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9586575" cy="11341100"/>
  <p:notesSz cx="6858000" cy="9144000"/>
  <p:defaultTextStyle>
    <a:defPPr>
      <a:defRPr lang="sk-SK"/>
    </a:defPPr>
    <a:lvl1pPr marL="0" algn="l" defTabSz="1530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5239" algn="l" defTabSz="1530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0479" algn="l" defTabSz="1530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5718" algn="l" defTabSz="1530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0956" algn="l" defTabSz="1530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26196" algn="l" defTabSz="1530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1435" algn="l" defTabSz="1530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56674" algn="l" defTabSz="1530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1914" algn="l" defTabSz="153047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4" y="-54"/>
      </p:cViewPr>
      <p:guideLst>
        <p:guide orient="horz" pos="3572"/>
        <p:guide pos="6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1101748" y="8847157"/>
            <a:ext cx="18484829" cy="3937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3048" tIns="76523" rIns="153048" bIns="76523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816110" y="8026108"/>
            <a:ext cx="18117582" cy="2021447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816110" y="6426626"/>
            <a:ext cx="18117582" cy="1512147"/>
          </a:xfrm>
        </p:spPr>
        <p:txBody>
          <a:bodyPr anchor="b"/>
          <a:lstStyle>
            <a:lvl1pPr marL="0" indent="0" algn="l">
              <a:buNone/>
              <a:defRPr sz="4000">
                <a:solidFill>
                  <a:schemeClr val="tx2">
                    <a:shade val="75000"/>
                  </a:schemeClr>
                </a:solidFill>
              </a:defRPr>
            </a:lvl1pPr>
            <a:lvl2pPr marL="765239" indent="0" algn="ctr">
              <a:buNone/>
            </a:lvl2pPr>
            <a:lvl3pPr marL="1530479" indent="0" algn="ctr">
              <a:buNone/>
            </a:lvl3pPr>
            <a:lvl4pPr marL="2295718" indent="0" algn="ctr">
              <a:buNone/>
            </a:lvl4pPr>
            <a:lvl5pPr marL="3060956" indent="0" algn="ctr">
              <a:buNone/>
            </a:lvl5pPr>
            <a:lvl6pPr marL="3826196" indent="0" algn="ctr">
              <a:buNone/>
            </a:lvl6pPr>
            <a:lvl7pPr marL="4591435" indent="0" algn="ctr">
              <a:buNone/>
            </a:lvl7pPr>
            <a:lvl8pPr marL="5356674" indent="0" algn="ctr">
              <a:buNone/>
            </a:lvl8pPr>
            <a:lvl9pPr marL="6121914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17627919" y="10706002"/>
            <a:ext cx="1625685" cy="408279"/>
          </a:xfrm>
        </p:spPr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14689934" y="908343"/>
            <a:ext cx="3917315" cy="9676689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79331" y="908343"/>
            <a:ext cx="13384158" cy="9676689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7671410" y="126014"/>
            <a:ext cx="6202417" cy="477797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17627919" y="10706002"/>
            <a:ext cx="1625685" cy="408279"/>
          </a:xfrm>
        </p:spPr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1101748" y="5696851"/>
            <a:ext cx="18484829" cy="3937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3048" tIns="76523" rIns="153048" bIns="76523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816110" y="2772272"/>
            <a:ext cx="18117582" cy="2016195"/>
          </a:xfrm>
        </p:spPr>
        <p:txBody>
          <a:bodyPr anchor="b"/>
          <a:lstStyle>
            <a:lvl1pPr marL="0" indent="0" algn="r">
              <a:buNone/>
              <a:defRPr sz="33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386581" y="4873607"/>
            <a:ext cx="18607246" cy="1959350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646356" y="756074"/>
            <a:ext cx="18607246" cy="1391174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652887" y="2646257"/>
            <a:ext cx="8977180" cy="78127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9956511" y="2646257"/>
            <a:ext cx="9303624" cy="78127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652888" y="8946868"/>
            <a:ext cx="18444026" cy="145964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602860" y="1102611"/>
            <a:ext cx="9190432" cy="1057977"/>
          </a:xfrm>
        </p:spPr>
        <p:txBody>
          <a:bodyPr anchor="ctr"/>
          <a:lstStyle>
            <a:lvl1pPr marL="0" indent="0">
              <a:buNone/>
              <a:defRPr sz="3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300" b="1"/>
            </a:lvl2pPr>
            <a:lvl3pPr>
              <a:buNone/>
              <a:defRPr sz="30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9949711" y="1102611"/>
            <a:ext cx="9194040" cy="1057977"/>
          </a:xfrm>
        </p:spPr>
        <p:txBody>
          <a:bodyPr anchor="ctr"/>
          <a:lstStyle>
            <a:lvl1pPr marL="0" indent="0">
              <a:buNone/>
              <a:defRPr sz="3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300" b="1"/>
            </a:lvl2pPr>
            <a:lvl3pPr>
              <a:buNone/>
              <a:defRPr sz="3000" b="1"/>
            </a:lvl3pPr>
            <a:lvl4pPr>
              <a:buNone/>
              <a:defRPr sz="2700" b="1"/>
            </a:lvl4pPr>
            <a:lvl5pPr>
              <a:buNone/>
              <a:defRPr sz="27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602860" y="2176336"/>
            <a:ext cx="9190432" cy="6518508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9957645" y="2176336"/>
            <a:ext cx="9186104" cy="6518508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7627921" y="10711042"/>
            <a:ext cx="1632214" cy="408279"/>
          </a:xfrm>
        </p:spPr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101748" y="9954971"/>
            <a:ext cx="18484829" cy="3937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3048" tIns="76523" rIns="153048" bIns="765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646356" y="756074"/>
            <a:ext cx="18607246" cy="1391174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1101748" y="9672711"/>
            <a:ext cx="18484829" cy="3937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3048" tIns="76523" rIns="153048" bIns="76523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979330" y="9072884"/>
            <a:ext cx="18117582" cy="861083"/>
          </a:xfrm>
        </p:spPr>
        <p:txBody>
          <a:bodyPr anchor="ctr"/>
          <a:lstStyle>
            <a:lvl1pPr algn="l">
              <a:buNone/>
              <a:defRPr sz="33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979333" y="1008099"/>
            <a:ext cx="6443847" cy="7938771"/>
          </a:xfrm>
        </p:spPr>
        <p:txBody>
          <a:bodyPr/>
          <a:lstStyle>
            <a:lvl1pPr marL="0" indent="0">
              <a:buNone/>
              <a:defRPr sz="2300"/>
            </a:lvl1pPr>
            <a:lvl2pPr>
              <a:buNone/>
              <a:defRPr sz="2100"/>
            </a:lvl2pPr>
            <a:lvl3pPr>
              <a:buNone/>
              <a:defRPr sz="1600"/>
            </a:lvl3pPr>
            <a:lvl4pPr>
              <a:buNone/>
              <a:defRPr sz="1500"/>
            </a:lvl4pPr>
            <a:lvl5pPr>
              <a:buNone/>
              <a:defRPr sz="15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7657808" y="1008099"/>
            <a:ext cx="11439104" cy="7938771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7508187" y="1019732"/>
            <a:ext cx="10772617" cy="604858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53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816108" y="8258201"/>
            <a:ext cx="12568053" cy="863710"/>
          </a:xfrm>
        </p:spPr>
        <p:txBody>
          <a:bodyPr anchor="ctr"/>
          <a:lstStyle>
            <a:lvl1pPr algn="l">
              <a:buNone/>
              <a:defRPr sz="33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816108" y="9150306"/>
            <a:ext cx="12568053" cy="1270623"/>
          </a:xfrm>
        </p:spPr>
        <p:txBody>
          <a:bodyPr lIns="183657" tIns="0"/>
          <a:lstStyle>
            <a:lvl1pPr marL="0" indent="0">
              <a:buNone/>
              <a:defRPr sz="2300"/>
            </a:lvl1pPr>
            <a:lvl2pPr>
              <a:defRPr sz="21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1101748" y="1737878"/>
            <a:ext cx="18484829" cy="3937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3048" tIns="76523" rIns="153048" bIns="76523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652888" y="2570127"/>
            <a:ext cx="18607246" cy="7484601"/>
          </a:xfrm>
          <a:prstGeom prst="rect">
            <a:avLst/>
          </a:prstGeom>
        </p:spPr>
        <p:txBody>
          <a:bodyPr vert="horz" lIns="153048" tIns="76523" rIns="153048" bIns="76523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13873827" y="126014"/>
            <a:ext cx="5386308" cy="477797"/>
          </a:xfrm>
          <a:prstGeom prst="rect">
            <a:avLst/>
          </a:prstGeom>
        </p:spPr>
        <p:txBody>
          <a:bodyPr vert="horz" lIns="153048" tIns="76523" rIns="153048" bIns="76523"/>
          <a:lstStyle>
            <a:lvl1pPr algn="l" eaLnBrk="1" latinLnBrk="0" hangingPunct="1">
              <a:defRPr kumimoji="0" sz="21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FAD0F7-752F-47D0-A9E1-CAF7319F4812}" type="datetimeFigureOut">
              <a:rPr lang="sk-SK" smtClean="0"/>
              <a:t>03.10.2021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6692084" y="126014"/>
            <a:ext cx="7181744" cy="477797"/>
          </a:xfrm>
          <a:prstGeom prst="rect">
            <a:avLst/>
          </a:prstGeom>
        </p:spPr>
        <p:txBody>
          <a:bodyPr vert="horz" lIns="153048" tIns="76523" rIns="153048" bIns="76523"/>
          <a:lstStyle>
            <a:lvl1pPr algn="r" eaLnBrk="1" latinLnBrk="0" hangingPunct="1">
              <a:defRPr kumimoji="0" sz="21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17627921" y="10711042"/>
            <a:ext cx="1632214" cy="404289"/>
          </a:xfrm>
          <a:prstGeom prst="rect">
            <a:avLst/>
          </a:prstGeom>
        </p:spPr>
        <p:txBody>
          <a:bodyPr vert="horz" lIns="153048" tIns="76523" rIns="153048" bIns="76523"/>
          <a:lstStyle>
            <a:lvl1pPr algn="r" eaLnBrk="1" latinLnBrk="0" hangingPunct="1">
              <a:defRPr kumimoji="0" sz="21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A78CE9A-EB8E-4E10-A7C8-F8BE8C87DE28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652888" y="756074"/>
            <a:ext cx="18607246" cy="1386134"/>
          </a:xfrm>
          <a:prstGeom prst="rect">
            <a:avLst/>
          </a:prstGeom>
        </p:spPr>
        <p:txBody>
          <a:bodyPr vert="horz" lIns="153048" tIns="76523" rIns="153048" bIns="76523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1101748" y="1737878"/>
            <a:ext cx="18484829" cy="3937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3048" tIns="76523" rIns="153048" bIns="76523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1101748" y="1749600"/>
            <a:ext cx="18484829" cy="3937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53048" tIns="76523" rIns="153048" bIns="76523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6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573930" indent="-57393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5300" kern="1200">
          <a:solidFill>
            <a:schemeClr val="tx2"/>
          </a:solidFill>
          <a:latin typeface="+mn-lt"/>
          <a:ea typeface="+mn-ea"/>
          <a:cs typeface="+mn-cs"/>
        </a:defRPr>
      </a:lvl1pPr>
      <a:lvl2pPr marL="1243514" indent="-478275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4700" kern="1200">
          <a:solidFill>
            <a:schemeClr val="tx2"/>
          </a:solidFill>
          <a:latin typeface="+mn-lt"/>
          <a:ea typeface="+mn-ea"/>
          <a:cs typeface="+mn-cs"/>
        </a:defRPr>
      </a:lvl2pPr>
      <a:lvl3pPr marL="1913098" indent="-38262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4000" kern="1200">
          <a:solidFill>
            <a:schemeClr val="tx2"/>
          </a:solidFill>
          <a:latin typeface="+mn-lt"/>
          <a:ea typeface="+mn-ea"/>
          <a:cs typeface="+mn-cs"/>
        </a:defRPr>
      </a:lvl3pPr>
      <a:lvl4pPr marL="2678337" indent="-38262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3300" kern="1200">
          <a:solidFill>
            <a:schemeClr val="tx2"/>
          </a:solidFill>
          <a:latin typeface="+mn-lt"/>
          <a:ea typeface="+mn-ea"/>
          <a:cs typeface="+mn-cs"/>
        </a:defRPr>
      </a:lvl4pPr>
      <a:lvl5pPr marL="3443576" indent="-38262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3000" kern="1200">
          <a:solidFill>
            <a:schemeClr val="tx2"/>
          </a:solidFill>
          <a:latin typeface="+mn-lt"/>
          <a:ea typeface="+mn-ea"/>
          <a:cs typeface="+mn-cs"/>
        </a:defRPr>
      </a:lvl5pPr>
      <a:lvl6pPr marL="4208815" indent="-38262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3000" kern="1200">
          <a:solidFill>
            <a:schemeClr val="tx2"/>
          </a:solidFill>
          <a:latin typeface="+mn-lt"/>
          <a:ea typeface="+mn-ea"/>
          <a:cs typeface="+mn-cs"/>
        </a:defRPr>
      </a:lvl6pPr>
      <a:lvl7pPr marL="4974055" indent="-38262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700" kern="1200">
          <a:solidFill>
            <a:schemeClr val="tx2"/>
          </a:solidFill>
          <a:latin typeface="+mn-lt"/>
          <a:ea typeface="+mn-ea"/>
          <a:cs typeface="+mn-cs"/>
        </a:defRPr>
      </a:lvl7pPr>
      <a:lvl8pPr marL="5739294" indent="-38262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7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6504534" indent="-38262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23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652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295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0609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8261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59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3566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1219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16110" y="1145515"/>
            <a:ext cx="18117582" cy="8902036"/>
          </a:xfrm>
        </p:spPr>
        <p:txBody>
          <a:bodyPr/>
          <a:lstStyle/>
          <a:p>
            <a:r>
              <a:rPr lang="sk-SK" sz="10000" dirty="0"/>
              <a:t>     </a:t>
            </a:r>
            <a:r>
              <a:rPr lang="sk-SK" sz="10000" dirty="0" err="1"/>
              <a:t>ŽiVOT</a:t>
            </a:r>
            <a:r>
              <a:rPr lang="sk-SK" sz="10000" dirty="0"/>
              <a:t> V PRAVEKU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  – OBRAZOVÁ Príloha k učivu</a:t>
            </a:r>
            <a:br>
              <a:rPr lang="sk-SK" dirty="0" smtClean="0"/>
            </a:br>
            <a:r>
              <a:rPr lang="sk-SK" dirty="0" smtClean="0"/>
              <a:t>             </a:t>
            </a:r>
            <a:r>
              <a:rPr lang="sk-SK" sz="4700" dirty="0"/>
              <a:t>Dejepis pre 6.ročník</a:t>
            </a:r>
            <a:endParaRPr lang="sk-SK" sz="47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mamutí k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7228" y="5432394"/>
            <a:ext cx="9477270" cy="40594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6356" y="1"/>
            <a:ext cx="18607246" cy="2147248"/>
          </a:xfrm>
        </p:spPr>
        <p:txBody>
          <a:bodyPr/>
          <a:lstStyle/>
          <a:p>
            <a:r>
              <a:rPr lang="sk-SK" dirty="0" smtClean="0"/>
              <a:t>Vzniklo aj umenie</a:t>
            </a:r>
            <a:endParaRPr lang="sk-SK" dirty="0"/>
          </a:p>
        </p:txBody>
      </p:sp>
      <p:pic>
        <p:nvPicPr>
          <p:cNvPr id="3" name="Obrázok 2" descr="náboženstvo prave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979076"/>
            <a:ext cx="6966603" cy="3691477"/>
          </a:xfrm>
          <a:prstGeom prst="rect">
            <a:avLst/>
          </a:prstGeom>
        </p:spPr>
      </p:pic>
      <p:pic>
        <p:nvPicPr>
          <p:cNvPr id="4" name="Obrázok 3" descr="prave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88101" y="0"/>
            <a:ext cx="5398474" cy="4981026"/>
          </a:xfrm>
          <a:prstGeom prst="rect">
            <a:avLst/>
          </a:prstGeom>
        </p:spPr>
      </p:pic>
      <p:pic>
        <p:nvPicPr>
          <p:cNvPr id="7" name="Obrázok 6" descr="3pan. jaskynné maľb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46" y="6442375"/>
            <a:ext cx="8977180" cy="4898726"/>
          </a:xfrm>
          <a:prstGeom prst="rect">
            <a:avLst/>
          </a:prstGeom>
        </p:spPr>
      </p:pic>
      <p:pic>
        <p:nvPicPr>
          <p:cNvPr id="8" name="Obrázok 7" descr="lascau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05369" y="6017085"/>
            <a:ext cx="9181207" cy="5324017"/>
          </a:xfrm>
          <a:prstGeom prst="rect">
            <a:avLst/>
          </a:prstGeom>
        </p:spPr>
      </p:pic>
      <p:pic>
        <p:nvPicPr>
          <p:cNvPr id="9" name="Obrázok 8" descr="Šp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5414" y="1992571"/>
            <a:ext cx="7274927" cy="4035223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0" y="5670552"/>
            <a:ext cx="4694494" cy="1785756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5300" dirty="0"/>
              <a:t>Jaskynné maľby</a:t>
            </a:r>
            <a:endParaRPr lang="sk-SK" sz="5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28751" y="1"/>
            <a:ext cx="13624852" cy="2147248"/>
          </a:xfrm>
        </p:spPr>
        <p:txBody>
          <a:bodyPr/>
          <a:lstStyle/>
          <a:p>
            <a:r>
              <a:rPr lang="sk-SK" dirty="0" smtClean="0"/>
              <a:t>Venuše</a:t>
            </a:r>
            <a:endParaRPr lang="sk-SK" dirty="0"/>
          </a:p>
        </p:txBody>
      </p:sp>
      <p:pic>
        <p:nvPicPr>
          <p:cNvPr id="3" name="Obrázok 2" descr="Willendor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243" y="788277"/>
            <a:ext cx="4627265" cy="5358595"/>
          </a:xfrm>
          <a:prstGeom prst="rect">
            <a:avLst/>
          </a:prstGeom>
        </p:spPr>
      </p:pic>
      <p:pic>
        <p:nvPicPr>
          <p:cNvPr id="4" name="Obrázok 3" descr="Věstonick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2994" y="1502754"/>
            <a:ext cx="3575973" cy="5391616"/>
          </a:xfrm>
          <a:prstGeom prst="rect">
            <a:avLst/>
          </a:prstGeom>
        </p:spPr>
      </p:pic>
      <p:pic>
        <p:nvPicPr>
          <p:cNvPr id="5" name="Obrázok 4" descr="šperkj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1488" y="7694910"/>
            <a:ext cx="6929610" cy="2857919"/>
          </a:xfrm>
          <a:prstGeom prst="rect">
            <a:avLst/>
          </a:prstGeom>
        </p:spPr>
      </p:pic>
      <p:pic>
        <p:nvPicPr>
          <p:cNvPr id="6" name="Obrázok 5" descr="šperk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70389" y="7337671"/>
            <a:ext cx="6383556" cy="3691477"/>
          </a:xfrm>
          <a:prstGeom prst="rect">
            <a:avLst/>
          </a:prstGeom>
        </p:spPr>
      </p:pic>
      <p:pic>
        <p:nvPicPr>
          <p:cNvPr id="7" name="Obrázok 6" descr="hrádocká Venuš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37521" y="669197"/>
            <a:ext cx="3867414" cy="5596755"/>
          </a:xfrm>
          <a:prstGeom prst="rect">
            <a:avLst/>
          </a:prstGeom>
        </p:spPr>
      </p:pic>
      <p:pic>
        <p:nvPicPr>
          <p:cNvPr id="8" name="Obrázok 7" descr="venuš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01773" y="1740916"/>
            <a:ext cx="4048856" cy="4167797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693002" y="6504110"/>
            <a:ext cx="3927063" cy="877816"/>
          </a:xfrm>
          <a:prstGeom prst="rect">
            <a:avLst/>
          </a:prstGeom>
          <a:noFill/>
        </p:spPr>
        <p:txBody>
          <a:bodyPr wrap="none" lIns="153048" tIns="76523" rIns="153048" bIns="76523" rtlCol="0">
            <a:spAutoFit/>
          </a:bodyPr>
          <a:lstStyle/>
          <a:p>
            <a:r>
              <a:rPr lang="sk-SK" sz="4700" dirty="0" err="1"/>
              <a:t>Willendorfská</a:t>
            </a:r>
            <a:endParaRPr lang="sk-SK" sz="4700" dirty="0"/>
          </a:p>
        </p:txBody>
      </p:sp>
      <p:sp>
        <p:nvSpPr>
          <p:cNvPr id="10" name="BlokTextu 9"/>
          <p:cNvSpPr txBox="1"/>
          <p:nvPr/>
        </p:nvSpPr>
        <p:spPr>
          <a:xfrm>
            <a:off x="6554205" y="6861350"/>
            <a:ext cx="3084843" cy="1601090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4700" dirty="0" err="1"/>
              <a:t>Věstonická</a:t>
            </a:r>
            <a:endParaRPr lang="sk-SK" sz="4700" dirty="0"/>
          </a:p>
        </p:txBody>
      </p:sp>
      <p:sp>
        <p:nvSpPr>
          <p:cNvPr id="11" name="BlokTextu 10"/>
          <p:cNvSpPr txBox="1"/>
          <p:nvPr/>
        </p:nvSpPr>
        <p:spPr>
          <a:xfrm>
            <a:off x="10410257" y="6027791"/>
            <a:ext cx="3475546" cy="1601090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4700" dirty="0" err="1"/>
              <a:t>Moravianska</a:t>
            </a:r>
            <a:endParaRPr lang="sk-SK" sz="4700" dirty="0"/>
          </a:p>
        </p:txBody>
      </p:sp>
      <p:sp>
        <p:nvSpPr>
          <p:cNvPr id="12" name="BlokTextu 11"/>
          <p:cNvSpPr txBox="1"/>
          <p:nvPr/>
        </p:nvSpPr>
        <p:spPr>
          <a:xfrm>
            <a:off x="15346008" y="6385031"/>
            <a:ext cx="2888317" cy="877816"/>
          </a:xfrm>
          <a:prstGeom prst="rect">
            <a:avLst/>
          </a:prstGeom>
          <a:noFill/>
        </p:spPr>
        <p:txBody>
          <a:bodyPr wrap="none" lIns="153048" tIns="76523" rIns="153048" bIns="76523" rtlCol="0">
            <a:spAutoFit/>
          </a:bodyPr>
          <a:lstStyle/>
          <a:p>
            <a:r>
              <a:rPr lang="sk-SK" sz="4700" dirty="0"/>
              <a:t>Hrádocká</a:t>
            </a:r>
            <a:endParaRPr lang="sk-SK" sz="4700" dirty="0"/>
          </a:p>
        </p:txBody>
      </p:sp>
      <p:sp>
        <p:nvSpPr>
          <p:cNvPr id="13" name="BlokTextu 12"/>
          <p:cNvSpPr txBox="1"/>
          <p:nvPr/>
        </p:nvSpPr>
        <p:spPr>
          <a:xfrm>
            <a:off x="8250867" y="9362028"/>
            <a:ext cx="3701811" cy="877816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4700" dirty="0"/>
              <a:t>Šperky...</a:t>
            </a:r>
            <a:endParaRPr lang="sk-SK" sz="4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 descr="urodný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002" y="788275"/>
            <a:ext cx="8420477" cy="7978352"/>
          </a:xfrm>
          <a:prstGeom prst="rect">
            <a:avLst/>
          </a:prstGeom>
        </p:spPr>
      </p:pic>
      <p:pic>
        <p:nvPicPr>
          <p:cNvPr id="4" name="Obrázok 3" descr="úrodný polmesia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47532" y="2098157"/>
            <a:ext cx="8637560" cy="515172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38763" y="9123871"/>
            <a:ext cx="18663301" cy="2924530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6000" dirty="0"/>
              <a:t>Neolit-  poľnohospodárstvo  -  Krajina úrodného polmesiaca</a:t>
            </a:r>
          </a:p>
          <a:p>
            <a:r>
              <a:rPr lang="sk-SK" sz="6000" dirty="0"/>
              <a:t>(</a:t>
            </a:r>
            <a:r>
              <a:rPr lang="sk-SK" sz="6000" dirty="0" err="1"/>
              <a:t>Mezopotámia-Eufrat</a:t>
            </a:r>
            <a:r>
              <a:rPr lang="sk-SK" sz="6000" dirty="0"/>
              <a:t> a Tigris,  Egypt- povodie Nílu)</a:t>
            </a:r>
            <a:endParaRPr lang="sk-SK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VÝVOJ ČLOVEKA</a:t>
            </a:r>
            <a:endParaRPr lang="sk-SK" dirty="0"/>
          </a:p>
        </p:txBody>
      </p:sp>
      <p:pic>
        <p:nvPicPr>
          <p:cNvPr id="3" name="Obrázok 2" descr="ch.darwin – kóp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003" y="2336316"/>
            <a:ext cx="6786653" cy="6601789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2" y="9362027"/>
            <a:ext cx="7520391" cy="1601090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4700" dirty="0"/>
              <a:t>CH. DARWIN- Evolučná teória</a:t>
            </a:r>
            <a:endParaRPr lang="sk-SK" sz="4700" dirty="0"/>
          </a:p>
        </p:txBody>
      </p:sp>
      <p:pic>
        <p:nvPicPr>
          <p:cNvPr id="5" name="Obrázok 4" descr="Vývoj človeka_html_m3c8ffe90 (1) – kóp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5775" y="1859994"/>
            <a:ext cx="11960803" cy="5120436"/>
          </a:xfrm>
          <a:prstGeom prst="rect">
            <a:avLst/>
          </a:prstGeom>
        </p:spPr>
      </p:pic>
      <p:pic>
        <p:nvPicPr>
          <p:cNvPr id="6" name="Obrázok 5" descr="homo – kóp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8142" y="6962179"/>
            <a:ext cx="11221475" cy="4378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 descr="luc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4215" y="1"/>
            <a:ext cx="5244233" cy="6909223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155730" y="6980432"/>
            <a:ext cx="4770035" cy="1385647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4000" dirty="0" err="1"/>
              <a:t>Lucy-kostrový</a:t>
            </a:r>
            <a:r>
              <a:rPr lang="sk-SK" sz="4000" dirty="0"/>
              <a:t> nález</a:t>
            </a:r>
            <a:endParaRPr lang="sk-SK" sz="4000" dirty="0"/>
          </a:p>
        </p:txBody>
      </p:sp>
      <p:pic>
        <p:nvPicPr>
          <p:cNvPr id="5" name="Obrázok 4" descr="ardi_n_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84803" y="4122515"/>
            <a:ext cx="5461947" cy="7218589"/>
          </a:xfrm>
          <a:prstGeom prst="rect">
            <a:avLst/>
          </a:prstGeom>
        </p:spPr>
      </p:pic>
      <p:pic>
        <p:nvPicPr>
          <p:cNvPr id="6" name="Obrázok 5" descr="Etiop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96626" y="0"/>
            <a:ext cx="8778765" cy="3765272"/>
          </a:xfrm>
          <a:prstGeom prst="rect">
            <a:avLst/>
          </a:prstGeom>
        </p:spPr>
      </p:pic>
      <p:pic>
        <p:nvPicPr>
          <p:cNvPr id="7" name="Obrázok 6" descr="rekonštrukcia Luc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5730" y="7694913"/>
            <a:ext cx="5610738" cy="2882529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618455" y="10730337"/>
            <a:ext cx="3660965" cy="616205"/>
          </a:xfrm>
          <a:prstGeom prst="rect">
            <a:avLst/>
          </a:prstGeom>
          <a:noFill/>
        </p:spPr>
        <p:txBody>
          <a:bodyPr wrap="none" lIns="153048" tIns="76523" rIns="153048" bIns="76523" rtlCol="0">
            <a:spAutoFit/>
          </a:bodyPr>
          <a:lstStyle/>
          <a:p>
            <a:r>
              <a:rPr lang="sk-SK" dirty="0" smtClean="0"/>
              <a:t>Rekonštrukcia </a:t>
            </a:r>
            <a:r>
              <a:rPr lang="sk-SK" dirty="0" err="1" smtClean="0"/>
              <a:t>Lucy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4112070" y="4717915"/>
            <a:ext cx="5756089" cy="1385647"/>
          </a:xfrm>
          <a:prstGeom prst="rect">
            <a:avLst/>
          </a:prstGeom>
          <a:noFill/>
        </p:spPr>
        <p:txBody>
          <a:bodyPr wrap="none" lIns="153048" tIns="76523" rIns="153048" bIns="76523" rtlCol="0">
            <a:spAutoFit/>
          </a:bodyPr>
          <a:lstStyle/>
          <a:p>
            <a:r>
              <a:rPr lang="sk-SK" sz="4000" dirty="0"/>
              <a:t>ARDI-</a:t>
            </a:r>
          </a:p>
          <a:p>
            <a:r>
              <a:rPr lang="sk-SK" sz="4000" dirty="0"/>
              <a:t>Najstarší kostrový nález</a:t>
            </a:r>
            <a:endParaRPr lang="sk-SK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 descr="kamenné nástroj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4213" y="669197"/>
            <a:ext cx="9254528" cy="4754535"/>
          </a:xfrm>
          <a:prstGeom prst="rect">
            <a:avLst/>
          </a:prstGeom>
        </p:spPr>
      </p:pic>
      <p:pic>
        <p:nvPicPr>
          <p:cNvPr id="4" name="Obrázok 3" descr="kam.nástroje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8403" y="5789631"/>
            <a:ext cx="10264267" cy="527329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718742" y="3169875"/>
            <a:ext cx="8663936" cy="970148"/>
          </a:xfrm>
          <a:prstGeom prst="rect">
            <a:avLst/>
          </a:prstGeom>
          <a:noFill/>
        </p:spPr>
        <p:txBody>
          <a:bodyPr wrap="none" lIns="153048" tIns="76523" rIns="153048" bIns="76523" rtlCol="0">
            <a:spAutoFit/>
          </a:bodyPr>
          <a:lstStyle/>
          <a:p>
            <a:r>
              <a:rPr lang="sk-SK" sz="5300" dirty="0"/>
              <a:t>Kamenné nástroje a zbrane</a:t>
            </a:r>
            <a:endParaRPr lang="sk-SK" sz="5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 descr="kamenný 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" y="1"/>
            <a:ext cx="8867834" cy="5134690"/>
          </a:xfrm>
          <a:prstGeom prst="rect">
            <a:avLst/>
          </a:prstGeom>
        </p:spPr>
      </p:pic>
      <p:pic>
        <p:nvPicPr>
          <p:cNvPr id="5" name="Obrázok 4" descr="dom z mamutích kostí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47530" y="5908711"/>
            <a:ext cx="8329076" cy="4279082"/>
          </a:xfrm>
          <a:prstGeom prst="rect">
            <a:avLst/>
          </a:prstGeom>
        </p:spPr>
      </p:pic>
      <p:pic>
        <p:nvPicPr>
          <p:cNvPr id="6" name="Obrázok 5" descr="osad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7533" y="550117"/>
            <a:ext cx="8576029" cy="4405957"/>
          </a:xfrm>
          <a:prstGeom prst="rect">
            <a:avLst/>
          </a:prstGeom>
        </p:spPr>
      </p:pic>
      <p:pic>
        <p:nvPicPr>
          <p:cNvPr id="7" name="Obrázok 6" descr="hlinený do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246" y="5908711"/>
            <a:ext cx="8148039" cy="4717910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1001488" y="5194232"/>
            <a:ext cx="5940435" cy="970148"/>
          </a:xfrm>
          <a:prstGeom prst="rect">
            <a:avLst/>
          </a:prstGeom>
          <a:noFill/>
        </p:spPr>
        <p:txBody>
          <a:bodyPr wrap="none" lIns="153048" tIns="76523" rIns="153048" bIns="76523" rtlCol="0">
            <a:spAutoFit/>
          </a:bodyPr>
          <a:lstStyle/>
          <a:p>
            <a:r>
              <a:rPr lang="sk-SK" sz="5300" dirty="0"/>
              <a:t>Obydlia  z kameňa</a:t>
            </a:r>
            <a:endParaRPr lang="sk-SK" sz="5300" dirty="0"/>
          </a:p>
        </p:txBody>
      </p:sp>
      <p:sp>
        <p:nvSpPr>
          <p:cNvPr id="9" name="BlokTextu 8"/>
          <p:cNvSpPr txBox="1"/>
          <p:nvPr/>
        </p:nvSpPr>
        <p:spPr>
          <a:xfrm>
            <a:off x="10410259" y="4956072"/>
            <a:ext cx="5116833" cy="1785756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5300" dirty="0"/>
              <a:t>Z mamutích kostí</a:t>
            </a:r>
            <a:endParaRPr lang="sk-SK" sz="5300" dirty="0"/>
          </a:p>
        </p:txBody>
      </p:sp>
      <p:sp>
        <p:nvSpPr>
          <p:cNvPr id="10" name="BlokTextu 9"/>
          <p:cNvSpPr txBox="1"/>
          <p:nvPr/>
        </p:nvSpPr>
        <p:spPr>
          <a:xfrm>
            <a:off x="1772698" y="10195587"/>
            <a:ext cx="2297803" cy="970148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5300" dirty="0"/>
              <a:t>Z hliny</a:t>
            </a:r>
            <a:endParaRPr lang="sk-SK" sz="5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 descr="mapa pravekej osa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9970" y="3"/>
            <a:ext cx="15709161" cy="6986771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 rot="10800000" flipV="1">
            <a:off x="10718744" y="5737515"/>
            <a:ext cx="6308310" cy="1785756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5300" dirty="0"/>
              <a:t>MAPA pravekej osady</a:t>
            </a:r>
            <a:endParaRPr lang="sk-SK" sz="5300" dirty="0"/>
          </a:p>
        </p:txBody>
      </p:sp>
      <p:pic>
        <p:nvPicPr>
          <p:cNvPr id="5" name="Obrázok 4" descr="praveká osad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1479" y="7319694"/>
            <a:ext cx="7264986" cy="40214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 descr="lovci mamut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8455" y="669195"/>
            <a:ext cx="15500246" cy="5128582"/>
          </a:xfrm>
          <a:prstGeom prst="rect">
            <a:avLst/>
          </a:prstGeom>
        </p:spPr>
      </p:pic>
      <p:pic>
        <p:nvPicPr>
          <p:cNvPr id="5" name="Obrázok 4" descr="lovci mamuto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003" y="6385031"/>
            <a:ext cx="9546779" cy="4286876"/>
          </a:xfrm>
          <a:prstGeom prst="rect">
            <a:avLst/>
          </a:prstGeom>
        </p:spPr>
      </p:pic>
      <p:pic>
        <p:nvPicPr>
          <p:cNvPr id="6" name="Obrázok 5" descr="lovci mamutov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2981" y="6504108"/>
            <a:ext cx="7388696" cy="3929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" name="Obrázok 2" descr="domestifikácia zvier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221" y="907354"/>
            <a:ext cx="19022559" cy="8692832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7171171" y="6385032"/>
            <a:ext cx="8994668" cy="2432087"/>
          </a:xfrm>
          <a:prstGeom prst="rect">
            <a:avLst/>
          </a:prstGeom>
          <a:noFill/>
        </p:spPr>
        <p:txBody>
          <a:bodyPr wrap="none" lIns="153048" tIns="76523" rIns="153048" bIns="76523" rtlCol="0">
            <a:spAutoFit/>
          </a:bodyPr>
          <a:lstStyle/>
          <a:p>
            <a:r>
              <a:rPr lang="sk-SK" sz="7400" dirty="0"/>
              <a:t>A iné ťažné zvieratá-</a:t>
            </a:r>
          </a:p>
          <a:p>
            <a:r>
              <a:rPr lang="sk-SK" sz="7400" dirty="0"/>
              <a:t>Slony, ťavy...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" name="Obrázok 2" descr="jask.l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" y="1557074"/>
            <a:ext cx="6539591" cy="3257276"/>
          </a:xfrm>
          <a:prstGeom prst="rect">
            <a:avLst/>
          </a:prstGeom>
        </p:spPr>
      </p:pic>
      <p:pic>
        <p:nvPicPr>
          <p:cNvPr id="4" name="Obrázok 3" descr="jask.medv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6930" y="1979075"/>
            <a:ext cx="5284295" cy="3055797"/>
          </a:xfrm>
          <a:prstGeom prst="rect">
            <a:avLst/>
          </a:prstGeom>
        </p:spPr>
      </p:pic>
      <p:pic>
        <p:nvPicPr>
          <p:cNvPr id="5" name="Obrázok 4" descr="mamu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" y="6385033"/>
            <a:ext cx="7591607" cy="2976997"/>
          </a:xfrm>
          <a:prstGeom prst="rect">
            <a:avLst/>
          </a:prstGeom>
        </p:spPr>
      </p:pic>
      <p:pic>
        <p:nvPicPr>
          <p:cNvPr id="6" name="Obrázok 5" descr="srstnatý nosorože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62372" y="7694908"/>
            <a:ext cx="7772461" cy="3646192"/>
          </a:xfrm>
          <a:prstGeom prst="rect">
            <a:avLst/>
          </a:prstGeom>
        </p:spPr>
      </p:pic>
      <p:pic>
        <p:nvPicPr>
          <p:cNvPr id="7" name="Obrázok 6" descr="šabl.tig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77785" y="2217233"/>
            <a:ext cx="7208791" cy="3215158"/>
          </a:xfrm>
          <a:prstGeom prst="rect">
            <a:avLst/>
          </a:prstGeom>
        </p:spPr>
      </p:pic>
      <p:pic>
        <p:nvPicPr>
          <p:cNvPr id="8" name="Obrázok 7" descr="medv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79656" y="5075152"/>
            <a:ext cx="5304697" cy="3055797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" y="0"/>
            <a:ext cx="18893573" cy="2216644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6700" dirty="0"/>
              <a:t>Na konci paleolitu vyhynuli veľké praveké zvieratá</a:t>
            </a:r>
            <a:endParaRPr lang="sk-SK" sz="6700" dirty="0"/>
          </a:p>
        </p:txBody>
      </p:sp>
      <p:sp>
        <p:nvSpPr>
          <p:cNvPr id="10" name="BlokTextu 9"/>
          <p:cNvSpPr txBox="1"/>
          <p:nvPr/>
        </p:nvSpPr>
        <p:spPr>
          <a:xfrm>
            <a:off x="1309973" y="4836992"/>
            <a:ext cx="3430910" cy="1601090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4700" dirty="0"/>
              <a:t>Jaskynný  lev</a:t>
            </a:r>
            <a:endParaRPr lang="sk-SK" sz="4700" dirty="0"/>
          </a:p>
        </p:txBody>
      </p:sp>
      <p:sp>
        <p:nvSpPr>
          <p:cNvPr id="11" name="BlokTextu 10"/>
          <p:cNvSpPr txBox="1"/>
          <p:nvPr/>
        </p:nvSpPr>
        <p:spPr>
          <a:xfrm>
            <a:off x="1618457" y="9957426"/>
            <a:ext cx="2149333" cy="877816"/>
          </a:xfrm>
          <a:prstGeom prst="rect">
            <a:avLst/>
          </a:prstGeom>
          <a:noFill/>
        </p:spPr>
        <p:txBody>
          <a:bodyPr wrap="none" lIns="153048" tIns="76523" rIns="153048" bIns="76523" rtlCol="0">
            <a:spAutoFit/>
          </a:bodyPr>
          <a:lstStyle/>
          <a:p>
            <a:r>
              <a:rPr lang="sk-SK" sz="4700" dirty="0"/>
              <a:t>Mamut</a:t>
            </a:r>
            <a:endParaRPr lang="sk-SK" sz="4700" dirty="0"/>
          </a:p>
        </p:txBody>
      </p:sp>
      <p:sp>
        <p:nvSpPr>
          <p:cNvPr id="12" name="BlokTextu 11"/>
          <p:cNvSpPr txBox="1"/>
          <p:nvPr/>
        </p:nvSpPr>
        <p:spPr>
          <a:xfrm>
            <a:off x="8250870" y="8290309"/>
            <a:ext cx="2620564" cy="2324365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4700" dirty="0"/>
              <a:t>Jaskynný </a:t>
            </a:r>
          </a:p>
          <a:p>
            <a:r>
              <a:rPr lang="sk-SK" sz="4700" dirty="0"/>
              <a:t>medveď</a:t>
            </a:r>
            <a:endParaRPr lang="sk-SK" sz="4700" dirty="0"/>
          </a:p>
        </p:txBody>
      </p:sp>
      <p:sp>
        <p:nvSpPr>
          <p:cNvPr id="13" name="BlokTextu 12"/>
          <p:cNvSpPr txBox="1"/>
          <p:nvPr/>
        </p:nvSpPr>
        <p:spPr>
          <a:xfrm>
            <a:off x="13495100" y="5432391"/>
            <a:ext cx="4100471" cy="1601090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4700" dirty="0" err="1"/>
              <a:t>Šabľozubý</a:t>
            </a:r>
            <a:r>
              <a:rPr lang="sk-SK" sz="4700" dirty="0"/>
              <a:t> tiger</a:t>
            </a:r>
            <a:endParaRPr lang="sk-SK" sz="4700" dirty="0"/>
          </a:p>
        </p:txBody>
      </p:sp>
      <p:sp>
        <p:nvSpPr>
          <p:cNvPr id="15" name="BlokTextu 14"/>
          <p:cNvSpPr txBox="1"/>
          <p:nvPr/>
        </p:nvSpPr>
        <p:spPr>
          <a:xfrm>
            <a:off x="13032375" y="6980429"/>
            <a:ext cx="4862742" cy="1601090"/>
          </a:xfrm>
          <a:prstGeom prst="rect">
            <a:avLst/>
          </a:prstGeom>
          <a:noFill/>
        </p:spPr>
        <p:txBody>
          <a:bodyPr wrap="square" lIns="153048" tIns="76523" rIns="153048" bIns="76523" rtlCol="0">
            <a:spAutoFit/>
          </a:bodyPr>
          <a:lstStyle/>
          <a:p>
            <a:r>
              <a:rPr lang="sk-SK" sz="4700" dirty="0"/>
              <a:t>Srstnatý nosorožec</a:t>
            </a:r>
            <a:endParaRPr lang="sk-SK" sz="4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120</TotalTime>
  <Words>85</Words>
  <Application>Microsoft Office PowerPoint</Application>
  <PresentationFormat>Vlastná</PresentationFormat>
  <Paragraphs>31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Cestovanie</vt:lpstr>
      <vt:lpstr>     ŽiVOT V PRAVEKU       – OBRAZOVÁ Príloha k učivu              Dejepis pre 6.ročník</vt:lpstr>
      <vt:lpstr>VÝVOJ ČLOVEKA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Vzniklo aj umenie</vt:lpstr>
      <vt:lpstr>Venuše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V PRAVEKU       – OBRAZOVÁ Príloha k učivu              Dejepis pre 6.ročník</dc:title>
  <dc:creator>maria</dc:creator>
  <cp:lastModifiedBy>Raduz</cp:lastModifiedBy>
  <cp:revision>3</cp:revision>
  <dcterms:created xsi:type="dcterms:W3CDTF">2020-09-29T19:16:52Z</dcterms:created>
  <dcterms:modified xsi:type="dcterms:W3CDTF">2021-10-03T12:37:06Z</dcterms:modified>
</cp:coreProperties>
</file>