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D1DDF4"/>
          </a:solidFill>
        </a:fill>
      </a:tcStyle>
    </a:wholeTbl>
    <a:band2H>
      <a:tcTxStyle b="def" i="def"/>
      <a:tcStyle>
        <a:tcBdr/>
        <a:fill>
          <a:solidFill>
            <a:srgbClr val="EAEFFA"/>
          </a:solidFill>
        </a:fill>
      </a:tcStyle>
    </a:band2H>
    <a:firstCol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381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381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CBEACC"/>
          </a:solidFill>
        </a:fill>
      </a:tcStyle>
    </a:wholeTbl>
    <a:band2H>
      <a:tcTxStyle b="def" i="def"/>
      <a:tcStyle>
        <a:tcBdr/>
        <a:fill>
          <a:solidFill>
            <a:srgbClr val="E7F5E7"/>
          </a:solidFill>
        </a:fill>
      </a:tcStyle>
    </a:band2H>
    <a:firstCol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381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381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E4D2F1"/>
          </a:solidFill>
        </a:fill>
      </a:tcStyle>
    </a:wholeTbl>
    <a:band2H>
      <a:tcTxStyle b="def" i="def"/>
      <a:tcStyle>
        <a:tcBdr/>
        <a:fill>
          <a:solidFill>
            <a:srgbClr val="F2EAF8"/>
          </a:solidFill>
        </a:fill>
      </a:tcStyle>
    </a:band2H>
    <a:firstCol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381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381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E6FB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000EB"/>
              </a:solidFill>
              <a:prstDash val="solid"/>
              <a:round/>
            </a:ln>
          </a:top>
          <a:bottom>
            <a:ln w="25400" cap="flat">
              <a:solidFill>
                <a:srgbClr val="C000E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000EB"/>
              </a:solidFill>
              <a:prstDash val="solid"/>
              <a:round/>
            </a:ln>
          </a:top>
          <a:bottom>
            <a:ln w="25400" cap="flat">
              <a:solidFill>
                <a:srgbClr val="C000E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E8CAF7"/>
          </a:solidFill>
        </a:fill>
      </a:tcStyle>
    </a:wholeTbl>
    <a:band2H>
      <a:tcTxStyle b="def" i="def"/>
      <a:tcStyle>
        <a:tcBdr/>
        <a:fill>
          <a:solidFill>
            <a:srgbClr val="F4E6FB"/>
          </a:solidFill>
        </a:fill>
      </a:tcStyle>
    </a:band2H>
    <a:firstCol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C000EB"/>
          </a:solidFill>
        </a:fill>
      </a:tcStyle>
    </a:firstCol>
    <a:la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381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C000EB"/>
          </a:solidFill>
        </a:fill>
      </a:tcStyle>
    </a:lastRow>
    <a:fir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381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C000EB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EBEBE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EBEBEB">
              <a:alpha val="20000"/>
            </a:srgbClr>
          </a:solidFill>
        </a:fill>
      </a:tcStyle>
    </a:firstCol>
    <a:la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508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254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Nadpis a pod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názvu"/>
          <p:cNvSpPr txBox="1"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 názvu</a:t>
            </a:r>
          </a:p>
        </p:txBody>
      </p:sp>
      <p:sp>
        <p:nvSpPr>
          <p:cNvPr id="12" name="Text úrovne 1…"/>
          <p:cNvSpPr txBox="1"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13" name="Číslo snímky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á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úrovne 1…"/>
          <p:cNvSpPr txBox="1"/>
          <p:nvPr>
            <p:ph type="body" sz="quarter" idx="1"/>
          </p:nvPr>
        </p:nvSpPr>
        <p:spPr>
          <a:xfrm>
            <a:off x="1270000" y="6362700"/>
            <a:ext cx="10464800" cy="461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  <a:lvl2pPr marL="693270" indent="-286870" algn="ctr">
              <a:lnSpc>
                <a:spcPct val="110000"/>
              </a:lnSpc>
              <a:spcBef>
                <a:spcPts val="0"/>
              </a:spcBef>
              <a:defRPr b="1" i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2pPr>
            <a:lvl3pPr marL="1099670" indent="-286870" algn="ctr">
              <a:lnSpc>
                <a:spcPct val="110000"/>
              </a:lnSpc>
              <a:spcBef>
                <a:spcPts val="0"/>
              </a:spcBef>
              <a:defRPr b="1" i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3pPr>
            <a:lvl4pPr marL="1506070" indent="-286870" algn="ctr">
              <a:lnSpc>
                <a:spcPct val="110000"/>
              </a:lnSpc>
              <a:spcBef>
                <a:spcPts val="0"/>
              </a:spcBef>
              <a:defRPr b="1" i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4pPr>
            <a:lvl5pPr marL="1912470" indent="-286870" algn="ctr">
              <a:lnSpc>
                <a:spcPct val="110000"/>
              </a:lnSpc>
              <a:spcBef>
                <a:spcPts val="0"/>
              </a:spcBef>
              <a:defRPr b="1" i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94" name="„Sem zadajte citáciu.“"/>
          <p:cNvSpPr txBox="1"/>
          <p:nvPr>
            <p:ph type="body" sz="quarter" idx="13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95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ka – na šír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/>
          <p:nvPr>
            <p:ph type="pic" idx="13"/>
          </p:nvPr>
        </p:nvSpPr>
        <p:spPr>
          <a:xfrm>
            <a:off x="1104900" y="758937"/>
            <a:ext cx="10795000" cy="5943603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 názvu"/>
          <p:cNvSpPr txBox="1"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 názvu</a:t>
            </a:r>
          </a:p>
        </p:txBody>
      </p:sp>
      <p:sp>
        <p:nvSpPr>
          <p:cNvPr id="22" name="Text úrovne 1…"/>
          <p:cNvSpPr txBox="1"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23" name="Číslo snímky"/>
          <p:cNvSpPr txBox="1"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ov – st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názvu"/>
          <p:cNvSpPr txBox="1"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31" name="Číslo snímky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ka – na výš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rázok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 názvu"/>
          <p:cNvSpPr txBox="1"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Text názvu</a:t>
            </a:r>
          </a:p>
        </p:txBody>
      </p:sp>
      <p:sp>
        <p:nvSpPr>
          <p:cNvPr id="40" name="Text úrovne 1…"/>
          <p:cNvSpPr txBox="1"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41" name="Číslo snímky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ov – h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názv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49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ov a 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názv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57" name="Text úrov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58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ov, odrážky a 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rázok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 názv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67" name="Text úrovne 1…"/>
          <p:cNvSpPr txBox="1"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68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úrovne 1…"/>
          <p:cNvSpPr txBox="1"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76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ka – 3 na výš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rázok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Obrázok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Obrázok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názvu"/>
          <p:cNvSpPr txBox="1"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 názvu</a:t>
            </a:r>
          </a:p>
        </p:txBody>
      </p:sp>
      <p:sp>
        <p:nvSpPr>
          <p:cNvPr id="3" name="Text úrovne 1…"/>
          <p:cNvSpPr txBox="1"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4" name="Číslo snímky"/>
          <p:cNvSpPr txBox="1"/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EBEBEB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8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ekonávanie málo únosného terénu"/>
          <p:cNvSpPr txBox="1"/>
          <p:nvPr>
            <p:ph type="ctrTitle"/>
          </p:nvPr>
        </p:nvSpPr>
        <p:spPr>
          <a:xfrm>
            <a:off x="761998" y="605158"/>
            <a:ext cx="11480803" cy="2540002"/>
          </a:xfrm>
          <a:prstGeom prst="rect">
            <a:avLst/>
          </a:prstGeom>
        </p:spPr>
        <p:txBody>
          <a:bodyPr/>
          <a:lstStyle/>
          <a:p>
            <a:pPr/>
            <a:r>
              <a:t>Prekonávanie málo únosného terénu</a:t>
            </a:r>
          </a:p>
        </p:txBody>
      </p:sp>
      <p:sp>
        <p:nvSpPr>
          <p:cNvPr id="120" name="voj. Alexej Kutný…"/>
          <p:cNvSpPr txBox="1"/>
          <p:nvPr>
            <p:ph type="subTitle" sz="quarter" idx="1"/>
          </p:nvPr>
        </p:nvSpPr>
        <p:spPr>
          <a:xfrm>
            <a:off x="5537200" y="8407400"/>
            <a:ext cx="11480800" cy="863600"/>
          </a:xfrm>
          <a:prstGeom prst="rect">
            <a:avLst/>
          </a:prstGeom>
        </p:spPr>
        <p:txBody>
          <a:bodyPr/>
          <a:lstStyle/>
          <a:p>
            <a:pPr/>
            <a:r>
              <a:t>voj. Alexej Kutný</a:t>
            </a:r>
          </a:p>
          <a:p>
            <a:pPr/>
            <a:r>
              <a:t>B21a BOŠ</a:t>
            </a:r>
          </a:p>
        </p:txBody>
      </p:sp>
      <p:pic>
        <p:nvPicPr>
          <p:cNvPr id="121" name="7084.jpg" descr="708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9937" y="4322440"/>
            <a:ext cx="4844926" cy="4844928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ŽENIJNÁ PODPORA I"/>
          <p:cNvSpPr txBox="1"/>
          <p:nvPr/>
        </p:nvSpPr>
        <p:spPr>
          <a:xfrm>
            <a:off x="4040212" y="3148287"/>
            <a:ext cx="4924376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BEBEB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ŽENIJNÁ PODPORA 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Vozovky z drevených prvko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Vozovky z drevených prvkov</a:t>
            </a:r>
          </a:p>
        </p:txBody>
      </p:sp>
      <p:sp>
        <p:nvSpPr>
          <p:cNvPr id="154" name="Budujú sa v dvoch základných typoch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/>
            </a:pPr>
            <a:r>
              <a:t>Budujú sa v dvoch základných typoch:</a:t>
            </a:r>
          </a:p>
          <a:p>
            <a:pPr marL="522940" indent="-522940">
              <a:buClrTx/>
              <a:buSzPct val="100000"/>
              <a:buAutoNum type="alphaUcPeriod" startAt="1"/>
              <a:defRPr b="1" u="sng">
                <a:latin typeface="+mj-lt"/>
                <a:ea typeface="+mj-ea"/>
                <a:cs typeface="+mj-cs"/>
                <a:sym typeface="Helvetica Neue"/>
              </a:defRPr>
            </a:pPr>
            <a:r>
              <a:t>Stále</a:t>
            </a:r>
            <a:r>
              <a:rPr b="0" u="none">
                <a:latin typeface="Helvetica Neue Medium"/>
                <a:ea typeface="Helvetica Neue Medium"/>
                <a:cs typeface="Helvetica Neue Medium"/>
                <a:sym typeface="Helvetica Neue Medium"/>
              </a:rPr>
              <a:t> ( neprenosné ) - nie sú prispôsobené na rozoberanie a zostávajú trvale v lokalite, kde boli vybudované</a:t>
            </a:r>
            <a:endParaRPr b="0" u="none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22940" indent="-522940">
              <a:buClrTx/>
              <a:buSzPct val="100000"/>
              <a:buAutoNum type="alphaUcPeriod" startAt="1"/>
              <a:defRPr b="1" u="sng">
                <a:latin typeface="+mj-lt"/>
                <a:ea typeface="+mj-ea"/>
                <a:cs typeface="+mj-cs"/>
                <a:sym typeface="Helvetica Neue"/>
              </a:defRPr>
            </a:pPr>
            <a:r>
              <a:t>Skladacie</a:t>
            </a:r>
            <a:r>
              <a:rPr b="0" u="none">
                <a:latin typeface="Helvetica Neue Medium"/>
                <a:ea typeface="Helvetica Neue Medium"/>
                <a:cs typeface="Helvetica Neue Medium"/>
                <a:sym typeface="Helvetica Neue Medium"/>
              </a:rPr>
              <a:t> ( prenosné ) - sa skladajú z vhodných vopred zhotovených prvkov ( vhodné na prevoz )</a:t>
            </a:r>
          </a:p>
        </p:txBody>
      </p:sp>
      <p:pic>
        <p:nvPicPr>
          <p:cNvPr id="155" name="230413-A-YG824-001.JPG" descr="230413-A-YG824-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2587" y="3214604"/>
            <a:ext cx="6852426" cy="456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Vozovka s priečne uloženou guľatin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Vozovka s priečne uloženou guľatinou</a:t>
            </a:r>
          </a:p>
        </p:txBody>
      </p:sp>
      <p:sp>
        <p:nvSpPr>
          <p:cNvPr id="158" name="Stála vozovk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Stála vozovka</a:t>
            </a:r>
          </a:p>
          <a:p>
            <a:pPr/>
            <a:r>
              <a:t>Zriaďuje sa pre intenzívnu prevádzku ťažkých vozidiel</a:t>
            </a:r>
          </a:p>
          <a:p>
            <a:pPr/>
            <a:r>
              <a:t>Základným prvkom stavby je guľatina (d = 15 cm)</a:t>
            </a:r>
          </a:p>
          <a:p>
            <a:pPr/>
            <a:r>
              <a:t>Spojenie sa vykonáva na styku obrúb, po 4 až 5 m</a:t>
            </a:r>
          </a:p>
          <a:p>
            <a:pPr/>
            <a:r>
              <a:t>Na zaistenie odvodnenia sa zriaďujú na jednej alebo na oboch stranách vozovky cestné priekopy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nímka obrazovky 2019-06-04 o 16.03.06.png" descr="Snímka obrazovky 2019-06-04 o 16.03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5250" y="1244600"/>
            <a:ext cx="10274300" cy="726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Výstelka z faší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Výstelka z fašín</a:t>
            </a:r>
          </a:p>
        </p:txBody>
      </p:sp>
      <p:sp>
        <p:nvSpPr>
          <p:cNvPr id="163" name="Na málo únosnom, rozmočenom alebo rozbahnenom teréne s vysokou hladinou podzemnej vod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5440" indent="-345440" defTabSz="496569">
              <a:spcBef>
                <a:spcPts val="3500"/>
              </a:spcBef>
              <a:defRPr sz="2800">
                <a:effectLst>
                  <a:outerShdw sx="100000" sy="100000" kx="0" ky="0" algn="b" rotWithShape="0" blurRad="38100" dist="21590" dir="5400000">
                    <a:srgbClr val="000000"/>
                  </a:outerShdw>
                </a:effectLst>
              </a:defRPr>
            </a:pPr>
            <a:r>
              <a:t>Na málo únosnom, rozmočenom alebo rozbahnenom teréne s vysokou hladinou podzemnej vody</a:t>
            </a:r>
          </a:p>
          <a:p>
            <a:pPr marL="345440" indent="-345440" defTabSz="496569">
              <a:spcBef>
                <a:spcPts val="3500"/>
              </a:spcBef>
              <a:defRPr sz="2800">
                <a:effectLst>
                  <a:outerShdw sx="100000" sy="100000" kx="0" ky="0" algn="b" rotWithShape="0" blurRad="38100" dist="21590" dir="5400000">
                    <a:srgbClr val="000000"/>
                  </a:outerShdw>
                </a:effectLst>
              </a:defRPr>
            </a:pPr>
            <a:r>
              <a:t>Vhodná pre kolesové aj pásové vozidlá</a:t>
            </a:r>
          </a:p>
          <a:p>
            <a:pPr marL="345440" indent="-345440" defTabSz="496569">
              <a:spcBef>
                <a:spcPts val="3500"/>
              </a:spcBef>
              <a:defRPr sz="2800">
                <a:effectLst>
                  <a:outerShdw sx="100000" sy="100000" kx="0" ky="0" algn="b" rotWithShape="0" blurRad="38100" dist="21590" dir="5400000">
                    <a:srgbClr val="000000"/>
                  </a:outerShdw>
                </a:effectLst>
              </a:defRPr>
            </a:pPr>
            <a:r>
              <a:t>Jednotlivé fašiny sa ukladajú kolmo na pozdĺžnu os vozovky tesne vedľa seba v jednej, dvoch alebo až troch vrstvách priamo na terén alebo na podkladky</a:t>
            </a:r>
          </a:p>
          <a:p>
            <a:pPr marL="345440" indent="-345440" defTabSz="496569">
              <a:spcBef>
                <a:spcPts val="3500"/>
              </a:spcBef>
              <a:defRPr sz="2800">
                <a:effectLst>
                  <a:outerShdw sx="100000" sy="100000" kx="0" ky="0" algn="b" rotWithShape="0" blurRad="38100" dist="21590" dir="5400000">
                    <a:srgbClr val="000000"/>
                  </a:outerShdw>
                </a:effectLst>
              </a:defRPr>
            </a:pPr>
            <a:r>
              <a:t>Stabilita sa zabezpečuje obrubami a zádržnými kolmi s priemerom asi 15 cm, ktoré sa spájajú skrutmi z viazacieho drôtu</a:t>
            </a:r>
          </a:p>
          <a:p>
            <a:pPr marL="345440" indent="-345440" defTabSz="496569">
              <a:spcBef>
                <a:spcPts val="3500"/>
              </a:spcBef>
              <a:defRPr sz="2800">
                <a:effectLst>
                  <a:outerShdw sx="100000" sy="100000" kx="0" ky="0" algn="b" rotWithShape="0" blurRad="38100" dist="21590" dir="5400000">
                    <a:srgbClr val="000000"/>
                  </a:outerShdw>
                </a:effectLst>
              </a:defRPr>
            </a:pPr>
            <a:r>
              <a:t>Vozovka sa posype vrstvou hlineného štrkopiesko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nímka obrazovky 2019-06-04 o 16.07.25.png" descr="Snímka obrazovky 2019-06-04 o 16.07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827" y="2717352"/>
            <a:ext cx="11203146" cy="4318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Vozovka z rohož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Vozovka z rohoží</a:t>
            </a:r>
          </a:p>
        </p:txBody>
      </p:sp>
      <p:sp>
        <p:nvSpPr>
          <p:cNvPr id="168" name="Skladacia vozovk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Skladacia vozovka</a:t>
            </a:r>
          </a:p>
          <a:p>
            <a:pPr/>
            <a:r>
              <a:t>Žrďovina (d= 6 až 10 cm) - pre kolesové vozidlá</a:t>
            </a:r>
          </a:p>
          <a:p>
            <a:pPr/>
            <a:r>
              <a:t>Guľatina (d= 12 až 14 cm) - pre pásove vozidlá</a:t>
            </a:r>
          </a:p>
          <a:p>
            <a:pPr/>
            <a:r>
              <a:t>Spájajú sa dvojitým mäkkým drôtom alebo pomocou oceľového lanka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Koľajová vozovka z rohoží bez priečniko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Koľajová vozovka z rohoží bez priečnikov</a:t>
            </a:r>
          </a:p>
        </p:txBody>
      </p:sp>
      <p:sp>
        <p:nvSpPr>
          <p:cNvPr id="171" name="Na rýchle a krátkodobé spevnenie terénu pre ľahke vozidl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5440" indent="-345440" defTabSz="496569">
              <a:spcBef>
                <a:spcPts val="3500"/>
              </a:spcBef>
              <a:defRPr sz="2800">
                <a:effectLst>
                  <a:outerShdw sx="100000" sy="100000" kx="0" ky="0" algn="b" rotWithShape="0" blurRad="38100" dist="21590" dir="5400000">
                    <a:srgbClr val="000000"/>
                  </a:outerShdw>
                </a:effectLst>
              </a:defRPr>
            </a:pPr>
            <a:r>
              <a:t>Na rýchle a krátkodobé spevnenie terénu pre ľahke vozidlá</a:t>
            </a:r>
          </a:p>
          <a:p>
            <a:pPr marL="345440" indent="-345440" defTabSz="496569">
              <a:spcBef>
                <a:spcPts val="3500"/>
              </a:spcBef>
              <a:defRPr sz="2800">
                <a:effectLst>
                  <a:outerShdw sx="100000" sy="100000" kx="0" ky="0" algn="b" rotWithShape="0" blurRad="38100" dist="21590" dir="5400000">
                    <a:srgbClr val="000000"/>
                  </a:outerShdw>
                </a:effectLst>
              </a:defRPr>
            </a:pPr>
            <a:r>
              <a:t>Možno ju použiť i na uvoľňovanie vozidiel</a:t>
            </a:r>
          </a:p>
          <a:p>
            <a:pPr marL="345440" indent="-345440" defTabSz="496569">
              <a:spcBef>
                <a:spcPts val="3500"/>
              </a:spcBef>
              <a:defRPr sz="2800">
                <a:effectLst>
                  <a:outerShdw sx="100000" sy="100000" kx="0" ky="0" algn="b" rotWithShape="0" blurRad="38100" dist="21590" dir="5400000">
                    <a:srgbClr val="000000"/>
                  </a:outerShdw>
                </a:effectLst>
              </a:defRPr>
            </a:pPr>
            <a:r>
              <a:t>Proti pozdĺžnemu posuvu sa rohože zaisťujú kolíkmi s priemerom 10 až 12 cm, ktoré sa osádzajú po 3 m na oboch stranách každej koľaje</a:t>
            </a:r>
          </a:p>
          <a:p>
            <a:pPr marL="345440" indent="-345440" defTabSz="496569">
              <a:spcBef>
                <a:spcPts val="3500"/>
              </a:spcBef>
              <a:defRPr sz="2800">
                <a:effectLst>
                  <a:outerShdw sx="100000" sy="100000" kx="0" ky="0" algn="b" rotWithShape="0" blurRad="38100" dist="21590" dir="5400000">
                    <a:srgbClr val="000000"/>
                  </a:outerShdw>
                </a:effectLst>
              </a:defRPr>
            </a:pPr>
            <a:r>
              <a:t>Šírka rohože je 0,9 až 1 m</a:t>
            </a:r>
          </a:p>
          <a:p>
            <a:pPr marL="345440" indent="-345440" defTabSz="496569">
              <a:spcBef>
                <a:spcPts val="3500"/>
              </a:spcBef>
              <a:defRPr sz="2800">
                <a:effectLst>
                  <a:outerShdw sx="100000" sy="100000" kx="0" ky="0" algn="b" rotWithShape="0" blurRad="38100" dist="21590" dir="5400000">
                    <a:srgbClr val="000000"/>
                  </a:outerShdw>
                </a:effectLst>
              </a:defRPr>
            </a:pPr>
            <a:r>
              <a:t>Kladie sa s medzerou v pozdĺžnej ose vozovky, ktorá je široká podľa druhu prechádzajúcej techniky</a:t>
            </a:r>
          </a:p>
          <a:p>
            <a:pPr marL="345440" indent="-345440" defTabSz="496569">
              <a:spcBef>
                <a:spcPts val="3500"/>
              </a:spcBef>
              <a:defRPr sz="2800">
                <a:effectLst>
                  <a:outerShdw sx="100000" sy="100000" kx="0" ky="0" algn="b" rotWithShape="0" blurRad="38100" dist="21590" dir="5400000">
                    <a:srgbClr val="000000"/>
                  </a:outerShdw>
                </a:effectLst>
              </a:defRPr>
            </a:pPr>
            <a:r>
              <a:t>Kladie sa na neporušený terén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nímka obrazovky 2019-06-04 o 16.12.46.png" descr="Snímka obrazovky 2019-06-04 o 16.12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0" y="1612900"/>
            <a:ext cx="11353800" cy="652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Koľajová vozovka z rohoží na priečniko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Koľajová vozovka z rohoží na priečnikoch</a:t>
            </a:r>
          </a:p>
        </p:txBody>
      </p:sp>
      <p:sp>
        <p:nvSpPr>
          <p:cNvPr id="176" name="Zabraňuje nerovnomernému zatlačeniu jednotlivých rohoží do terénu, čím sa zmenší riziko vyjdenia vozidiel z koľají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Zabraňuje nerovnomernému zatlačeniu jednotlivých rohoží do terénu, čím sa zmenší riziko vyjdenia vozidiel z koľají</a:t>
            </a:r>
          </a:p>
          <a:p>
            <a:pPr/>
            <a:r>
              <a:t>Vzdialenosť priečnikov závisí od únosnosti terénu</a:t>
            </a:r>
          </a:p>
          <a:p>
            <a:pPr/>
            <a:r>
              <a:t>Priečniky rovnakého profilu sa ako rohože kladú priamo na terén bez hĺbenia lôžok</a:t>
            </a:r>
          </a:p>
        </p:txBody>
      </p:sp>
      <p:pic>
        <p:nvPicPr>
          <p:cNvPr id="177" name="Snímka obrazovky 2019-06-04 o 17.27.00.png" descr="Snímka obrazovky 2019-06-04 o 17.27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2401" y="3104356"/>
            <a:ext cx="6310597" cy="4886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Koľajová vozovka z fošnových štíto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Koľajová vozovka z fošnových štítov</a:t>
            </a:r>
          </a:p>
        </p:txBody>
      </p:sp>
      <p:sp>
        <p:nvSpPr>
          <p:cNvPr id="180" name="Pre ľahkú automobilovú prevádzk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 ľahkú automobilovú prevádzku</a:t>
            </a:r>
          </a:p>
          <a:p>
            <a:pPr/>
            <a:r>
              <a:t>Základným prvkom je fošnový štít, vyrobený zo štyroch fošní s hrúbkou 7 cm</a:t>
            </a:r>
          </a:p>
          <a:p>
            <a:pPr/>
            <a:r>
              <a:t>Napojovaním štítov sa vytvárajú koľaje, ktoré sa kladú na rovný terén</a:t>
            </a:r>
          </a:p>
          <a:p>
            <a:pPr/>
            <a:r>
              <a:t>Pri nižšej únosnosti terénu sa vozovka vystužuje v stykoch priečnymi prahmi z fošní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bsa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Obsah</a:t>
            </a:r>
          </a:p>
        </p:txBody>
      </p:sp>
      <p:sp>
        <p:nvSpPr>
          <p:cNvPr id="125" name="Prieskum priechodnosti terénu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Prieskum priechodnosti terénu</a:t>
            </a:r>
          </a:p>
          <a:p>
            <a:pPr/>
            <a:r>
              <a:t>Pomocné vozovky</a:t>
            </a:r>
          </a:p>
          <a:p>
            <a:pPr/>
            <a:r>
              <a:t>Vozovky z drevených prvkov</a:t>
            </a:r>
          </a:p>
          <a:p>
            <a:pPr/>
            <a:r>
              <a:t>Využitie geotextílií</a:t>
            </a:r>
          </a:p>
          <a:p>
            <a:pPr/>
            <a:r>
              <a:t>Zdroje</a:t>
            </a:r>
          </a:p>
        </p:txBody>
      </p:sp>
      <p:pic>
        <p:nvPicPr>
          <p:cNvPr id="126" name="engineering-56a9b34a5f9b58b7d0fe2fb2.JPG" descr="engineering-56a9b34a5f9b58b7d0fe2fb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9016" y="3979712"/>
            <a:ext cx="5866806" cy="3911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nímka obrazovky 2019-06-04 o 17.32.15.png" descr="Snímka obrazovky 2019-06-04 o 17.32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6416" y="1121405"/>
            <a:ext cx="9871968" cy="7510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Vozovka z fošnových panelov"/>
          <p:cNvSpPr txBox="1"/>
          <p:nvPr>
            <p:ph type="title"/>
          </p:nvPr>
        </p:nvSpPr>
        <p:spPr>
          <a:xfrm>
            <a:off x="762000" y="209550"/>
            <a:ext cx="11480800" cy="2146300"/>
          </a:xfrm>
          <a:prstGeom prst="rect">
            <a:avLst/>
          </a:prstGeom>
        </p:spPr>
        <p:txBody>
          <a:bodyPr/>
          <a:lstStyle/>
          <a:p>
            <a:pPr/>
            <a:r>
              <a:t>Vozovka z fošnových panelov</a:t>
            </a:r>
          </a:p>
        </p:txBody>
      </p:sp>
      <p:sp>
        <p:nvSpPr>
          <p:cNvPr id="185" name="Zriaďuje sa rýchlejšie a je stabilnejšia ako vozovka z fošnových štítov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Zriaďuje sa rýchlejšie a je stabilnejšia ako vozovka z fošnových štítov</a:t>
            </a:r>
          </a:p>
          <a:p>
            <a:pPr/>
            <a:r>
              <a:t>Zhotovuje sa z fošní s hrúbkou 5 až 7 cm, širkou 15 až 20 cm a dĺžkou 4 m</a:t>
            </a:r>
          </a:p>
          <a:p>
            <a:pPr/>
            <a:r>
              <a:t>Vlastné spojenie prvkov je vytvorené posunutím stredových dosiek tak, aby panely do seba zapadli</a:t>
            </a:r>
          </a:p>
          <a:p>
            <a:pPr/>
            <a:r>
              <a:t>Panely sa kladú na urovnaný terén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nímka obrazovky 2019-06-04 o 17.37.59.png" descr="Snímka obrazovky 2019-06-04 o 17.3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025" y="711112"/>
            <a:ext cx="9322751" cy="8331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Vozovka z univerzálnych štíto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Vozovka z univerzálnych štítov</a:t>
            </a:r>
          </a:p>
        </p:txBody>
      </p:sp>
      <p:sp>
        <p:nvSpPr>
          <p:cNvPr id="190" name="Používa sa na prevádzku kolesovej i pásovej techniky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Používa sa na prevádzku kolesovej i pásovej techniky</a:t>
            </a:r>
          </a:p>
          <a:p>
            <a:pPr/>
            <a:r>
              <a:t>UŠ sa vyrába z guľatiny s priemerom 12 cm, ktorá sa pripevní na priečniky drôtenkami s dĺžkou 170 až 200 mm</a:t>
            </a:r>
          </a:p>
          <a:p>
            <a:pPr/>
            <a:r>
              <a:t>Tento spôsob výroby umožňuje ľahšie zasúvanie štítov</a:t>
            </a:r>
          </a:p>
        </p:txBody>
      </p:sp>
      <p:pic>
        <p:nvPicPr>
          <p:cNvPr id="191" name="Snímka obrazovky 2019-06-04 o 18.38.08.png" descr="Snímka obrazovky 2019-06-04 o 18.38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3580" y="3179672"/>
            <a:ext cx="6410440" cy="5197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Využitie geotextíli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Využitie geotextílií</a:t>
            </a:r>
          </a:p>
        </p:txBody>
      </p:sp>
      <p:sp>
        <p:nvSpPr>
          <p:cNvPr id="194" name="Vyrábaju sa zo syntetických vláki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2608" indent="-292608" defTabSz="420623">
              <a:spcBef>
                <a:spcPts val="3000"/>
              </a:spcBef>
              <a:defRPr sz="2400">
                <a:effectLst>
                  <a:outerShdw sx="100000" sy="100000" kx="0" ky="0" algn="b" rotWithShape="0" blurRad="38100" dist="18288" dir="5400000">
                    <a:srgbClr val="000000"/>
                  </a:outerShdw>
                </a:effectLst>
              </a:defRPr>
            </a:pPr>
            <a:r>
              <a:t>Vyrábaju sa zo syntetických vlákien</a:t>
            </a:r>
          </a:p>
          <a:p>
            <a:pPr marL="292608" indent="-292608" defTabSz="420623">
              <a:spcBef>
                <a:spcPts val="3000"/>
              </a:spcBef>
              <a:defRPr sz="2400">
                <a:effectLst>
                  <a:outerShdw sx="100000" sy="100000" kx="0" ky="0" algn="b" rotWithShape="0" blurRad="38100" dist="18288" dir="5400000">
                    <a:srgbClr val="000000"/>
                  </a:outerShdw>
                </a:effectLst>
              </a:defRPr>
            </a:pPr>
            <a:r>
              <a:t>Nízka hmotnosť</a:t>
            </a:r>
          </a:p>
          <a:p>
            <a:pPr marL="0" indent="0" defTabSz="420623">
              <a:spcBef>
                <a:spcPts val="3000"/>
              </a:spcBef>
              <a:buSzTx/>
              <a:buNone/>
              <a:defRPr sz="2800">
                <a:effectLst>
                  <a:outerShdw sx="100000" sy="100000" kx="0" ky="0" algn="b" rotWithShape="0" blurRad="38100" dist="18288" dir="5400000">
                    <a:srgbClr val="000000"/>
                  </a:outerShdw>
                </a:effectLst>
              </a:defRPr>
            </a:pPr>
            <a:r>
              <a:t>Vlastnosti, ktoré predurčujú geotextílie na použitie pri stavbách vojenských ciest:</a:t>
            </a:r>
          </a:p>
          <a:p>
            <a:pPr marL="457200" indent="-457200" defTabSz="420623">
              <a:spcBef>
                <a:spcPts val="3000"/>
              </a:spcBef>
              <a:buSzPct val="100000"/>
              <a:buAutoNum type="alphaUcPeriod" startAt="1"/>
              <a:defRPr sz="2400">
                <a:effectLst>
                  <a:outerShdw sx="100000" sy="100000" kx="0" ky="0" algn="b" rotWithShape="0" blurRad="38100" dist="18288" dir="5400000">
                    <a:srgbClr val="000000"/>
                  </a:outerShdw>
                </a:effectLst>
              </a:defRPr>
            </a:pPr>
            <a:r>
              <a:t>Vyhovujúca pevnosť pri jednosmernom a viacsmernom namáhaní</a:t>
            </a:r>
          </a:p>
          <a:p>
            <a:pPr marL="457200" indent="-457200" defTabSz="420623">
              <a:spcBef>
                <a:spcPts val="3000"/>
              </a:spcBef>
              <a:buSzPct val="100000"/>
              <a:buAutoNum type="alphaUcPeriod" startAt="1"/>
              <a:defRPr sz="2400">
                <a:effectLst>
                  <a:outerShdw sx="100000" sy="100000" kx="0" ky="0" algn="b" rotWithShape="0" blurRad="38100" dist="18288" dir="5400000">
                    <a:srgbClr val="000000"/>
                  </a:outerShdw>
                </a:effectLst>
              </a:defRPr>
            </a:pPr>
            <a:r>
              <a:t>Vyhovujúce rozmery</a:t>
            </a:r>
          </a:p>
          <a:p>
            <a:pPr marL="457200" indent="-457200" defTabSz="420623">
              <a:spcBef>
                <a:spcPts val="3000"/>
              </a:spcBef>
              <a:buSzPct val="100000"/>
              <a:buAutoNum type="alphaUcPeriod" startAt="1"/>
              <a:defRPr sz="2400">
                <a:effectLst>
                  <a:outerShdw sx="100000" sy="100000" kx="0" ky="0" algn="b" rotWithShape="0" blurRad="38100" dist="18288" dir="5400000">
                    <a:srgbClr val="000000"/>
                  </a:outerShdw>
                </a:effectLst>
              </a:defRPr>
            </a:pPr>
            <a:r>
              <a:t>Ľahkosť manipulácie</a:t>
            </a:r>
          </a:p>
          <a:p>
            <a:pPr marL="457200" indent="-457200" defTabSz="420623">
              <a:spcBef>
                <a:spcPts val="3000"/>
              </a:spcBef>
              <a:buSzPct val="100000"/>
              <a:buAutoNum type="alphaUcPeriod" startAt="1"/>
              <a:defRPr sz="2400">
                <a:effectLst>
                  <a:outerShdw sx="100000" sy="100000" kx="0" ky="0" algn="b" rotWithShape="0" blurRad="38100" dist="18288" dir="5400000">
                    <a:srgbClr val="000000"/>
                  </a:outerShdw>
                </a:effectLst>
              </a:defRPr>
            </a:pPr>
            <a:r>
              <a:t>Stálosť v prostredí</a:t>
            </a:r>
          </a:p>
          <a:p>
            <a:pPr marL="457200" indent="-457200" defTabSz="420623">
              <a:spcBef>
                <a:spcPts val="3000"/>
              </a:spcBef>
              <a:buSzPct val="100000"/>
              <a:buAutoNum type="alphaUcPeriod" startAt="1"/>
              <a:defRPr sz="2400">
                <a:effectLst>
                  <a:outerShdw sx="100000" sy="100000" kx="0" ky="0" algn="b" rotWithShape="0" blurRad="38100" dist="18288" dir="5400000">
                    <a:srgbClr val="000000"/>
                  </a:outerShdw>
                </a:effectLst>
              </a:defRPr>
            </a:pPr>
            <a:r>
              <a:t>Odolnosť proti pôsobeniu mikroorganizmov i hlodavcom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ri stavbe vojenských ciest možno využiť obidva druhy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Pri stavbe vojenských ciest možno využiť obidva druhy:</a:t>
            </a:r>
          </a:p>
          <a:p>
            <a:pPr marL="635000" indent="-635000">
              <a:buSzPct val="100000"/>
              <a:buAutoNum type="alphaUcPeriod" startAt="1"/>
              <a:defRPr b="1" u="sng">
                <a:latin typeface="+mj-lt"/>
                <a:ea typeface="+mj-ea"/>
                <a:cs typeface="+mj-cs"/>
                <a:sym typeface="Helvetica Neue"/>
              </a:defRPr>
            </a:pPr>
            <a:r>
              <a:t>Tkané</a:t>
            </a:r>
            <a:r>
              <a:rPr b="0" u="none">
                <a:latin typeface="Helvetica Neue Medium"/>
                <a:ea typeface="Helvetica Neue Medium"/>
                <a:cs typeface="Helvetica Neue Medium"/>
                <a:sym typeface="Helvetica Neue Medium"/>
              </a:rPr>
              <a:t> - vyrábané z vlákien alebo prúžkov tkaných kolmo, vyznačujú sa väčšou pevnosťou v ťahu, ale menšou filtračnou schopnosťou</a:t>
            </a:r>
            <a:endParaRPr b="0" u="none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635000" indent="-635000">
              <a:buSzPct val="100000"/>
              <a:buAutoNum type="alphaUcPeriod" startAt="1"/>
              <a:defRPr b="1" u="sng">
                <a:latin typeface="+mj-lt"/>
                <a:ea typeface="+mj-ea"/>
                <a:cs typeface="+mj-cs"/>
                <a:sym typeface="Helvetica Neue"/>
              </a:defRPr>
            </a:pPr>
            <a:r>
              <a:t>Netkané</a:t>
            </a:r>
            <a:r>
              <a:rPr b="0" u="none">
                <a:latin typeface="Helvetica Neue Medium"/>
                <a:ea typeface="Helvetica Neue Medium"/>
                <a:cs typeface="Helvetica Neue Medium"/>
                <a:sym typeface="Helvetica Neue Medium"/>
              </a:rPr>
              <a:t> - vyrábané z neusporiadaných vlákien, lepšie vlastnosti antikontaminačné i drenážne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oterajšie spôsoby spevňovania poľných a vojenských ciest sú náročné na spotrebu materiálu, hlavne kameniv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Doterajšie spôsoby spevňovania poľných a vojenských ciest sú náročné na spotrebu materiálu, hlavne kameniva</a:t>
            </a:r>
          </a:p>
          <a:p>
            <a:pPr/>
            <a:r>
              <a:t>Na málo únosnom teréne pri spevňovaní drveným kamenivom prichádza prevádzkou k jeho zatláčaniu do blativej vrstvy zeminy podložia, k vytláčaniu jemných častíc zeminy medzerami medzi zrnami kameniva na povrch a k rozbahneniu takto spevnenej cesty</a:t>
            </a:r>
          </a:p>
          <a:p>
            <a:pPr/>
            <a:r>
              <a:t>Pri použití geotextílií sa oddelí kamenivo od málo únosného podložia a zabráni sa jeho zmiešaniu s jemnými časticami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nímka obrazovky 2019-06-04 o 19.36.46.png" descr="Snímka obrazovky 2019-06-04 o 19.36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9200" y="292100"/>
            <a:ext cx="6350000" cy="396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netkana-polypropylenova-geotextilia-geomatex-nti-w800-h600-dc6d3ac1216f94948e3b9f631df2c91f.jpg" descr="netkana-polypropylenova-geotextilia-geomatex-nti-w800-h600-dc6d3ac1216f94948e3b9f631df2c91f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3197358"/>
            <a:ext cx="5781629" cy="4336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Zdroj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Zdroje</a:t>
            </a:r>
          </a:p>
        </p:txBody>
      </p:sp>
      <p:sp>
        <p:nvSpPr>
          <p:cNvPr id="204" name="Žen-2-1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Žen-2-16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59dced8a19ea9_TheddlethorpeComet.jpg.33317f2ed1eb5222bad72f24a793fdb4.jpg" descr="59dced8a19ea9_TheddlethorpeComet.jpg.33317f2ed1eb5222bad72f24a793fdb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45310" y="264693"/>
            <a:ext cx="16495420" cy="9224214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Voj. Kutný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2304">
                <a:effectLst>
                  <a:outerShdw sx="100000" sy="100000" kx="0" ky="0" algn="b" rotWithShape="0" blurRad="48768" dist="24384" dir="5400000">
                    <a:srgbClr val="000000"/>
                  </a:outerShdw>
                </a:effectLst>
              </a:defRPr>
            </a:lvl1pPr>
          </a:lstStyle>
          <a:p>
            <a:pPr/>
            <a:r>
              <a:t>Voj. Kutný</a:t>
            </a:r>
          </a:p>
        </p:txBody>
      </p:sp>
      <p:sp>
        <p:nvSpPr>
          <p:cNvPr id="208" name="Ďakujem za pozornosť.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Ďakujem za pozornosť.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ieskum priechodnosti terén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Prieskum priechodnosti terénu</a:t>
            </a:r>
          </a:p>
        </p:txBody>
      </p:sp>
      <p:sp>
        <p:nvSpPr>
          <p:cNvPr id="129" name="Málo únosný terén je príčinou zabárania kolies (pásov) vozidiel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Málo únosný terén je príčinou zabárania kolies (pásov) vozidiel</a:t>
            </a:r>
          </a:p>
          <a:p>
            <a:pPr/>
            <a:r>
              <a:t>Priechodnosť terénu pri vyhľadávaní obchádzok a vytyčovaní trás pre presuny bojovej techniky musí byť zaistená rýchlo a takým spôsobom, ktorý vystihuje okamžitú únosnosť zeminy pri aktuálnej vlhkosti</a:t>
            </a:r>
          </a:p>
        </p:txBody>
      </p:sp>
      <p:pic>
        <p:nvPicPr>
          <p:cNvPr id="130" name="a9cw7bC.jpg" descr="a9cw7b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2636" y="2622177"/>
            <a:ext cx="6012328" cy="4509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Názo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Priechodnosť terénu je možné odhadnúť vizuálne podľa niektorých príznakov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37463">
              <a:spcBef>
                <a:spcPts val="2900"/>
              </a:spcBef>
              <a:buSzTx/>
              <a:buNone/>
              <a:defRPr sz="2576"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defRPr>
            </a:pPr>
            <a:r>
              <a:t>Priechodnosť terénu je možné odhadnúť vizuálne podľa niektorých príznakov:</a:t>
            </a:r>
          </a:p>
          <a:p>
            <a:pPr marL="315468" indent="-315468" defTabSz="537463">
              <a:spcBef>
                <a:spcPts val="2900"/>
              </a:spcBef>
              <a:defRPr sz="2576"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defRPr>
            </a:pPr>
            <a:r>
              <a:t>Nepriechodný terén na miernych svahoch - sýtozelený trávnik - vysoká hladina podzemnej vody</a:t>
            </a:r>
          </a:p>
          <a:p>
            <a:pPr marL="315468" indent="-315468" defTabSz="537463">
              <a:spcBef>
                <a:spcPts val="2900"/>
              </a:spcBef>
              <a:defRPr sz="2576"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defRPr>
            </a:pPr>
            <a:r>
              <a:t>Na lúkach a rovinách - porastom ostrice alebo nápadne rovným povrchom</a:t>
            </a:r>
          </a:p>
          <a:p>
            <a:pPr marL="315468" indent="-315468" defTabSz="537463">
              <a:spcBef>
                <a:spcPts val="2900"/>
              </a:spcBef>
              <a:defRPr sz="2576"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defRPr>
            </a:pPr>
            <a:r>
              <a:t>V údoliach je nutné sa vyhýbať najnižším miestam okolo potokov a riečok s nízkymi brehmi</a:t>
            </a:r>
          </a:p>
        </p:txBody>
      </p:sp>
      <p:pic>
        <p:nvPicPr>
          <p:cNvPr id="134" name="2359.0.jpg" descr="2359.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0185" y="2921000"/>
            <a:ext cx="5308601" cy="571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Na zaistenie priechodnosti rozmočeného terénu a zaistenie objektívne rovnakých a porovnateľných výsledkov sa používajú jednoduché pomôcky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Na zaistenie priechodnosti rozmočeného terénu a zaistenie objektívne rovnakých a porovnateľných výsledkov sa používajú jednoduché pomôcky:</a:t>
            </a:r>
          </a:p>
          <a:p>
            <a:pPr marL="635000" indent="-635000">
              <a:buSzPct val="100000"/>
              <a:buAutoNum type="alphaUcPeriod" startAt="1"/>
              <a:defRPr b="1" u="sng">
                <a:latin typeface="+mj-lt"/>
                <a:ea typeface="+mj-ea"/>
                <a:cs typeface="+mj-cs"/>
                <a:sym typeface="Helvetica Neue"/>
              </a:defRPr>
            </a:pPr>
            <a:r>
              <a:t>Ženijný sochor</a:t>
            </a:r>
          </a:p>
          <a:p>
            <a:pPr marL="635000" indent="-635000">
              <a:buSzPct val="100000"/>
              <a:buAutoNum type="alphaUcPeriod" startAt="1"/>
              <a:defRPr b="1" u="sng">
                <a:latin typeface="+mj-lt"/>
                <a:ea typeface="+mj-ea"/>
                <a:cs typeface="+mj-cs"/>
                <a:sym typeface="Helvetica Neue"/>
              </a:defRPr>
            </a:pPr>
            <a:r>
              <a:t>Teleskopický penetrometer</a:t>
            </a:r>
          </a:p>
          <a:p>
            <a:pPr marL="0" indent="0">
              <a:buSzTx/>
              <a:buNone/>
            </a:pPr>
            <a:r>
              <a:t>Tieto pomôcky sú založené na princípe zisťovania odporu zeminy proti vnikaniu tŕňa alebo odporu zeminy pri penetrácii.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Ženijný soch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Ženijný sochor</a:t>
            </a:r>
          </a:p>
        </p:txBody>
      </p:sp>
      <p:sp>
        <p:nvSpPr>
          <p:cNvPr id="139" name="Hrubé posúdenie priechodnosti terénu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Hrubé posúdenie priechodnosti terénu</a:t>
            </a:r>
          </a:p>
          <a:p>
            <a:pPr/>
            <a:r>
              <a:t>Podľa hĺbky zaborenia voľným pádom z výšky 0,5m</a:t>
            </a:r>
          </a:p>
          <a:p>
            <a:pPr/>
            <a:r>
              <a:t>Priechodnosť povrchovo rozmočeného terénu sa zisťuje na viacerých miestach v niekoľko metrových vzdialenostiach</a:t>
            </a:r>
          </a:p>
          <a:p>
            <a:pPr/>
            <a:r>
              <a:t>Zistené údaje = priemerná hodnota</a:t>
            </a:r>
          </a:p>
        </p:txBody>
      </p:sp>
      <p:pic>
        <p:nvPicPr>
          <p:cNvPr id="140" name="Snímka obrazovky 2019-06-03 o 18.16.25.png" descr="Snímka obrazovky 2019-06-03 o 18.16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4102" y="2878553"/>
            <a:ext cx="4521718" cy="5799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leskopický penetrome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Teleskopický penetrometer</a:t>
            </a:r>
          </a:p>
        </p:txBody>
      </p:sp>
      <p:sp>
        <p:nvSpPr>
          <p:cNvPr id="143" name="Je opatrený penetračným tŕňom, ktorý sa zatlačuje tlakom na záhlavie penetrometra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22324" indent="-322324" defTabSz="549148">
              <a:spcBef>
                <a:spcPts val="3000"/>
              </a:spcBef>
              <a:defRPr sz="26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pPr>
            <a:r>
              <a:t>Je opatrený penetračným tŕňom, ktorý sa zatlačuje tlakom na záhlavie penetrometra</a:t>
            </a:r>
          </a:p>
          <a:p>
            <a:pPr marL="322324" indent="-322324" defTabSz="549148">
              <a:spcBef>
                <a:spcPts val="3000"/>
              </a:spcBef>
              <a:defRPr sz="26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pPr>
            <a:r>
              <a:t>Na stupnici sa odpočítajú údaje označené polohou posuvného krúžku</a:t>
            </a:r>
          </a:p>
          <a:p>
            <a:pPr marL="322324" indent="-322324" defTabSz="549148">
              <a:spcBef>
                <a:spcPts val="3000"/>
              </a:spcBef>
              <a:defRPr sz="26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pPr>
            <a:r>
              <a:t>Po vrátení do východiskovej nulovej polohy sa zisťuje tlak v MPa, potrebný na zatlačenie tŕňa do hĺbky 5, 10, 20, 25 a 30cm</a:t>
            </a:r>
          </a:p>
          <a:p>
            <a:pPr marL="322324" indent="-322324" defTabSz="549148">
              <a:spcBef>
                <a:spcPts val="3000"/>
              </a:spcBef>
              <a:defRPr sz="26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pPr>
            <a:r>
              <a:t>Každé meranie - 3x s odstupom 1m</a:t>
            </a:r>
          </a:p>
        </p:txBody>
      </p:sp>
      <p:pic>
        <p:nvPicPr>
          <p:cNvPr id="144" name="Snímka obrazovky 2019-06-03 o 19.20.28.png" descr="Snímka obrazovky 2019-06-03 o 19.20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6138" y="2374900"/>
            <a:ext cx="4047525" cy="680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Za málo únosný terén, ktorý je nepriechodný i pre jednotlivé vozidlá, možno označiť terén, pri ktorom sa ženijný sochor zaborí do hĺbky viac ako 10 cm a pri použití PT-45 sa zistí hodnota nižšia ako 3 MPa. Ak je nutné viesť prevádzku týmto terénom, treba vykonať opatrenia na zvýšenie jeho únosnosti, najčastejšie zriadením pomocnej vozovky"/>
          <p:cNvSpPr txBox="1"/>
          <p:nvPr>
            <p:ph type="body" sz="half" idx="1"/>
          </p:nvPr>
        </p:nvSpPr>
        <p:spPr>
          <a:xfrm>
            <a:off x="762000" y="5039717"/>
            <a:ext cx="11947581" cy="4142383"/>
          </a:xfrm>
          <a:prstGeom prst="rect">
            <a:avLst/>
          </a:prstGeom>
        </p:spPr>
        <p:txBody>
          <a:bodyPr/>
          <a:lstStyle/>
          <a:p>
            <a:pPr/>
            <a:r>
              <a:t>Za málo únosný terén, ktorý je nepriechodný i pre jednotlivé vozidlá, možno označiť terén, pri ktorom sa ženijný sochor zaborí do hĺbky viac ako 10 cm a pri použití PT-45 sa zistí hodnota nižšia ako 3 MPa. Ak je nutné viesť prevádzku týmto terénom, treba vykonať opatrenia na zvýšenie jeho únosnosti, najčastejšie zriadením pomocnej vozovky</a:t>
            </a:r>
          </a:p>
        </p:txBody>
      </p:sp>
      <p:pic>
        <p:nvPicPr>
          <p:cNvPr id="147" name="Snímka obrazovky 2019-06-03 o 19.21.41.png" descr="Snímka obrazovky 2019-06-03 o 19.21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" y="686933"/>
            <a:ext cx="12522200" cy="3835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mocné vozovk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Pomocné vozovky</a:t>
            </a:r>
          </a:p>
        </p:txBody>
      </p:sp>
      <p:sp>
        <p:nvSpPr>
          <p:cNvPr id="150" name="Účelom pomocných vozoviek vojenských ciest je v závislosti na únosnosti podložia v čo najkratšom čase vykonať také úpravy povrchu, ktoré zaistia bezpečný prejazd vozidiel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2038" indent="-312038" defTabSz="531622">
              <a:spcBef>
                <a:spcPts val="2900"/>
              </a:spcBef>
              <a:defRPr sz="2500">
                <a:effectLst>
                  <a:outerShdw sx="100000" sy="100000" kx="0" ky="0" algn="b" rotWithShape="0" blurRad="50800" dist="23114" dir="5400000">
                    <a:srgbClr val="000000"/>
                  </a:outerShdw>
                </a:effectLst>
              </a:defRPr>
            </a:pPr>
            <a:r>
              <a:t>Účelom pomocných vozoviek vojenských ciest je v závislosti na únosnosti podložia v čo najkratšom čase vykonať také úpravy povrchu, ktoré zaistia bezpečný prejazd vozidiel</a:t>
            </a:r>
          </a:p>
          <a:p>
            <a:pPr marL="312038" indent="-312038" defTabSz="531622">
              <a:spcBef>
                <a:spcPts val="2900"/>
              </a:spcBef>
              <a:defRPr sz="2500">
                <a:effectLst>
                  <a:outerShdw sx="100000" sy="100000" kx="0" ky="0" algn="b" rotWithShape="0" blurRad="50800" dist="23114" dir="5400000">
                    <a:srgbClr val="000000"/>
                  </a:outerShdw>
                </a:effectLst>
              </a:defRPr>
            </a:pPr>
            <a:r>
              <a:t>Základnou úlohou pri zvyšovaní priechodnosti vozidiel je odvodnenie upravovaného úseku</a:t>
            </a:r>
          </a:p>
          <a:p>
            <a:pPr marL="312038" indent="-312038" defTabSz="531622">
              <a:spcBef>
                <a:spcPts val="2900"/>
              </a:spcBef>
              <a:defRPr sz="2500">
                <a:effectLst>
                  <a:outerShdw sx="100000" sy="100000" kx="0" ky="0" algn="b" rotWithShape="0" blurRad="50800" dist="23114" dir="5400000">
                    <a:srgbClr val="000000"/>
                  </a:outerShdw>
                </a:effectLst>
              </a:defRPr>
            </a:pPr>
            <a:r>
              <a:t>Materiál vozoviek musí byť dostatočne húževnatý, odolný proti dynamickým účinkom prevádzky, klimatickým vplyvom aj účinkom jadrových zbraní</a:t>
            </a:r>
          </a:p>
        </p:txBody>
      </p:sp>
      <p:pic>
        <p:nvPicPr>
          <p:cNvPr id="151" name="hqdefault.jpg" descr="hqdefaul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0944" y="3011652"/>
            <a:ext cx="5915713" cy="4436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EBEBEB"/>
      </a:dk1>
      <a:lt1>
        <a:srgbClr val="C000EB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BEB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C000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C000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BEB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C000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C000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