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63" r:id="rId4"/>
    <p:sldId id="270" r:id="rId5"/>
    <p:sldId id="259" r:id="rId6"/>
    <p:sldId id="260" r:id="rId7"/>
    <p:sldId id="261" r:id="rId8"/>
    <p:sldId id="269" r:id="rId9"/>
    <p:sldId id="268" r:id="rId10"/>
    <p:sldId id="267" r:id="rId11"/>
    <p:sldId id="266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965F7-B1E8-45F5-B7D8-9A0F82E4A2C1}" type="datetimeFigureOut">
              <a:rPr lang="sk-SK" smtClean="0"/>
              <a:t>16. 4. 2019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8B6C2-ACE8-4F9A-A810-8626B93BBA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9635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32C5-B067-48EA-9BB9-E6445E022B11}" type="datetimeFigureOut">
              <a:rPr lang="sk-SK" smtClean="0"/>
              <a:t>16. 4. 2019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3D22-8EAA-4B13-B5B9-0B674B1179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803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32C5-B067-48EA-9BB9-E6445E022B11}" type="datetimeFigureOut">
              <a:rPr lang="sk-SK" smtClean="0"/>
              <a:t>16. 4. 2019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3D22-8EAA-4B13-B5B9-0B674B1179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386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32C5-B067-48EA-9BB9-E6445E022B11}" type="datetimeFigureOut">
              <a:rPr lang="sk-SK" smtClean="0"/>
              <a:t>16. 4. 2019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3D22-8EAA-4B13-B5B9-0B674B1179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5513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32C5-B067-48EA-9BB9-E6445E022B11}" type="datetimeFigureOut">
              <a:rPr lang="sk-SK" smtClean="0"/>
              <a:t>16. 4. 2019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3D22-8EAA-4B13-B5B9-0B674B1179E7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7019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32C5-B067-48EA-9BB9-E6445E022B11}" type="datetimeFigureOut">
              <a:rPr lang="sk-SK" smtClean="0"/>
              <a:t>16. 4. 2019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3D22-8EAA-4B13-B5B9-0B674B1179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5740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32C5-B067-48EA-9BB9-E6445E022B11}" type="datetimeFigureOut">
              <a:rPr lang="sk-SK" smtClean="0"/>
              <a:t>16. 4. 2019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3D22-8EAA-4B13-B5B9-0B674B1179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8593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32C5-B067-48EA-9BB9-E6445E022B11}" type="datetimeFigureOut">
              <a:rPr lang="sk-SK" smtClean="0"/>
              <a:t>16. 4. 2019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3D22-8EAA-4B13-B5B9-0B674B1179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4268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32C5-B067-48EA-9BB9-E6445E022B11}" type="datetimeFigureOut">
              <a:rPr lang="sk-SK" smtClean="0"/>
              <a:t>16. 4. 2019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3D22-8EAA-4B13-B5B9-0B674B1179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8124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32C5-B067-48EA-9BB9-E6445E022B11}" type="datetimeFigureOut">
              <a:rPr lang="sk-SK" smtClean="0"/>
              <a:t>16. 4. 2019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3D22-8EAA-4B13-B5B9-0B674B1179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046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32C5-B067-48EA-9BB9-E6445E022B11}" type="datetimeFigureOut">
              <a:rPr lang="sk-SK" smtClean="0"/>
              <a:t>16. 4. 2019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3D22-8EAA-4B13-B5B9-0B674B1179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250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32C5-B067-48EA-9BB9-E6445E022B11}" type="datetimeFigureOut">
              <a:rPr lang="sk-SK" smtClean="0"/>
              <a:t>16. 4. 2019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3D22-8EAA-4B13-B5B9-0B674B1179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146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32C5-B067-48EA-9BB9-E6445E022B11}" type="datetimeFigureOut">
              <a:rPr lang="sk-SK" smtClean="0"/>
              <a:t>16. 4. 2019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3D22-8EAA-4B13-B5B9-0B674B1179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498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32C5-B067-48EA-9BB9-E6445E022B11}" type="datetimeFigureOut">
              <a:rPr lang="sk-SK" smtClean="0"/>
              <a:t>16. 4. 2019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3D22-8EAA-4B13-B5B9-0B674B1179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078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32C5-B067-48EA-9BB9-E6445E022B11}" type="datetimeFigureOut">
              <a:rPr lang="sk-SK" smtClean="0"/>
              <a:t>16. 4. 2019</a:t>
            </a:fld>
            <a:endParaRPr lang="sk-S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3D22-8EAA-4B13-B5B9-0B674B1179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796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32C5-B067-48EA-9BB9-E6445E022B11}" type="datetimeFigureOut">
              <a:rPr lang="sk-SK" smtClean="0"/>
              <a:t>16. 4. 2019</a:t>
            </a:fld>
            <a:endParaRPr lang="sk-S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3D22-8EAA-4B13-B5B9-0B674B1179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523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32C5-B067-48EA-9BB9-E6445E022B11}" type="datetimeFigureOut">
              <a:rPr lang="sk-SK" smtClean="0"/>
              <a:t>16. 4. 2019</a:t>
            </a:fld>
            <a:endParaRPr lang="sk-S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3D22-8EAA-4B13-B5B9-0B674B1179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938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32C5-B067-48EA-9BB9-E6445E022B11}" type="datetimeFigureOut">
              <a:rPr lang="sk-SK" smtClean="0"/>
              <a:t>16. 4. 2019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3D22-8EAA-4B13-B5B9-0B674B1179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057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2E32C5-B067-48EA-9BB9-E6445E022B11}" type="datetimeFigureOut">
              <a:rPr lang="sk-SK" smtClean="0"/>
              <a:t>16. 4. 2019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3D22-8EAA-4B13-B5B9-0B674B1179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845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B176357-86F2-4A0A-8505-0A7CC7CD5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147" y="472877"/>
            <a:ext cx="10643399" cy="3688707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sk-SK" sz="5000" b="1" dirty="0"/>
              <a:t>Pontónová mostová súprava</a:t>
            </a:r>
            <a:br>
              <a:rPr lang="sk-SK" sz="5000" b="1" dirty="0"/>
            </a:br>
            <a:br>
              <a:rPr lang="sk-SK" sz="5000" b="1" dirty="0"/>
            </a:br>
            <a:r>
              <a:rPr lang="sk-SK" sz="5000" b="1" dirty="0"/>
              <a:t>Organizácia a činnosť poriadkovej služby na mostovom </a:t>
            </a:r>
            <a:r>
              <a:rPr lang="sk-SK" sz="5000" b="1" dirty="0" err="1"/>
              <a:t>prepravisku</a:t>
            </a:r>
            <a:endParaRPr lang="sk-SK" sz="5000" b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02721F4-665B-4FC9-B6AA-6D5A63A31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5189488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sk-SK" sz="2800" b="1" dirty="0">
                <a:solidFill>
                  <a:schemeClr val="bg2"/>
                </a:solidFill>
              </a:rPr>
              <a:t>Zuzana Adamcová, B21aBOŠ</a:t>
            </a:r>
          </a:p>
        </p:txBody>
      </p:sp>
    </p:spTree>
    <p:extLst>
      <p:ext uri="{BB962C8B-B14F-4D97-AF65-F5344CB8AC3E}">
        <p14:creationId xmlns:p14="http://schemas.microsoft.com/office/powerpoint/2010/main" val="2622451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>
            <a:extLst>
              <a:ext uri="{FF2B5EF4-FFF2-40B4-BE49-F238E27FC236}">
                <a16:creationId xmlns:a16="http://schemas.microsoft.com/office/drawing/2014/main" id="{DA5874C2-3EB6-4C90-8A06-BF876FC9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717761"/>
            <a:ext cx="9404723" cy="885752"/>
          </a:xfrm>
        </p:spPr>
        <p:txBody>
          <a:bodyPr/>
          <a:lstStyle/>
          <a:p>
            <a:r>
              <a:rPr lang="sk-SK" sz="3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Hliadka pre pozorovanie vodnej hladiny</a:t>
            </a:r>
          </a:p>
        </p:txBody>
      </p:sp>
      <p:sp>
        <p:nvSpPr>
          <p:cNvPr id="10" name="Zástupný objekt pre obsah 9">
            <a:extLst>
              <a:ext uri="{FF2B5EF4-FFF2-40B4-BE49-F238E27FC236}">
                <a16:creationId xmlns:a16="http://schemas.microsoft.com/office/drawing/2014/main" id="{D8005BE0-D803-4D50-AF43-F252DECB8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Vysielaná na stanovisko správcu </a:t>
            </a:r>
            <a:r>
              <a:rPr lang="sk-SK" sz="2400" dirty="0" err="1"/>
              <a:t>prepraviska</a:t>
            </a:r>
            <a:endParaRPr lang="sk-SK" sz="2400" dirty="0"/>
          </a:p>
          <a:p>
            <a:pPr lvl="1"/>
            <a:endParaRPr lang="sk-SK" sz="2400" dirty="0"/>
          </a:p>
          <a:p>
            <a:pPr lvl="1"/>
            <a:r>
              <a:rPr lang="sk-SK" sz="2400" dirty="0"/>
              <a:t>Nepriateľ</a:t>
            </a:r>
          </a:p>
          <a:p>
            <a:pPr lvl="1"/>
            <a:r>
              <a:rPr lang="sk-SK" sz="2400" dirty="0"/>
              <a:t>Úroveň hladiny</a:t>
            </a:r>
          </a:p>
          <a:p>
            <a:pPr lvl="1"/>
            <a:r>
              <a:rPr lang="sk-SK" sz="2400" dirty="0"/>
              <a:t>Približovanie plávajúcich predmetov</a:t>
            </a:r>
          </a:p>
          <a:p>
            <a:pPr lvl="1"/>
            <a:r>
              <a:rPr lang="sk-SK" sz="2400" dirty="0"/>
              <a:t>Priebeh prepravy vojsk</a:t>
            </a:r>
          </a:p>
          <a:p>
            <a:pPr lvl="1"/>
            <a:r>
              <a:rPr lang="sk-SK" sz="2400" dirty="0"/>
              <a:t>Signály </a:t>
            </a:r>
          </a:p>
        </p:txBody>
      </p:sp>
    </p:spTree>
    <p:extLst>
      <p:ext uri="{BB962C8B-B14F-4D97-AF65-F5344CB8AC3E}">
        <p14:creationId xmlns:p14="http://schemas.microsoft.com/office/powerpoint/2010/main" val="71041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AE2ECBB-F5B2-460B-95D1-90A45FAA5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5374"/>
            <a:ext cx="10515600" cy="5565913"/>
          </a:xfrm>
        </p:spPr>
        <p:txBody>
          <a:bodyPr>
            <a:normAutofit/>
          </a:bodyPr>
          <a:lstStyle/>
          <a:p>
            <a:r>
              <a:rPr lang="sk-SK" sz="3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Záchranná služba </a:t>
            </a:r>
          </a:p>
          <a:p>
            <a:pPr marL="0" indent="0">
              <a:buNone/>
            </a:pPr>
            <a:endParaRPr lang="sk-SK" sz="2400" dirty="0"/>
          </a:p>
          <a:p>
            <a:r>
              <a:rPr lang="sk-SK" sz="3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Záchranné družstvo</a:t>
            </a:r>
          </a:p>
          <a:p>
            <a:pPr lvl="1"/>
            <a:r>
              <a:rPr lang="sk-SK" sz="2400" dirty="0"/>
              <a:t>Dôstojník</a:t>
            </a:r>
          </a:p>
          <a:p>
            <a:pPr lvl="1"/>
            <a:r>
              <a:rPr lang="sk-SK" sz="2400" dirty="0"/>
              <a:t>Skupina vojakov</a:t>
            </a:r>
          </a:p>
          <a:p>
            <a:pPr lvl="1"/>
            <a:r>
              <a:rPr lang="sk-SK" sz="2400" dirty="0"/>
              <a:t>Potápači</a:t>
            </a:r>
          </a:p>
          <a:p>
            <a:pPr lvl="1"/>
            <a:r>
              <a:rPr lang="sk-SK" sz="2400" dirty="0"/>
              <a:t>Lekár / Zdravotník</a:t>
            </a:r>
          </a:p>
          <a:p>
            <a:pPr lvl="1"/>
            <a:endParaRPr lang="sk-SK" sz="2000" dirty="0"/>
          </a:p>
          <a:p>
            <a:r>
              <a:rPr lang="sk-SK" sz="3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Obväzisko</a:t>
            </a:r>
          </a:p>
          <a:p>
            <a:pPr lvl="1"/>
            <a:r>
              <a:rPr lang="sk-SK" sz="2400" dirty="0"/>
              <a:t>max. 100 m od mostu</a:t>
            </a:r>
          </a:p>
          <a:p>
            <a:endParaRPr lang="sk-SK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78DA4E52-F483-4E8F-BE36-50196F3BA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464" y="1617785"/>
            <a:ext cx="6088336" cy="40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4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0103F6-C4D8-4D95-AFC6-2E70D9D73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652388"/>
            <a:ext cx="9404723" cy="1400530"/>
          </a:xfrm>
        </p:spPr>
        <p:txBody>
          <a:bodyPr/>
          <a:lstStyle/>
          <a:p>
            <a:r>
              <a:rPr lang="sk-SK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Literatúra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8FF8414-CFDD-4699-9916-462D38348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Žen-24-10 (Q-889)</a:t>
            </a:r>
          </a:p>
        </p:txBody>
      </p:sp>
    </p:spTree>
    <p:extLst>
      <p:ext uri="{BB962C8B-B14F-4D97-AF65-F5344CB8AC3E}">
        <p14:creationId xmlns:p14="http://schemas.microsoft.com/office/powerpoint/2010/main" val="1153496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B49BB4-954A-4C7F-B834-F7E18D08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92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97698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736198D-E19C-4A13-B8C7-2F6003C8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sk-SK" dirty="0"/>
              <a:t>Správca </a:t>
            </a:r>
            <a:r>
              <a:rPr lang="sk-SK" dirty="0" err="1"/>
              <a:t>prepraviska</a:t>
            </a:r>
            <a:r>
              <a:rPr lang="sk-SK" dirty="0"/>
              <a:t> určuje 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C8ED456-F3DA-43E2-84D6-EA58BBA4D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sk-SK" sz="2400" dirty="0"/>
              <a:t>2 pomocní správcu </a:t>
            </a:r>
            <a:r>
              <a:rPr lang="sk-SK" sz="2400" dirty="0" err="1"/>
              <a:t>prepraviska</a:t>
            </a:r>
            <a:endParaRPr lang="sk-SK" sz="2400" dirty="0"/>
          </a:p>
          <a:p>
            <a:r>
              <a:rPr lang="sk-SK" sz="2400" dirty="0"/>
              <a:t>Spojky od jednotiek a od svojich pomocníkov na stanovisku správcu </a:t>
            </a:r>
            <a:r>
              <a:rPr lang="sk-SK" sz="2400" dirty="0" err="1"/>
              <a:t>prepraviska</a:t>
            </a:r>
            <a:endParaRPr lang="sk-SK" sz="2400" dirty="0"/>
          </a:p>
          <a:p>
            <a:r>
              <a:rPr lang="sk-SK" sz="2400" dirty="0"/>
              <a:t>Poriadkové hliadky</a:t>
            </a:r>
          </a:p>
          <a:p>
            <a:r>
              <a:rPr lang="sk-SK" sz="2400" dirty="0"/>
              <a:t>Pohotovostné jednotky</a:t>
            </a:r>
          </a:p>
          <a:p>
            <a:r>
              <a:rPr lang="sk-SK" sz="2400" dirty="0"/>
              <a:t>Mostové a pobrežné hotovosti</a:t>
            </a:r>
          </a:p>
          <a:p>
            <a:r>
              <a:rPr lang="sk-SK" sz="2400" dirty="0"/>
              <a:t>Mostné a riečne stráže</a:t>
            </a:r>
          </a:p>
          <a:p>
            <a:r>
              <a:rPr lang="sk-SK" sz="2400" dirty="0"/>
              <a:t>Hliadku pre pozorovanie vodnej hladiny</a:t>
            </a:r>
          </a:p>
          <a:p>
            <a:r>
              <a:rPr lang="sk-SK" sz="2400" dirty="0"/>
              <a:t>Záchrannú službu</a:t>
            </a:r>
          </a:p>
        </p:txBody>
      </p:sp>
    </p:spTree>
    <p:extLst>
      <p:ext uri="{BB962C8B-B14F-4D97-AF65-F5344CB8AC3E}">
        <p14:creationId xmlns:p14="http://schemas.microsoft.com/office/powerpoint/2010/main" val="299297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53674-ED01-4253-A18F-F0D200B9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12" y="5883965"/>
            <a:ext cx="11502887" cy="869385"/>
          </a:xfrm>
        </p:spPr>
        <p:txBody>
          <a:bodyPr>
            <a:normAutofit fontScale="90000"/>
          </a:bodyPr>
          <a:lstStyle/>
          <a:p>
            <a:pPr algn="ctr"/>
            <a:r>
              <a:rPr lang="sk-SK" sz="3200" dirty="0"/>
              <a:t>Schéma organizácie poriadkovej služby na mostovom </a:t>
            </a:r>
            <a:r>
              <a:rPr lang="sk-SK" sz="3200" dirty="0" err="1"/>
              <a:t>prepravisku</a:t>
            </a:r>
            <a:endParaRPr lang="sk-SK" sz="3200" dirty="0"/>
          </a:p>
        </p:txBody>
      </p:sp>
      <p:pic>
        <p:nvPicPr>
          <p:cNvPr id="5" name="Zástupný objekt pre obsah 4" descr="Obrázok, na ktorom je text&#10;&#10;Popis vygenerovaný s veľmi vysokou spoľahlivosťou">
            <a:extLst>
              <a:ext uri="{FF2B5EF4-FFF2-40B4-BE49-F238E27FC236}">
                <a16:creationId xmlns:a16="http://schemas.microsoft.com/office/drawing/2014/main" id="{07BDEB06-D971-4107-8D86-FCD934668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4" t="14793" r="5259" b="12478"/>
          <a:stretch/>
        </p:blipFill>
        <p:spPr>
          <a:xfrm>
            <a:off x="1729407" y="223110"/>
            <a:ext cx="8812696" cy="5660855"/>
          </a:xfrm>
        </p:spPr>
      </p:pic>
    </p:spTree>
    <p:extLst>
      <p:ext uri="{BB962C8B-B14F-4D97-AF65-F5344CB8AC3E}">
        <p14:creationId xmlns:p14="http://schemas.microsoft.com/office/powerpoint/2010/main" val="304119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DD0A7C-468E-41CC-9C1C-3AD7830F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Správca je povinný 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50BF0E-DD08-4B0D-BBA0-127C8D081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97496"/>
            <a:ext cx="10804748" cy="506233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sk-SK" sz="2400" dirty="0" err="1"/>
              <a:t>Organizovat</a:t>
            </a:r>
            <a:r>
              <a:rPr lang="sk-SK" sz="2400" dirty="0"/>
              <a:t> spojenie a poriadkovú službu</a:t>
            </a:r>
          </a:p>
          <a:p>
            <a:pPr>
              <a:lnSpc>
                <a:spcPct val="90000"/>
              </a:lnSpc>
            </a:pPr>
            <a:r>
              <a:rPr lang="sk-SK" sz="2400" dirty="0"/>
              <a:t>Skontrolovať pohotovosť príjazdových ciest</a:t>
            </a:r>
          </a:p>
          <a:p>
            <a:pPr>
              <a:lnSpc>
                <a:spcPct val="90000"/>
              </a:lnSpc>
            </a:pPr>
            <a:r>
              <a:rPr lang="sk-SK" sz="2400" dirty="0"/>
              <a:t>Včas povolať prepravujúce sa jednotky k preprave</a:t>
            </a:r>
          </a:p>
          <a:p>
            <a:pPr>
              <a:lnSpc>
                <a:spcPct val="90000"/>
              </a:lnSpc>
            </a:pPr>
            <a:r>
              <a:rPr lang="sk-SK" sz="2400" dirty="0"/>
              <a:t>Sledovať, či sa dodržiavajú stanovené rýchlosti prepravujúcej techniky</a:t>
            </a:r>
          </a:p>
          <a:p>
            <a:pPr>
              <a:lnSpc>
                <a:spcPct val="90000"/>
              </a:lnSpc>
            </a:pPr>
            <a:r>
              <a:rPr lang="sk-SK" sz="2400" dirty="0"/>
              <a:t>Nepripustiť prepravu vozidiel s hmotnosťou väčšou ako je nosnosť mostu</a:t>
            </a:r>
          </a:p>
          <a:p>
            <a:pPr>
              <a:lnSpc>
                <a:spcPct val="90000"/>
              </a:lnSpc>
            </a:pPr>
            <a:r>
              <a:rPr lang="sk-SK" sz="2400" dirty="0"/>
              <a:t>Prijímať opatrenia k rýchlej obnove narušeného </a:t>
            </a:r>
            <a:r>
              <a:rPr lang="sk-SK" sz="2400" dirty="0" err="1"/>
              <a:t>prepraviska</a:t>
            </a:r>
            <a:endParaRPr lang="sk-SK" sz="2400" dirty="0"/>
          </a:p>
          <a:p>
            <a:pPr>
              <a:lnSpc>
                <a:spcPct val="90000"/>
              </a:lnSpc>
            </a:pPr>
            <a:r>
              <a:rPr lang="sk-SK" sz="2400" dirty="0"/>
              <a:t>Nepripustiť nahromadenie vojsk na </a:t>
            </a:r>
            <a:r>
              <a:rPr lang="sk-SK" sz="2400" dirty="0" err="1"/>
              <a:t>prepravisku</a:t>
            </a:r>
            <a:endParaRPr lang="sk-SK" sz="2400" dirty="0"/>
          </a:p>
          <a:p>
            <a:pPr>
              <a:lnSpc>
                <a:spcPct val="90000"/>
              </a:lnSpc>
            </a:pPr>
            <a:r>
              <a:rPr lang="sk-SK" sz="2400" dirty="0"/>
              <a:t>Pravidelne hlásiť veliteľovi úseku násilného prechodu stav v preprave vojsk</a:t>
            </a:r>
          </a:p>
          <a:p>
            <a:pPr>
              <a:lnSpc>
                <a:spcPct val="90000"/>
              </a:lnSpc>
            </a:pPr>
            <a:r>
              <a:rPr lang="sk-SK" sz="2400" dirty="0"/>
              <a:t>Riadiť záchrannú službu</a:t>
            </a:r>
          </a:p>
          <a:p>
            <a:pPr>
              <a:lnSpc>
                <a:spcPct val="90000"/>
              </a:lnSpc>
            </a:pPr>
            <a:r>
              <a:rPr lang="sk-SK" sz="2400" dirty="0"/>
              <a:t>Vydávať nariadenia k rozoberaniu mosta </a:t>
            </a:r>
          </a:p>
          <a:p>
            <a:pPr>
              <a:lnSpc>
                <a:spcPct val="90000"/>
              </a:lnSpc>
            </a:pPr>
            <a:r>
              <a:rPr lang="sk-SK" sz="2400" dirty="0"/>
              <a:t>Vydávať nariadenia o prepúšťaní lodí, ľadu a rôznych plávajúcich predmetov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995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C1562-7803-4B7D-9662-275215B3B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65640"/>
            <a:ext cx="9404723" cy="1400530"/>
          </a:xfrm>
        </p:spPr>
        <p:txBody>
          <a:bodyPr/>
          <a:lstStyle/>
          <a:p>
            <a:r>
              <a:rPr lang="sk-SK" dirty="0"/>
              <a:t>Prvý pomocník správcu </a:t>
            </a:r>
            <a:r>
              <a:rPr lang="sk-SK" dirty="0" err="1"/>
              <a:t>prepraviska</a:t>
            </a:r>
            <a:r>
              <a:rPr lang="sk-SK" dirty="0"/>
              <a:t>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0517F0C-DAE6-4813-B45F-AE5B55AEE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937" y="2066170"/>
            <a:ext cx="6546165" cy="4195481"/>
          </a:xfrm>
        </p:spPr>
        <p:txBody>
          <a:bodyPr>
            <a:normAutofit/>
          </a:bodyPr>
          <a:lstStyle/>
          <a:p>
            <a:r>
              <a:rPr lang="sk-SK" sz="2400" dirty="0"/>
              <a:t>Riadi prejazd vozidiel cez most</a:t>
            </a:r>
          </a:p>
          <a:p>
            <a:r>
              <a:rPr lang="sk-SK" sz="2400" dirty="0"/>
              <a:t>Zabezpečuje nepretržitý pohyb vozidiel na moste</a:t>
            </a:r>
          </a:p>
          <a:p>
            <a:r>
              <a:rPr lang="sk-SK" sz="2400" dirty="0"/>
              <a:t>Dbá o udržiavanie vjazdu na most v prevádzkovom stave</a:t>
            </a:r>
          </a:p>
          <a:p>
            <a:r>
              <a:rPr lang="sk-SK" sz="2400" dirty="0"/>
              <a:t>Dbá o správne uviazanie mosta na priľahlom brehu</a:t>
            </a:r>
          </a:p>
          <a:p>
            <a:r>
              <a:rPr lang="sk-SK" sz="2400" dirty="0"/>
              <a:t>Vedie denník </a:t>
            </a:r>
            <a:r>
              <a:rPr lang="sk-SK" sz="2400" dirty="0" err="1"/>
              <a:t>prepraviska</a:t>
            </a:r>
            <a:endParaRPr lang="sk-SK" sz="2400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D4663A3-7712-48AF-B940-21D00333E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103" y="2244161"/>
            <a:ext cx="4979962" cy="377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5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E76681-2A60-4BA6-A6DE-067EA162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Druhý pomocník správcu </a:t>
            </a:r>
            <a:r>
              <a:rPr lang="sk-SK" dirty="0" err="1"/>
              <a:t>prepraviska</a:t>
            </a:r>
            <a:r>
              <a:rPr lang="sk-SK" dirty="0"/>
              <a:t>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AF7BF7E-85D7-47C3-B5C6-A6AC3A900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918"/>
            <a:ext cx="9909245" cy="4195481"/>
          </a:xfrm>
        </p:spPr>
        <p:txBody>
          <a:bodyPr>
            <a:normAutofit/>
          </a:bodyPr>
          <a:lstStyle/>
          <a:p>
            <a:r>
              <a:rPr lang="sk-SK" sz="2400" dirty="0"/>
              <a:t>Sleduje pohyb vozidiel na moste </a:t>
            </a:r>
          </a:p>
          <a:p>
            <a:r>
              <a:rPr lang="sk-SK" sz="2400" dirty="0"/>
              <a:t>Organizuje protismerný pohyb vozidiel (s povolením od správcu </a:t>
            </a:r>
            <a:r>
              <a:rPr lang="sk-SK" sz="2400" dirty="0" err="1"/>
              <a:t>prepraviska</a:t>
            </a:r>
            <a:r>
              <a:rPr lang="sk-SK" sz="2400" dirty="0"/>
              <a:t>) </a:t>
            </a:r>
          </a:p>
          <a:p>
            <a:r>
              <a:rPr lang="sk-SK" sz="2400" dirty="0"/>
              <a:t>Dbá o údržbu výjazdu z mosta</a:t>
            </a:r>
          </a:p>
          <a:p>
            <a:r>
              <a:rPr lang="sk-SK" sz="2400" dirty="0"/>
              <a:t>Dbá o správne uviazanie mosta na protiľahlom brehu</a:t>
            </a:r>
          </a:p>
          <a:p>
            <a:r>
              <a:rPr lang="sk-SK" sz="2400" dirty="0"/>
              <a:t>Riadi činnosť pohotovostnej jednotky a poriadkových hliadok</a:t>
            </a:r>
          </a:p>
          <a:p>
            <a:r>
              <a:rPr lang="sk-SK" sz="2400" dirty="0"/>
              <a:t>Organizuje evakuáciu zranených</a:t>
            </a:r>
          </a:p>
        </p:txBody>
      </p:sp>
    </p:spTree>
    <p:extLst>
      <p:ext uri="{BB962C8B-B14F-4D97-AF65-F5344CB8AC3E}">
        <p14:creationId xmlns:p14="http://schemas.microsoft.com/office/powerpoint/2010/main" val="21521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ED7EA9E6-A8E2-46E1-8C39-79078E0CE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266" y="496132"/>
            <a:ext cx="5157787" cy="823912"/>
          </a:xfrm>
        </p:spPr>
        <p:txBody>
          <a:bodyPr>
            <a:normAutofit/>
          </a:bodyPr>
          <a:lstStyle/>
          <a:p>
            <a:r>
              <a:rPr lang="sk-SK" sz="3600" b="1" dirty="0"/>
              <a:t>Poriadkové hliadky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3DA62E13-2921-485E-9B9B-7474B4F7C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55304"/>
            <a:ext cx="5157787" cy="4334359"/>
          </a:xfrm>
        </p:spPr>
        <p:txBody>
          <a:bodyPr>
            <a:normAutofit/>
          </a:bodyPr>
          <a:lstStyle/>
          <a:p>
            <a:r>
              <a:rPr lang="sk-SK" sz="2400" dirty="0"/>
              <a:t>Regulácia pohybu na cestách presunu vojsk k </a:t>
            </a:r>
            <a:r>
              <a:rPr lang="sk-SK" sz="2400" dirty="0" err="1"/>
              <a:t>prepravisku</a:t>
            </a:r>
            <a:endParaRPr lang="sk-SK" sz="2400" dirty="0"/>
          </a:p>
          <a:p>
            <a:endParaRPr lang="sk-SK" sz="2400" dirty="0"/>
          </a:p>
          <a:p>
            <a:r>
              <a:rPr lang="sk-SK" sz="2400" dirty="0"/>
              <a:t>Na priechodoch v zátarasách</a:t>
            </a:r>
          </a:p>
          <a:p>
            <a:endParaRPr lang="sk-SK" sz="2400" dirty="0"/>
          </a:p>
          <a:p>
            <a:r>
              <a:rPr lang="sk-SK" sz="2400" dirty="0"/>
              <a:t>Na kontrolných prepúšťacích miestach (k </a:t>
            </a:r>
            <a:r>
              <a:rPr lang="sk-SK" sz="2400" dirty="0" err="1"/>
              <a:t>prepravisku</a:t>
            </a:r>
            <a:r>
              <a:rPr lang="sk-SK" sz="2400" dirty="0"/>
              <a:t>)</a:t>
            </a:r>
          </a:p>
        </p:txBody>
      </p:sp>
      <p:sp>
        <p:nvSpPr>
          <p:cNvPr id="6" name="Zástupný objekt pre text 5">
            <a:extLst>
              <a:ext uri="{FF2B5EF4-FFF2-40B4-BE49-F238E27FC236}">
                <a16:creationId xmlns:a16="http://schemas.microsoft.com/office/drawing/2014/main" id="{B6AF8E1D-81AF-4BB0-9856-92654E957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8" y="486605"/>
            <a:ext cx="5183188" cy="823912"/>
          </a:xfrm>
        </p:spPr>
        <p:txBody>
          <a:bodyPr>
            <a:normAutofit/>
          </a:bodyPr>
          <a:lstStyle/>
          <a:p>
            <a:r>
              <a:rPr lang="sk-SK" sz="3600" b="1" dirty="0"/>
              <a:t>Mostná stráž</a:t>
            </a:r>
          </a:p>
        </p:txBody>
      </p:sp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id="{BF83A2FA-C1CD-4432-A85A-10FB25611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1226" y="1855304"/>
            <a:ext cx="5183188" cy="4334359"/>
          </a:xfrm>
        </p:spPr>
        <p:txBody>
          <a:bodyPr>
            <a:normAutofit/>
          </a:bodyPr>
          <a:lstStyle/>
          <a:p>
            <a:r>
              <a:rPr lang="sk-SK" sz="2400" dirty="0"/>
              <a:t>Ochrana a udržiavanie poriadku na moste</a:t>
            </a:r>
          </a:p>
          <a:p>
            <a:pPr marL="0" indent="0">
              <a:buNone/>
            </a:pPr>
            <a:r>
              <a:rPr lang="sk-SK" sz="2400" dirty="0"/>
              <a:t>  (10 až 12 dielov)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281A521E-8364-48D9-9E50-B7620EC6A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7" t="22924"/>
          <a:stretch/>
        </p:blipFill>
        <p:spPr>
          <a:xfrm>
            <a:off x="6356628" y="3688875"/>
            <a:ext cx="5157786" cy="283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18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8138205C-F7A3-450B-B02A-12BC6F69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088" y="567980"/>
            <a:ext cx="5361470" cy="823912"/>
          </a:xfrm>
        </p:spPr>
        <p:txBody>
          <a:bodyPr>
            <a:normAutofit/>
          </a:bodyPr>
          <a:lstStyle/>
          <a:p>
            <a:r>
              <a:rPr lang="sk-SK" sz="3600" b="1" dirty="0"/>
              <a:t>Pohotovostná jednotka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F25A5FF1-3BB9-45AA-B20F-5A0A3A44D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55304"/>
            <a:ext cx="5157787" cy="4334359"/>
          </a:xfrm>
        </p:spPr>
        <p:txBody>
          <a:bodyPr/>
          <a:lstStyle/>
          <a:p>
            <a:r>
              <a:rPr lang="sk-SK" sz="2400" dirty="0"/>
              <a:t>Jej úlohou je vykonávať všetky náročné práce na </a:t>
            </a:r>
            <a:r>
              <a:rPr lang="sk-SK" sz="2400" dirty="0" err="1"/>
              <a:t>prepravisku</a:t>
            </a:r>
            <a:endParaRPr lang="sk-SK" sz="2400" dirty="0"/>
          </a:p>
          <a:p>
            <a:endParaRPr lang="sk-SK" dirty="0"/>
          </a:p>
        </p:txBody>
      </p:sp>
      <p:sp>
        <p:nvSpPr>
          <p:cNvPr id="6" name="Zástupný objekt pre text 5">
            <a:extLst>
              <a:ext uri="{FF2B5EF4-FFF2-40B4-BE49-F238E27FC236}">
                <a16:creationId xmlns:a16="http://schemas.microsoft.com/office/drawing/2014/main" id="{E8ADFEB0-AA99-404E-BBBE-85A016D63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567980"/>
            <a:ext cx="5183188" cy="823912"/>
          </a:xfrm>
        </p:spPr>
        <p:txBody>
          <a:bodyPr>
            <a:normAutofit/>
          </a:bodyPr>
          <a:lstStyle/>
          <a:p>
            <a:r>
              <a:rPr lang="sk-SK" sz="3600" b="1" dirty="0"/>
              <a:t>Mostová hotovosť</a:t>
            </a:r>
          </a:p>
        </p:txBody>
      </p:sp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id="{10B0F9CC-944D-4DF7-B8DA-970C2E054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55304"/>
            <a:ext cx="5183188" cy="4334359"/>
          </a:xfrm>
        </p:spPr>
        <p:txBody>
          <a:bodyPr>
            <a:normAutofit/>
          </a:bodyPr>
          <a:lstStyle/>
          <a:p>
            <a:r>
              <a:rPr lang="sk-SK" sz="2400" dirty="0"/>
              <a:t>Prevádzkyschopný stav</a:t>
            </a:r>
          </a:p>
          <a:p>
            <a:r>
              <a:rPr lang="sk-SK" sz="2400" dirty="0"/>
              <a:t>Napínanie kotvových lán</a:t>
            </a:r>
          </a:p>
          <a:p>
            <a:r>
              <a:rPr lang="sk-SK" sz="2400" dirty="0"/>
              <a:t>Stav zámkov, uviazanie</a:t>
            </a:r>
          </a:p>
          <a:p>
            <a:r>
              <a:rPr lang="sk-SK" sz="2400" dirty="0"/>
              <a:t>Plávajúce predmety vo vode</a:t>
            </a:r>
          </a:p>
          <a:p>
            <a:r>
              <a:rPr lang="sk-SK" sz="2400" dirty="0"/>
              <a:t>Výmena poškodených dielov</a:t>
            </a:r>
          </a:p>
          <a:p>
            <a:r>
              <a:rPr lang="sk-SK" sz="2400" dirty="0"/>
              <a:t>Odčerpávajú vodu z pontónov</a:t>
            </a:r>
          </a:p>
          <a:p>
            <a:r>
              <a:rPr lang="sk-SK" sz="2400" dirty="0"/>
              <a:t>Čiastočné / úplné rozobratie mosta</a:t>
            </a: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BEB0E52A-7A37-4C7A-AC66-E43622FD1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3" y="3205025"/>
            <a:ext cx="5100343" cy="339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1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objekt pre text 7">
            <a:extLst>
              <a:ext uri="{FF2B5EF4-FFF2-40B4-BE49-F238E27FC236}">
                <a16:creationId xmlns:a16="http://schemas.microsoft.com/office/drawing/2014/main" id="{A534E57E-6E08-48CD-81F8-9648F5C17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5215"/>
            <a:ext cx="5157787" cy="823912"/>
          </a:xfrm>
        </p:spPr>
        <p:txBody>
          <a:bodyPr>
            <a:normAutofit/>
          </a:bodyPr>
          <a:lstStyle/>
          <a:p>
            <a:r>
              <a:rPr lang="sk-SK" sz="3600" b="1" dirty="0"/>
              <a:t>Pobrežná pohotovosť</a:t>
            </a:r>
          </a:p>
        </p:txBody>
      </p:sp>
      <p:sp>
        <p:nvSpPr>
          <p:cNvPr id="9" name="Zástupný objekt pre obsah 8">
            <a:extLst>
              <a:ext uri="{FF2B5EF4-FFF2-40B4-BE49-F238E27FC236}">
                <a16:creationId xmlns:a16="http://schemas.microsoft.com/office/drawing/2014/main" id="{BB640B32-1E64-4E33-A0FD-24E07AC7C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9774"/>
            <a:ext cx="5157787" cy="4519889"/>
          </a:xfrm>
        </p:spPr>
        <p:txBody>
          <a:bodyPr>
            <a:normAutofit/>
          </a:bodyPr>
          <a:lstStyle/>
          <a:p>
            <a:r>
              <a:rPr lang="sk-SK" sz="2400" dirty="0"/>
              <a:t>Počas prevádzky na moste neustále zabezpečujú vjazd na most </a:t>
            </a:r>
          </a:p>
        </p:txBody>
      </p:sp>
      <p:sp>
        <p:nvSpPr>
          <p:cNvPr id="10" name="Zástupný objekt pre text 9">
            <a:extLst>
              <a:ext uri="{FF2B5EF4-FFF2-40B4-BE49-F238E27FC236}">
                <a16:creationId xmlns:a16="http://schemas.microsoft.com/office/drawing/2014/main" id="{6C73C75C-41BF-46D8-8E0B-254F2595C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475215"/>
            <a:ext cx="5183188" cy="823912"/>
          </a:xfrm>
        </p:spPr>
        <p:txBody>
          <a:bodyPr>
            <a:normAutofit/>
          </a:bodyPr>
          <a:lstStyle/>
          <a:p>
            <a:r>
              <a:rPr lang="sk-SK" sz="3600" b="1" dirty="0"/>
              <a:t>Riečna stráž</a:t>
            </a:r>
          </a:p>
        </p:txBody>
      </p:sp>
      <p:sp>
        <p:nvSpPr>
          <p:cNvPr id="11" name="Zástupný objekt pre obsah 10">
            <a:extLst>
              <a:ext uri="{FF2B5EF4-FFF2-40B4-BE49-F238E27FC236}">
                <a16:creationId xmlns:a16="http://schemas.microsoft.com/office/drawing/2014/main" id="{34E3AED5-86E0-4295-9469-071CA2847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9774"/>
            <a:ext cx="5183188" cy="4519889"/>
          </a:xfrm>
        </p:spPr>
        <p:txBody>
          <a:bodyPr>
            <a:normAutofit/>
          </a:bodyPr>
          <a:lstStyle/>
          <a:p>
            <a:r>
              <a:rPr lang="sk-SK" sz="2400" dirty="0"/>
              <a:t>Sa určuje pred činnosťou nepriateľa , pred plávajúcimi mínami a taktiež veľkými predmetmi v rieke</a:t>
            </a:r>
          </a:p>
          <a:p>
            <a:endParaRPr lang="sk-SK" sz="2400" dirty="0"/>
          </a:p>
          <a:p>
            <a:r>
              <a:rPr lang="sk-SK" sz="2400" dirty="0"/>
              <a:t>1,5 až 2 km pred mostom</a:t>
            </a:r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767A32D4-B37A-488C-B7EC-7ADBFA4DD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09" y="3111432"/>
            <a:ext cx="4598504" cy="344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22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ó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ó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366</Words>
  <Application>Microsoft Office PowerPoint</Application>
  <PresentationFormat>Širokouhlá</PresentationFormat>
  <Paragraphs>83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Ión</vt:lpstr>
      <vt:lpstr>Pontónová mostová súprava  Organizácia a činnosť poriadkovej služby na mostovom prepravisku</vt:lpstr>
      <vt:lpstr>Správca prepraviska určuje :</vt:lpstr>
      <vt:lpstr>Schéma organizácie poriadkovej služby na mostovom prepravisku</vt:lpstr>
      <vt:lpstr>Správca je povinný :</vt:lpstr>
      <vt:lpstr>Prvý pomocník správcu prepraviska </vt:lpstr>
      <vt:lpstr>Druhý pomocník správcu prepraviska </vt:lpstr>
      <vt:lpstr>Prezentácia programu PowerPoint</vt:lpstr>
      <vt:lpstr>Prezentácia programu PowerPoint</vt:lpstr>
      <vt:lpstr>Prezentácia programu PowerPoint</vt:lpstr>
      <vt:lpstr>Hliadka pre pozorovanie vodnej hladiny</vt:lpstr>
      <vt:lpstr>Prezentácia programu PowerPoint</vt:lpstr>
      <vt:lpstr>Literatúra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Pontónová mostová súprava  Organizácia a činnosť poriadkovej služby na mostovom prepravisku</dc:title>
  <dc:creator>Zuzana Adamcová</dc:creator>
  <cp:lastModifiedBy>Zuzana Adamcová</cp:lastModifiedBy>
  <cp:revision>6</cp:revision>
  <dcterms:created xsi:type="dcterms:W3CDTF">2019-04-16T16:47:18Z</dcterms:created>
  <dcterms:modified xsi:type="dcterms:W3CDTF">2019-04-16T18:04:10Z</dcterms:modified>
</cp:coreProperties>
</file>