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71" r:id="rId4"/>
    <p:sldId id="257" r:id="rId5"/>
    <p:sldId id="270" r:id="rId6"/>
    <p:sldId id="263" r:id="rId7"/>
    <p:sldId id="258" r:id="rId8"/>
    <p:sldId id="267" r:id="rId9"/>
    <p:sldId id="264" r:id="rId10"/>
    <p:sldId id="266" r:id="rId11"/>
    <p:sldId id="261" r:id="rId12"/>
    <p:sldId id="262" r:id="rId13"/>
    <p:sldId id="269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1E8CACEA-7321-47A1-B303-BE125CD632FE}">
          <p14:sldIdLst>
            <p14:sldId id="256"/>
            <p14:sldId id="260"/>
            <p14:sldId id="271"/>
            <p14:sldId id="257"/>
            <p14:sldId id="270"/>
            <p14:sldId id="263"/>
            <p14:sldId id="258"/>
            <p14:sldId id="267"/>
            <p14:sldId id="264"/>
            <p14:sldId id="266"/>
            <p14:sldId id="261"/>
            <p14:sldId id="262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11. 11. 2020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../../../skolenie%20projektov&#233;%20hodiny/film/Fosfor.m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/>
              <a:t>Fosfor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563888" y="4374266"/>
            <a:ext cx="4953000" cy="1752600"/>
          </a:xfrm>
        </p:spPr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2050" name="Picture 2" descr="https://encrypted-tbn3.gstatic.com/images?q=tbn:ANd9GcTTKmstndM0ICG83maXu-haiMIqRqxvaPvFLi7e-gWwV-vA-KLhA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1" y="4075180"/>
            <a:ext cx="2213195" cy="235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sfor (Phosphorus, P) - ZDRAVIE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6672"/>
            <a:ext cx="564139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Fosfolipidová </a:t>
            </a:r>
            <a:r>
              <a:rPr lang="sk-SK" b="1" dirty="0" err="1" smtClean="0"/>
              <a:t>dvojvrstva</a:t>
            </a:r>
            <a:r>
              <a:rPr lang="sk-SK" b="1" dirty="0" smtClean="0"/>
              <a:t> </a:t>
            </a:r>
            <a:r>
              <a:rPr lang="sk-SK" b="1" dirty="0" err="1" smtClean="0"/>
              <a:t>biomembrán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infovek.sk/predmety/biologia/diplomky/biologia_bunky/Obrazky%20diplomovky/biomembran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16" y="2060848"/>
            <a:ext cx="5766395" cy="44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ATP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Obr. Chemická štruktúra A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6041419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6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NK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6" name="Picture 4" descr="http://www.infovek.sk/predmety/matem/mater/cd/cdikt/internet/infovek/www.infovek.sk/predmety/chemia/temuc/chbz/mirec/nukl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30660"/>
            <a:ext cx="5544616" cy="537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k-SK" dirty="0" smtClean="0"/>
              <a:t>            </a:t>
            </a:r>
            <a:endParaRPr lang="sk-SK" dirty="0"/>
          </a:p>
        </p:txBody>
      </p:sp>
      <p:sp>
        <p:nvSpPr>
          <p:cNvPr id="4" name="Oválna bublina 3">
            <a:hlinkClick r:id="rId2" action="ppaction://hlinkfile"/>
          </p:cNvPr>
          <p:cNvSpPr/>
          <p:nvPr/>
        </p:nvSpPr>
        <p:spPr>
          <a:xfrm>
            <a:off x="568072" y="1412776"/>
            <a:ext cx="3384376" cy="2628872"/>
          </a:xfrm>
          <a:prstGeom prst="wedgeEllipseCallout">
            <a:avLst>
              <a:gd name="adj1" fmla="val -36030"/>
              <a:gd name="adj2" fmla="val 71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Reaktivita fosforu</a:t>
            </a:r>
            <a:endParaRPr lang="sk-SK" b="1" dirty="0"/>
          </a:p>
        </p:txBody>
      </p:sp>
      <p:pic>
        <p:nvPicPr>
          <p:cNvPr id="5" name="Picture 2" descr="http://www.3dscena.cz/old-idif/grafika/images/sir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8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280920" cy="55172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Čo je </a:t>
            </a:r>
            <a:r>
              <a:rPr lang="sk-SK" dirty="0" err="1" smtClean="0"/>
              <a:t>alotropia</a:t>
            </a:r>
            <a:r>
              <a:rPr lang="sk-SK" dirty="0" smtClean="0"/>
              <a:t>? </a:t>
            </a:r>
            <a:r>
              <a:rPr lang="sk-SK" dirty="0" smtClean="0"/>
              <a:t>Uveďte konkrétne príklady prvkov.</a:t>
            </a:r>
            <a:endParaRPr lang="sk-SK" dirty="0" smtClean="0"/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Koľko </a:t>
            </a:r>
            <a:r>
              <a:rPr lang="sk-SK" dirty="0" smtClean="0"/>
              <a:t>atómové molekuly vytvára kyslík, fosfor, </a:t>
            </a:r>
            <a:r>
              <a:rPr lang="sk-SK" dirty="0" smtClean="0"/>
              <a:t>síra, dusík, vodík, jód?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Aké sú to </a:t>
            </a:r>
            <a:r>
              <a:rPr lang="sk-SK" dirty="0" err="1" smtClean="0"/>
              <a:t>eutrofizované</a:t>
            </a:r>
            <a:r>
              <a:rPr lang="sk-SK" dirty="0" smtClean="0"/>
              <a:t> vody? Aké prvky obsahujú?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Nájdite, čo obsahuje zápalková hlavička.</a:t>
            </a:r>
            <a:endParaRPr lang="sk-SK" dirty="0" smtClean="0"/>
          </a:p>
        </p:txBody>
      </p:sp>
      <p:sp>
        <p:nvSpPr>
          <p:cNvPr id="4" name="Obdĺžnik 3"/>
          <p:cNvSpPr/>
          <p:nvPr/>
        </p:nvSpPr>
        <p:spPr>
          <a:xfrm>
            <a:off x="255322" y="692696"/>
            <a:ext cx="86004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sk-SK" sz="4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Viem/neviem? – naučím sa...</a:t>
            </a:r>
            <a:endParaRPr lang="sk-SK" sz="4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69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Umiestnenie v PSP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Skupina: </a:t>
            </a:r>
          </a:p>
          <a:p>
            <a:r>
              <a:rPr lang="sk-SK" dirty="0" smtClean="0"/>
              <a:t>Perióda</a:t>
            </a:r>
            <a:r>
              <a:rPr lang="sk-SK" dirty="0"/>
              <a:t>: </a:t>
            </a:r>
          </a:p>
          <a:p>
            <a:r>
              <a:rPr lang="sk-SK" dirty="0"/>
              <a:t>Počet p</a:t>
            </a:r>
            <a:r>
              <a:rPr lang="sk-SK" dirty="0" smtClean="0"/>
              <a:t>+__________,  </a:t>
            </a:r>
            <a:r>
              <a:rPr lang="sk-SK" dirty="0"/>
              <a:t>e-</a:t>
            </a:r>
            <a:r>
              <a:rPr lang="sk-SK" dirty="0" smtClean="0"/>
              <a:t>:_____________ </a:t>
            </a:r>
            <a:endParaRPr lang="sk-SK" dirty="0"/>
          </a:p>
          <a:p>
            <a:r>
              <a:rPr lang="sk-SK" dirty="0"/>
              <a:t>Počet val. </a:t>
            </a:r>
            <a:r>
              <a:rPr lang="sk-SK" dirty="0" smtClean="0"/>
              <a:t>elektrónov: __________</a:t>
            </a:r>
            <a:endParaRPr lang="sk-SK" dirty="0"/>
          </a:p>
          <a:p>
            <a:r>
              <a:rPr lang="sk-SK" dirty="0" err="1"/>
              <a:t>Elektronegativita</a:t>
            </a:r>
            <a:r>
              <a:rPr lang="sk-SK" dirty="0" smtClean="0"/>
              <a:t>:__________ </a:t>
            </a:r>
            <a:endParaRPr lang="sk-SK" dirty="0"/>
          </a:p>
          <a:p>
            <a:pPr marL="109728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90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098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sz="3200" b="1" u="sng" dirty="0" err="1" smtClean="0"/>
              <a:t>Alotropické</a:t>
            </a:r>
            <a:r>
              <a:rPr lang="sk-SK" sz="3200" b="1" u="sng" dirty="0" smtClean="0"/>
              <a:t> modifikácie fosforu:</a:t>
            </a:r>
            <a:endParaRPr lang="sk-SK" sz="3200" b="1" u="sng" dirty="0"/>
          </a:p>
          <a:p>
            <a:pPr>
              <a:buFont typeface="Wingdings" pitchFamily="2" charset="2"/>
              <a:buChar char="q"/>
            </a:pPr>
            <a:r>
              <a:rPr lang="sk-SK" sz="3200" b="1" dirty="0" smtClean="0">
                <a:solidFill>
                  <a:schemeClr val="bg1"/>
                </a:solidFill>
              </a:rPr>
              <a:t>biely </a:t>
            </a:r>
            <a:r>
              <a:rPr lang="sk-SK" sz="3200" b="1" dirty="0">
                <a:solidFill>
                  <a:schemeClr val="bg1"/>
                </a:solidFill>
              </a:rPr>
              <a:t>fosfor </a:t>
            </a:r>
            <a:r>
              <a:rPr lang="sk-SK" sz="3200" dirty="0">
                <a:solidFill>
                  <a:schemeClr val="bg1"/>
                </a:solidFill>
              </a:rPr>
              <a:t>– </a:t>
            </a:r>
            <a:r>
              <a:rPr lang="sk-SK" sz="3200" dirty="0" smtClean="0"/>
              <a:t>samozápalný</a:t>
            </a:r>
            <a:r>
              <a:rPr lang="sk-SK" sz="3200" dirty="0"/>
              <a:t>, </a:t>
            </a:r>
            <a:r>
              <a:rPr lang="sk-SK" sz="3200" dirty="0" smtClean="0"/>
              <a:t>uchovávame ho pod vodou, najreaktívnejší, mimoriadne toxický</a:t>
            </a:r>
            <a:endParaRPr lang="sk-SK" sz="3200" dirty="0"/>
          </a:p>
          <a:p>
            <a:pPr>
              <a:buFont typeface="Wingdings" pitchFamily="2" charset="2"/>
              <a:buChar char="q"/>
            </a:pPr>
            <a:r>
              <a:rPr lang="sk-SK" sz="3200" b="1" dirty="0" smtClean="0">
                <a:solidFill>
                  <a:srgbClr val="FF0000"/>
                </a:solidFill>
              </a:rPr>
              <a:t>červený </a:t>
            </a:r>
            <a:r>
              <a:rPr lang="sk-SK" sz="3200" b="1" dirty="0">
                <a:solidFill>
                  <a:srgbClr val="FF0000"/>
                </a:solidFill>
              </a:rPr>
              <a:t>fosfor </a:t>
            </a:r>
            <a:r>
              <a:rPr lang="sk-SK" sz="3200" dirty="0" smtClean="0"/>
              <a:t>– reťazová štruktúra</a:t>
            </a:r>
          </a:p>
          <a:p>
            <a:pPr>
              <a:buFont typeface="Wingdings" pitchFamily="2" charset="2"/>
              <a:buChar char="q"/>
            </a:pPr>
            <a:r>
              <a:rPr lang="sk-SK" sz="3200" b="1" dirty="0" smtClean="0"/>
              <a:t>čierny </a:t>
            </a:r>
            <a:r>
              <a:rPr lang="sk-SK" sz="3200" b="1" dirty="0"/>
              <a:t>fosfor </a:t>
            </a:r>
            <a:r>
              <a:rPr lang="sk-SK" sz="3200" dirty="0"/>
              <a:t>- </a:t>
            </a:r>
            <a:r>
              <a:rPr lang="sk-SK" sz="3200" dirty="0" smtClean="0"/>
              <a:t> polymérna štruktúra</a:t>
            </a:r>
            <a:endParaRPr lang="sk-SK" sz="3200" dirty="0"/>
          </a:p>
          <a:p>
            <a:endParaRPr lang="sk-SK" sz="3200" dirty="0" smtClean="0"/>
          </a:p>
          <a:p>
            <a:endParaRPr lang="sk-SK" dirty="0"/>
          </a:p>
          <a:p>
            <a:endParaRPr lang="sk-SK" dirty="0" smtClean="0"/>
          </a:p>
        </p:txBody>
      </p:sp>
      <p:pic>
        <p:nvPicPr>
          <p:cNvPr id="4" name="Picture 2" descr="Súbor:PhosphComb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6667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6600" dirty="0" smtClean="0"/>
              <a:t>P</a:t>
            </a:r>
            <a:r>
              <a:rPr lang="sk-SK" sz="7200" baseline="-25000" dirty="0" smtClean="0"/>
              <a:t>4</a:t>
            </a:r>
            <a:endParaRPr lang="sk-SK" sz="6600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Molekula fosfor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20888"/>
            <a:ext cx="3993369" cy="321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106680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sk-SK" u="sng" dirty="0" err="1">
                <a:solidFill>
                  <a:srgbClr val="FFFF00"/>
                </a:solidFill>
              </a:rPr>
              <a:t>B</a:t>
            </a:r>
            <a:r>
              <a:rPr lang="sk-SK" u="sng" dirty="0" err="1" smtClean="0">
                <a:solidFill>
                  <a:srgbClr val="FFFF00"/>
                </a:solidFill>
              </a:rPr>
              <a:t>ezkyslíkaté</a:t>
            </a:r>
            <a:r>
              <a:rPr lang="sk-SK" u="sng" dirty="0" smtClean="0">
                <a:solidFill>
                  <a:srgbClr val="FFFF00"/>
                </a:solidFill>
              </a:rPr>
              <a:t> </a:t>
            </a:r>
            <a:r>
              <a:rPr lang="sk-SK" u="sng" dirty="0">
                <a:solidFill>
                  <a:srgbClr val="FFFF00"/>
                </a:solidFill>
              </a:rPr>
              <a:t>zlúčeniny:</a:t>
            </a:r>
            <a:br>
              <a:rPr lang="sk-SK" u="sng" dirty="0">
                <a:solidFill>
                  <a:srgbClr val="FFFF00"/>
                </a:solidFill>
              </a:rPr>
            </a:br>
            <a:endParaRPr lang="sk-SK" u="sng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49424"/>
            <a:ext cx="8579296" cy="4325112"/>
          </a:xfrm>
        </p:spPr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PH</a:t>
            </a:r>
            <a:r>
              <a:rPr lang="sk-SK" baseline="-25000" dirty="0" smtClean="0">
                <a:latin typeface="Comic Sans MS" pitchFamily="66" charset="0"/>
              </a:rPr>
              <a:t>3</a:t>
            </a:r>
            <a:r>
              <a:rPr lang="sk-SK" dirty="0" smtClean="0">
                <a:latin typeface="Comic Sans MS" pitchFamily="66" charset="0"/>
              </a:rPr>
              <a:t> </a:t>
            </a:r>
            <a:r>
              <a:rPr lang="sk-SK" dirty="0">
                <a:latin typeface="Comic Sans MS" pitchFamily="66" charset="0"/>
              </a:rPr>
              <a:t>– </a:t>
            </a:r>
            <a:r>
              <a:rPr lang="sk-SK" dirty="0" err="1">
                <a:latin typeface="Comic Sans MS" pitchFamily="66" charset="0"/>
              </a:rPr>
              <a:t>fosfán</a:t>
            </a:r>
            <a:endParaRPr lang="sk-SK" dirty="0">
              <a:latin typeface="Comic Sans MS" pitchFamily="66" charset="0"/>
            </a:endParaRPr>
          </a:p>
          <a:p>
            <a:endParaRPr lang="sk-SK" dirty="0" smtClean="0"/>
          </a:p>
          <a:p>
            <a:endParaRPr lang="sk-SK" dirty="0" smtClean="0">
              <a:latin typeface="Comic Sans MS" pitchFamily="66" charset="0"/>
            </a:endParaRPr>
          </a:p>
          <a:p>
            <a:endParaRPr lang="sk-SK" dirty="0">
              <a:latin typeface="Comic Sans MS" pitchFamily="66" charset="0"/>
            </a:endParaRPr>
          </a:p>
          <a:p>
            <a:endParaRPr lang="sk-SK" dirty="0" smtClean="0">
              <a:latin typeface="Comic Sans MS" pitchFamily="66" charset="0"/>
            </a:endParaRPr>
          </a:p>
          <a:p>
            <a:r>
              <a:rPr lang="sk-SK" dirty="0" smtClean="0">
                <a:latin typeface="Comic Sans MS" pitchFamily="66" charset="0"/>
              </a:rPr>
              <a:t>Oxidy </a:t>
            </a:r>
            <a:r>
              <a:rPr lang="sk-SK" dirty="0">
                <a:latin typeface="Comic Sans MS" pitchFamily="66" charset="0"/>
              </a:rPr>
              <a:t>fosforu sa vyskytujú ako </a:t>
            </a:r>
            <a:r>
              <a:rPr lang="sk-SK" dirty="0" smtClean="0">
                <a:latin typeface="Comic Sans MS" pitchFamily="66" charset="0"/>
              </a:rPr>
              <a:t>DIMÉRY</a:t>
            </a:r>
            <a:endParaRPr lang="sk-SK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sk-SK" dirty="0" smtClean="0">
                <a:latin typeface="Comic Sans MS" pitchFamily="66" charset="0"/>
              </a:rPr>
              <a:t>P</a:t>
            </a:r>
            <a:r>
              <a:rPr lang="sk-SK" baseline="-25000" dirty="0" smtClean="0">
                <a:latin typeface="Comic Sans MS" pitchFamily="66" charset="0"/>
              </a:rPr>
              <a:t>2</a:t>
            </a:r>
            <a:r>
              <a:rPr lang="sk-SK" dirty="0" smtClean="0">
                <a:latin typeface="Comic Sans MS" pitchFamily="66" charset="0"/>
              </a:rPr>
              <a:t>O</a:t>
            </a:r>
            <a:r>
              <a:rPr lang="sk-SK" baseline="-25000" dirty="0" smtClean="0">
                <a:latin typeface="Comic Sans MS" pitchFamily="66" charset="0"/>
              </a:rPr>
              <a:t>3</a:t>
            </a:r>
            <a:r>
              <a:rPr lang="sk-SK" dirty="0" smtClean="0">
                <a:latin typeface="Comic Sans MS" pitchFamily="66" charset="0"/>
              </a:rPr>
              <a:t> </a:t>
            </a:r>
            <a:r>
              <a:rPr lang="cs-CZ" dirty="0">
                <a:latin typeface="Comic Sans MS" pitchFamily="66" charset="0"/>
              </a:rPr>
              <a:t>→ P</a:t>
            </a:r>
            <a:r>
              <a:rPr lang="cs-CZ" baseline="-25000" dirty="0">
                <a:latin typeface="Comic Sans MS" pitchFamily="66" charset="0"/>
              </a:rPr>
              <a:t>4</a:t>
            </a:r>
            <a:r>
              <a:rPr lang="cs-CZ" dirty="0">
                <a:latin typeface="Comic Sans MS" pitchFamily="66" charset="0"/>
              </a:rPr>
              <a:t>O</a:t>
            </a:r>
            <a:r>
              <a:rPr lang="cs-CZ" baseline="-25000" dirty="0">
                <a:latin typeface="Comic Sans MS" pitchFamily="66" charset="0"/>
              </a:rPr>
              <a:t>6</a:t>
            </a:r>
          </a:p>
          <a:p>
            <a:pPr>
              <a:buNone/>
            </a:pPr>
            <a:r>
              <a:rPr lang="sk-SK" dirty="0" smtClean="0">
                <a:latin typeface="Comic Sans MS" pitchFamily="66" charset="0"/>
              </a:rPr>
              <a:t>P</a:t>
            </a:r>
            <a:r>
              <a:rPr lang="sk-SK" baseline="-25000" dirty="0" smtClean="0">
                <a:latin typeface="Comic Sans MS" pitchFamily="66" charset="0"/>
              </a:rPr>
              <a:t>2</a:t>
            </a:r>
            <a:r>
              <a:rPr lang="sk-SK" dirty="0" smtClean="0">
                <a:latin typeface="Comic Sans MS" pitchFamily="66" charset="0"/>
              </a:rPr>
              <a:t>O</a:t>
            </a:r>
            <a:r>
              <a:rPr lang="sk-SK" baseline="-25000" dirty="0" smtClean="0">
                <a:latin typeface="Comic Sans MS" pitchFamily="66" charset="0"/>
              </a:rPr>
              <a:t>5</a:t>
            </a:r>
            <a:r>
              <a:rPr lang="sk-SK" dirty="0" smtClean="0">
                <a:latin typeface="Comic Sans MS" pitchFamily="66" charset="0"/>
              </a:rPr>
              <a:t> </a:t>
            </a:r>
            <a:r>
              <a:rPr lang="cs-CZ" dirty="0">
                <a:latin typeface="Comic Sans MS" pitchFamily="66" charset="0"/>
              </a:rPr>
              <a:t>→ </a:t>
            </a:r>
            <a:r>
              <a:rPr lang="cs-CZ" dirty="0" smtClean="0">
                <a:latin typeface="Comic Sans MS" pitchFamily="66" charset="0"/>
              </a:rPr>
              <a:t>P</a:t>
            </a:r>
            <a:r>
              <a:rPr lang="cs-CZ" baseline="-25000" dirty="0" smtClean="0">
                <a:latin typeface="Comic Sans MS" pitchFamily="66" charset="0"/>
              </a:rPr>
              <a:t>4</a:t>
            </a:r>
            <a:r>
              <a:rPr lang="cs-CZ" dirty="0" smtClean="0">
                <a:latin typeface="Comic Sans MS" pitchFamily="66" charset="0"/>
              </a:rPr>
              <a:t>O</a:t>
            </a:r>
            <a:r>
              <a:rPr lang="cs-CZ" baseline="-25000" dirty="0" smtClean="0">
                <a:latin typeface="Comic Sans MS" pitchFamily="66" charset="0"/>
              </a:rPr>
              <a:t>10   </a:t>
            </a:r>
            <a:r>
              <a:rPr lang="sk-SK" dirty="0" smtClean="0"/>
              <a:t>biela </a:t>
            </a:r>
            <a:r>
              <a:rPr lang="sk-SK" dirty="0"/>
              <a:t>kryštalická hygroskopická </a:t>
            </a:r>
            <a:r>
              <a:rPr lang="sk-SK" dirty="0" smtClean="0"/>
              <a:t> látka</a:t>
            </a:r>
            <a:endParaRPr lang="sk-SK" dirty="0"/>
          </a:p>
          <a:p>
            <a:pPr>
              <a:buFont typeface="Wingdings" pitchFamily="2" charset="2"/>
              <a:buNone/>
            </a:pPr>
            <a:endParaRPr lang="cs-CZ" baseline="-25000" dirty="0">
              <a:latin typeface="Comic Sans MS" pitchFamily="66" charset="0"/>
            </a:endParaRP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74749" y="3356992"/>
            <a:ext cx="8229600" cy="1066800"/>
          </a:xfrm>
          <a:prstGeom prst="rect">
            <a:avLst/>
          </a:prstGeom>
          <a:solidFill>
            <a:srgbClr val="92D050"/>
          </a:solidFill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u="sng" dirty="0" smtClean="0">
                <a:solidFill>
                  <a:srgbClr val="FFFF00"/>
                </a:solidFill>
              </a:rPr>
              <a:t>Kyslíkaté zlúčeniny:</a:t>
            </a:r>
            <a:br>
              <a:rPr lang="sk-SK" u="sng" dirty="0" smtClean="0">
                <a:solidFill>
                  <a:srgbClr val="FFFF00"/>
                </a:solidFill>
              </a:rPr>
            </a:br>
            <a:endParaRPr lang="sk-SK" u="sng" dirty="0">
              <a:solidFill>
                <a:srgbClr val="FFFF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910846" y="4581128"/>
            <a:ext cx="792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99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870036" y="2132855"/>
            <a:ext cx="4680520" cy="70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>
            <a:normAutofit/>
          </a:bodyPr>
          <a:lstStyle/>
          <a:p>
            <a:r>
              <a:rPr lang="pt-BR" dirty="0" smtClean="0"/>
              <a:t>P</a:t>
            </a:r>
            <a:r>
              <a:rPr lang="pt-BR" baseline="-25000" dirty="0" smtClean="0"/>
              <a:t>4</a:t>
            </a:r>
            <a:r>
              <a:rPr lang="pt-BR" dirty="0" smtClean="0"/>
              <a:t> </a:t>
            </a:r>
            <a:r>
              <a:rPr lang="pt-BR" dirty="0"/>
              <a:t>+ 5O</a:t>
            </a:r>
            <a:r>
              <a:rPr lang="pt-BR" baseline="-25000" dirty="0"/>
              <a:t>2</a:t>
            </a:r>
            <a:r>
              <a:rPr lang="pt-BR" dirty="0"/>
              <a:t> → P</a:t>
            </a:r>
            <a:r>
              <a:rPr lang="pt-BR" baseline="-25000" dirty="0"/>
              <a:t>4</a:t>
            </a:r>
            <a:r>
              <a:rPr lang="pt-BR" dirty="0"/>
              <a:t>O</a:t>
            </a:r>
            <a:r>
              <a:rPr lang="pt-BR" baseline="-25000" dirty="0"/>
              <a:t>6</a:t>
            </a:r>
            <a:r>
              <a:rPr lang="pt-BR" dirty="0"/>
              <a:t> + 2O</a:t>
            </a:r>
            <a:r>
              <a:rPr lang="pt-BR" baseline="-25000" dirty="0"/>
              <a:t>2</a:t>
            </a:r>
            <a:r>
              <a:rPr lang="pt-BR" dirty="0"/>
              <a:t> → P</a:t>
            </a:r>
            <a:r>
              <a:rPr lang="pt-BR" baseline="-25000" dirty="0"/>
              <a:t>4</a:t>
            </a:r>
            <a:r>
              <a:rPr lang="pt-BR" dirty="0"/>
              <a:t>O</a:t>
            </a:r>
            <a:r>
              <a:rPr lang="pt-BR" baseline="-25000" dirty="0"/>
              <a:t>10</a:t>
            </a:r>
          </a:p>
          <a:p>
            <a:pPr marL="109728" indent="0">
              <a:buNone/>
            </a:pPr>
            <a:endParaRPr lang="sk-SK" dirty="0" smtClean="0"/>
          </a:p>
          <a:p>
            <a:pPr marL="109728" indent="0">
              <a:buNone/>
            </a:pPr>
            <a:r>
              <a:rPr lang="sk-SK" dirty="0" smtClean="0"/>
              <a:t> </a:t>
            </a:r>
          </a:p>
          <a:p>
            <a:pPr marL="109728" indent="0">
              <a:buNone/>
            </a:pPr>
            <a:r>
              <a:rPr lang="sk-SK" dirty="0" smtClean="0">
                <a:solidFill>
                  <a:schemeClr val="bg1"/>
                </a:solidFill>
              </a:rPr>
              <a:t>       P</a:t>
            </a:r>
            <a:r>
              <a:rPr lang="sk-SK" baseline="-25000" dirty="0" smtClean="0">
                <a:solidFill>
                  <a:schemeClr val="bg1"/>
                </a:solidFill>
              </a:rPr>
              <a:t>2</a:t>
            </a:r>
            <a:r>
              <a:rPr lang="sk-SK" dirty="0" smtClean="0">
                <a:solidFill>
                  <a:schemeClr val="bg1"/>
                </a:solidFill>
              </a:rPr>
              <a:t>O</a:t>
            </a:r>
            <a:r>
              <a:rPr lang="sk-SK" baseline="-25000" dirty="0" smtClean="0">
                <a:solidFill>
                  <a:schemeClr val="bg1"/>
                </a:solidFill>
              </a:rPr>
              <a:t>5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>
                <a:solidFill>
                  <a:schemeClr val="bg1"/>
                </a:solidFill>
              </a:rPr>
              <a:t>+ 3H</a:t>
            </a:r>
            <a:r>
              <a:rPr lang="sk-SK" baseline="-25000" dirty="0">
                <a:solidFill>
                  <a:schemeClr val="bg1"/>
                </a:solidFill>
              </a:rPr>
              <a:t>2</a:t>
            </a:r>
            <a:r>
              <a:rPr lang="sk-SK" dirty="0">
                <a:solidFill>
                  <a:schemeClr val="bg1"/>
                </a:solidFill>
              </a:rPr>
              <a:t>O → H</a:t>
            </a:r>
            <a:r>
              <a:rPr lang="sk-SK" baseline="-25000" dirty="0">
                <a:solidFill>
                  <a:schemeClr val="bg1"/>
                </a:solidFill>
              </a:rPr>
              <a:t>3</a:t>
            </a:r>
            <a:r>
              <a:rPr lang="sk-SK" dirty="0">
                <a:solidFill>
                  <a:schemeClr val="bg1"/>
                </a:solidFill>
              </a:rPr>
              <a:t>PO</a:t>
            </a:r>
            <a:r>
              <a:rPr lang="sk-SK" baseline="-25000" dirty="0">
                <a:solidFill>
                  <a:schemeClr val="bg1"/>
                </a:solidFill>
              </a:rPr>
              <a:t>4</a:t>
            </a:r>
          </a:p>
          <a:p>
            <a:endParaRPr lang="sk-SK" dirty="0"/>
          </a:p>
          <a:p>
            <a:r>
              <a:rPr lang="sk-SK" dirty="0" smtClean="0"/>
              <a:t>H</a:t>
            </a:r>
            <a:r>
              <a:rPr lang="sk-SK" baseline="-25000" dirty="0" smtClean="0"/>
              <a:t>3</a:t>
            </a:r>
            <a:r>
              <a:rPr lang="sk-SK" dirty="0" smtClean="0"/>
              <a:t>PO</a:t>
            </a:r>
            <a:r>
              <a:rPr lang="sk-SK" baseline="-25000" dirty="0" smtClean="0"/>
              <a:t>4 </a:t>
            </a:r>
            <a:r>
              <a:rPr lang="sk-SK" baseline="-25000" dirty="0"/>
              <a:t> </a:t>
            </a:r>
            <a:r>
              <a:rPr lang="sk-SK" dirty="0" smtClean="0"/>
              <a:t>stredne silná kyselina</a:t>
            </a:r>
            <a:endParaRPr lang="sk-SK" dirty="0"/>
          </a:p>
          <a:p>
            <a:pPr algn="just"/>
            <a:r>
              <a:rPr lang="sk-SK" dirty="0" smtClean="0"/>
              <a:t>pri </a:t>
            </a:r>
            <a:r>
              <a:rPr lang="sk-SK" dirty="0"/>
              <a:t>bežnej teplote nemá oxidačné účinky, </a:t>
            </a:r>
            <a:r>
              <a:rPr lang="sk-SK" dirty="0" err="1"/>
              <a:t>pasivuje</a:t>
            </a:r>
            <a:r>
              <a:rPr lang="sk-SK" dirty="0"/>
              <a:t> väčšinu kovov (aj zriedená)</a:t>
            </a:r>
          </a:p>
          <a:p>
            <a:r>
              <a:rPr lang="sk-SK" dirty="0" smtClean="0"/>
              <a:t>zahrievaním  vznikajú </a:t>
            </a:r>
            <a:r>
              <a:rPr lang="sk-SK" dirty="0" err="1" smtClean="0"/>
              <a:t>polykyseliny</a:t>
            </a:r>
            <a:r>
              <a:rPr lang="sk-SK" dirty="0" smtClean="0"/>
              <a:t> –H4P2O7 </a:t>
            </a:r>
            <a:r>
              <a:rPr lang="sk-SK" dirty="0"/>
              <a:t>až kyselín </a:t>
            </a:r>
            <a:r>
              <a:rPr lang="sk-SK" dirty="0" err="1"/>
              <a:t>polyfosforečných</a:t>
            </a:r>
            <a:r>
              <a:rPr lang="sk-SK" dirty="0"/>
              <a:t> – (HPO3)n</a:t>
            </a:r>
          </a:p>
          <a:p>
            <a:r>
              <a:rPr lang="sk-SK" dirty="0" smtClean="0"/>
              <a:t>3 </a:t>
            </a:r>
            <a:r>
              <a:rPr lang="sk-SK" dirty="0"/>
              <a:t>rady </a:t>
            </a:r>
            <a:r>
              <a:rPr lang="sk-SK" dirty="0" smtClean="0"/>
              <a:t>solí</a:t>
            </a:r>
          </a:p>
          <a:p>
            <a:r>
              <a:rPr lang="sk-SK" dirty="0" smtClean="0"/>
              <a:t>hnojivá, zubné pasty             </a:t>
            </a:r>
            <a:r>
              <a:rPr lang="sk-SK" dirty="0">
                <a:solidFill>
                  <a:srgbClr val="0070C0"/>
                </a:solidFill>
              </a:rPr>
              <a:t>Prečo je P biogénny?</a:t>
            </a:r>
          </a:p>
        </p:txBody>
      </p:sp>
      <p:sp>
        <p:nvSpPr>
          <p:cNvPr id="4" name="Obdĺžnik 3"/>
          <p:cNvSpPr/>
          <p:nvPr/>
        </p:nvSpPr>
        <p:spPr>
          <a:xfrm>
            <a:off x="4427984" y="5517232"/>
            <a:ext cx="792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24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>
                <a:latin typeface="Comic Sans MS" pitchFamily="66" charset="0"/>
              </a:rPr>
              <a:t>fosforečnan vápenatý – </a:t>
            </a:r>
            <a:r>
              <a:rPr lang="cs-CZ" dirty="0" err="1" smtClean="0">
                <a:latin typeface="Comic Sans MS" pitchFamily="66" charset="0"/>
              </a:rPr>
              <a:t>zložka</a:t>
            </a:r>
            <a:r>
              <a:rPr lang="cs-CZ" dirty="0" smtClean="0">
                <a:latin typeface="Comic Sans MS" pitchFamily="66" charset="0"/>
              </a:rPr>
              <a:t> kostí </a:t>
            </a:r>
            <a:r>
              <a:rPr lang="cs-CZ" dirty="0">
                <a:latin typeface="Comic Sans MS" pitchFamily="66" charset="0"/>
              </a:rPr>
              <a:t>a </a:t>
            </a:r>
            <a:r>
              <a:rPr lang="cs-CZ" dirty="0" err="1" smtClean="0">
                <a:latin typeface="Comic Sans MS" pitchFamily="66" charset="0"/>
              </a:rPr>
              <a:t>zubov</a:t>
            </a:r>
            <a:r>
              <a:rPr lang="cs-CZ" dirty="0" smtClean="0">
                <a:latin typeface="Comic Sans MS" pitchFamily="66" charset="0"/>
              </a:rPr>
              <a:t/>
            </a:r>
            <a:br>
              <a:rPr lang="cs-CZ" dirty="0" smtClean="0">
                <a:latin typeface="Comic Sans MS" pitchFamily="66" charset="0"/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717032"/>
            <a:ext cx="8229600" cy="2884952"/>
          </a:xfrm>
        </p:spPr>
        <p:txBody>
          <a:bodyPr/>
          <a:lstStyle/>
          <a:p>
            <a:r>
              <a:rPr lang="sk-SK" dirty="0" smtClean="0"/>
              <a:t>Napíšte jeho chemický vzorec: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pPr marL="109728" indent="0">
              <a:buNone/>
            </a:pPr>
            <a:r>
              <a:rPr lang="sk-SK" dirty="0" smtClean="0"/>
              <a:t>  ________________________________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884368" y="2437032"/>
            <a:ext cx="792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4" name="Picture 2" descr="https://encrypted-tbn2.gstatic.com/images?q=tbn:ANd9GcRNOYHQu79ANUPZBf3hAR-MA4MKBIrrljHh-eHDqCQCHy1JZLNrFKVCsV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98844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1.gstatic.com/images?q=tbn:ANd9GcQE3mCdSd4XRacqwL71tU8DTNsFHC5Kt9oRbHZgluzpspdyZ0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42" y="1698844"/>
            <a:ext cx="2397518" cy="163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http://www.fitnesstreneri.sk/images/data/1%282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6682"/>
            <a:ext cx="4608512" cy="318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1.gstatic.com/images?q=tbn:ANd9GcRW8703kLrPOg21VtOGeXTWRjrSdWZY3lvXGF0c8whCQrriI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81128"/>
            <a:ext cx="3757600" cy="21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thumb/5/58/TRNA-Ala_yeast.svg/220px-TRNA-Ala_yeast.svg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0515"/>
            <a:ext cx="2946412" cy="421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infovek.sk/predmety/biologia/diplomky/biologia_bunky/Obrazky%20diplomovky/biomembrana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30" y="476671"/>
            <a:ext cx="2987794" cy="231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dustriálne">
  <a:themeElements>
    <a:clrScheme name="Industriáln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Industriálne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dustriáln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213</TotalTime>
  <Words>209</Words>
  <Application>Microsoft Office PowerPoint</Application>
  <PresentationFormat>Prezentácia na obrazovke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Industriálne</vt:lpstr>
      <vt:lpstr>Fosfor</vt:lpstr>
      <vt:lpstr>Prezentácia programu PowerPoint</vt:lpstr>
      <vt:lpstr>Umiestnenie v PSP</vt:lpstr>
      <vt:lpstr>Prezentácia programu PowerPoint</vt:lpstr>
      <vt:lpstr>P4</vt:lpstr>
      <vt:lpstr>Bezkyslíkaté zlúčeniny: </vt:lpstr>
      <vt:lpstr>Prezentácia programu PowerPoint</vt:lpstr>
      <vt:lpstr>fosforečnan vápenatý – zložka kostí a zubov </vt:lpstr>
      <vt:lpstr>Prezentácia programu PowerPoint</vt:lpstr>
      <vt:lpstr>Fosfolipidová dvojvrstva biomembrán</vt:lpstr>
      <vt:lpstr>ATP</vt:lpstr>
      <vt:lpstr>NK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Fosfor</dc:title>
  <dc:creator>lensk</dc:creator>
  <cp:lastModifiedBy>spravca</cp:lastModifiedBy>
  <cp:revision>31</cp:revision>
  <dcterms:created xsi:type="dcterms:W3CDTF">2014-10-22T12:46:05Z</dcterms:created>
  <dcterms:modified xsi:type="dcterms:W3CDTF">2020-11-11T10:15:39Z</dcterms:modified>
</cp:coreProperties>
</file>