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95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28C-B4BA-43EC-BA2D-46865DC3464B}" type="datetimeFigureOut">
              <a:rPr lang="cs-CZ" smtClean="0"/>
              <a:t>5.5.2023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3B94-190C-44EF-AD63-57BB36F3E25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28C-B4BA-43EC-BA2D-46865DC3464B}" type="datetimeFigureOut">
              <a:rPr lang="cs-CZ" smtClean="0"/>
              <a:t>5.5.2023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3B94-190C-44EF-AD63-57BB36F3E25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28C-B4BA-43EC-BA2D-46865DC3464B}" type="datetimeFigureOut">
              <a:rPr lang="cs-CZ" smtClean="0"/>
              <a:t>5.5.2023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3B94-190C-44EF-AD63-57BB36F3E25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28C-B4BA-43EC-BA2D-46865DC3464B}" type="datetimeFigureOut">
              <a:rPr lang="cs-CZ" smtClean="0"/>
              <a:t>5.5.2023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3B94-190C-44EF-AD63-57BB36F3E25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28C-B4BA-43EC-BA2D-46865DC3464B}" type="datetimeFigureOut">
              <a:rPr lang="cs-CZ" smtClean="0"/>
              <a:t>5.5.2023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3B94-190C-44EF-AD63-57BB36F3E25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28C-B4BA-43EC-BA2D-46865DC3464B}" type="datetimeFigureOut">
              <a:rPr lang="cs-CZ" smtClean="0"/>
              <a:t>5.5.2023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3B94-190C-44EF-AD63-57BB36F3E25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28C-B4BA-43EC-BA2D-46865DC3464B}" type="datetimeFigureOut">
              <a:rPr lang="cs-CZ" smtClean="0"/>
              <a:t>5.5.2023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3B94-190C-44EF-AD63-57BB36F3E25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28C-B4BA-43EC-BA2D-46865DC3464B}" type="datetimeFigureOut">
              <a:rPr lang="cs-CZ" smtClean="0"/>
              <a:t>5.5.2023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3B94-190C-44EF-AD63-57BB36F3E25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28C-B4BA-43EC-BA2D-46865DC3464B}" type="datetimeFigureOut">
              <a:rPr lang="cs-CZ" smtClean="0"/>
              <a:t>5.5.2023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3B94-190C-44EF-AD63-57BB36F3E25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28C-B4BA-43EC-BA2D-46865DC3464B}" type="datetimeFigureOut">
              <a:rPr lang="cs-CZ" smtClean="0"/>
              <a:t>5.5.2023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3B94-190C-44EF-AD63-57BB36F3E25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228C-B4BA-43EC-BA2D-46865DC3464B}" type="datetimeFigureOut">
              <a:rPr lang="cs-CZ" smtClean="0"/>
              <a:t>5.5.2023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3B94-190C-44EF-AD63-57BB36F3E25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228C-B4BA-43EC-BA2D-46865DC3464B}" type="datetimeFigureOut">
              <a:rPr lang="cs-CZ" smtClean="0"/>
              <a:t>5.5.2023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3B94-190C-44EF-AD63-57BB36F3E25E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4968552"/>
          </a:xfrm>
        </p:spPr>
        <p:txBody>
          <a:bodyPr>
            <a:normAutofit/>
          </a:bodyPr>
          <a:lstStyle/>
          <a:p>
            <a:r>
              <a:rPr lang="cs-CZ" sz="4800" b="1" dirty="0" smtClean="0">
                <a:latin typeface="Algerian" pitchFamily="82" charset="0"/>
              </a:rPr>
              <a:t/>
            </a:r>
            <a:br>
              <a:rPr lang="cs-CZ" sz="4800" b="1" dirty="0" smtClean="0">
                <a:latin typeface="Algerian" pitchFamily="82" charset="0"/>
              </a:rPr>
            </a:br>
            <a:r>
              <a:rPr lang="cs-CZ" sz="4800" b="1" dirty="0">
                <a:latin typeface="Algerian" pitchFamily="82" charset="0"/>
              </a:rPr>
              <a:t/>
            </a:r>
            <a:br>
              <a:rPr lang="cs-CZ" sz="4800" b="1" dirty="0">
                <a:latin typeface="Algerian" pitchFamily="82" charset="0"/>
              </a:rPr>
            </a:br>
            <a:r>
              <a:rPr lang="cs-CZ" sz="4800" b="1" dirty="0" err="1" smtClean="0">
                <a:latin typeface="Algerian" pitchFamily="82" charset="0"/>
              </a:rPr>
              <a:t>Trenie</a:t>
            </a:r>
            <a:r>
              <a:rPr lang="cs-CZ" sz="4800" b="1" dirty="0" smtClean="0">
                <a:latin typeface="Algerian" pitchFamily="82" charset="0"/>
              </a:rPr>
              <a:t/>
            </a:r>
            <a:br>
              <a:rPr lang="cs-CZ" sz="4800" b="1" dirty="0" smtClean="0">
                <a:latin typeface="Algerian" pitchFamily="82" charset="0"/>
              </a:rPr>
            </a:br>
            <a:r>
              <a:rPr lang="cs-CZ" sz="4800" b="1" dirty="0" smtClean="0">
                <a:latin typeface="Algerian" pitchFamily="82" charset="0"/>
              </a:rPr>
              <a:t> </a:t>
            </a:r>
            <a:r>
              <a:rPr lang="cs-CZ" sz="4800" b="1" dirty="0" err="1">
                <a:latin typeface="Algerian" pitchFamily="82" charset="0"/>
              </a:rPr>
              <a:t>Trecia</a:t>
            </a:r>
            <a:r>
              <a:rPr lang="cs-CZ" sz="4800" b="1" dirty="0">
                <a:latin typeface="Algerian" pitchFamily="82" charset="0"/>
              </a:rPr>
              <a:t> sila a jej </a:t>
            </a:r>
            <a:r>
              <a:rPr lang="cs-CZ" sz="4800" b="1" dirty="0" err="1">
                <a:latin typeface="Algerian" pitchFamily="82" charset="0"/>
              </a:rPr>
              <a:t>meranie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cs-CZ" dirty="0" err="1"/>
              <a:t>Sú</a:t>
            </a:r>
            <a:r>
              <a:rPr lang="cs-CZ" dirty="0"/>
              <a:t> však </a:t>
            </a:r>
            <a:r>
              <a:rPr lang="cs-CZ" dirty="0" err="1"/>
              <a:t>prípady</a:t>
            </a:r>
            <a:r>
              <a:rPr lang="cs-CZ" dirty="0"/>
              <a:t>, </a:t>
            </a:r>
            <a:r>
              <a:rPr lang="cs-CZ" dirty="0" err="1"/>
              <a:t>keď</a:t>
            </a:r>
            <a:r>
              <a:rPr lang="cs-CZ" dirty="0"/>
              <a:t> </a:t>
            </a:r>
            <a:r>
              <a:rPr lang="cs-CZ" dirty="0" err="1"/>
              <a:t>sa</a:t>
            </a:r>
            <a:r>
              <a:rPr lang="cs-CZ" dirty="0"/>
              <a:t> snažíme </a:t>
            </a:r>
            <a:r>
              <a:rPr lang="cs-CZ" dirty="0" err="1"/>
              <a:t>trenie</a:t>
            </a:r>
            <a:r>
              <a:rPr lang="cs-CZ" dirty="0"/>
              <a:t> </a:t>
            </a:r>
            <a:r>
              <a:rPr lang="cs-CZ" dirty="0" err="1"/>
              <a:t>zvyšovať</a:t>
            </a:r>
            <a:r>
              <a:rPr lang="cs-CZ" dirty="0"/>
              <a:t>. </a:t>
            </a:r>
            <a:endParaRPr lang="cs-CZ" dirty="0" smtClean="0"/>
          </a:p>
          <a:p>
            <a:pPr>
              <a:buFont typeface="Wingdings" pitchFamily="2" charset="2"/>
              <a:buChar char="Ø"/>
            </a:pPr>
            <a:r>
              <a:rPr lang="cs-CZ" dirty="0" err="1" smtClean="0"/>
              <a:t>Ak</a:t>
            </a:r>
            <a:r>
              <a:rPr lang="cs-CZ" dirty="0" smtClean="0"/>
              <a:t> by </a:t>
            </a:r>
            <a:r>
              <a:rPr lang="cs-CZ" dirty="0" err="1" smtClean="0"/>
              <a:t>medzi</a:t>
            </a:r>
            <a:r>
              <a:rPr lang="cs-CZ" dirty="0" smtClean="0"/>
              <a:t> </a:t>
            </a:r>
            <a:r>
              <a:rPr lang="cs-CZ" dirty="0" err="1" smtClean="0"/>
              <a:t>povrchmi</a:t>
            </a:r>
            <a:r>
              <a:rPr lang="cs-CZ" dirty="0" smtClean="0"/>
              <a:t> neexistovalo </a:t>
            </a:r>
            <a:r>
              <a:rPr lang="cs-CZ" dirty="0" err="1" smtClean="0"/>
              <a:t>trenie</a:t>
            </a:r>
            <a:r>
              <a:rPr lang="cs-CZ" dirty="0" smtClean="0"/>
              <a:t>, </a:t>
            </a:r>
            <a:r>
              <a:rPr lang="cs-CZ" dirty="0" err="1" smtClean="0"/>
              <a:t>nebolo</a:t>
            </a:r>
            <a:r>
              <a:rPr lang="cs-CZ" dirty="0" smtClean="0"/>
              <a:t> by možné nič </a:t>
            </a:r>
            <a:r>
              <a:rPr lang="cs-CZ" dirty="0" err="1" smtClean="0"/>
              <a:t>chytiť</a:t>
            </a:r>
            <a:r>
              <a:rPr lang="cs-CZ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 </a:t>
            </a:r>
            <a:r>
              <a:rPr lang="cs-CZ" dirty="0" err="1" smtClean="0"/>
              <a:t>Veľa</a:t>
            </a:r>
            <a:r>
              <a:rPr lang="cs-CZ" dirty="0" smtClean="0"/>
              <a:t> </a:t>
            </a:r>
            <a:r>
              <a:rPr lang="cs-CZ" dirty="0" err="1" smtClean="0"/>
              <a:t>druhov</a:t>
            </a:r>
            <a:r>
              <a:rPr lang="cs-CZ" dirty="0" smtClean="0"/>
              <a:t> </a:t>
            </a:r>
            <a:r>
              <a:rPr lang="cs-CZ" dirty="0" err="1" smtClean="0"/>
              <a:t>strojov</a:t>
            </a:r>
            <a:r>
              <a:rPr lang="cs-CZ" dirty="0" smtClean="0"/>
              <a:t> </a:t>
            </a:r>
            <a:r>
              <a:rPr lang="cs-CZ" dirty="0" err="1" smtClean="0"/>
              <a:t>využíva</a:t>
            </a:r>
            <a:r>
              <a:rPr lang="cs-CZ" dirty="0" smtClean="0"/>
              <a:t> </a:t>
            </a:r>
            <a:r>
              <a:rPr lang="cs-CZ" dirty="0" err="1" smtClean="0"/>
              <a:t>trenie</a:t>
            </a:r>
            <a:r>
              <a:rPr lang="cs-CZ" dirty="0" smtClean="0"/>
              <a:t>. </a:t>
            </a:r>
            <a:r>
              <a:rPr lang="cs-CZ" dirty="0" err="1" smtClean="0"/>
              <a:t>Napríklad</a:t>
            </a:r>
            <a:r>
              <a:rPr lang="cs-CZ" dirty="0" smtClean="0"/>
              <a:t> </a:t>
            </a:r>
            <a:r>
              <a:rPr lang="cs-CZ" dirty="0" err="1" smtClean="0"/>
              <a:t>ak</a:t>
            </a:r>
            <a:r>
              <a:rPr lang="cs-CZ" dirty="0" smtClean="0"/>
              <a:t> by bolo </a:t>
            </a:r>
            <a:r>
              <a:rPr lang="cs-CZ" dirty="0" err="1" smtClean="0"/>
              <a:t>trenie</a:t>
            </a:r>
            <a:r>
              <a:rPr lang="cs-CZ" dirty="0" smtClean="0"/>
              <a:t> </a:t>
            </a:r>
            <a:r>
              <a:rPr lang="cs-CZ" dirty="0" err="1" smtClean="0"/>
              <a:t>medzi</a:t>
            </a:r>
            <a:r>
              <a:rPr lang="cs-CZ" dirty="0" smtClean="0"/>
              <a:t> pneumatikou a vozovkou </a:t>
            </a:r>
            <a:r>
              <a:rPr lang="cs-CZ" dirty="0" err="1" smtClean="0"/>
              <a:t>príliš</a:t>
            </a:r>
            <a:r>
              <a:rPr lang="cs-CZ" dirty="0" smtClean="0"/>
              <a:t> malé, vodiči by nemohli </a:t>
            </a:r>
            <a:r>
              <a:rPr lang="cs-CZ" dirty="0" err="1" smtClean="0"/>
              <a:t>zabrániť</a:t>
            </a:r>
            <a:r>
              <a:rPr lang="cs-CZ" dirty="0" smtClean="0"/>
              <a:t> </a:t>
            </a:r>
            <a:r>
              <a:rPr lang="cs-CZ" dirty="0" err="1" smtClean="0"/>
              <a:t>autám</a:t>
            </a:r>
            <a:r>
              <a:rPr lang="cs-CZ" dirty="0" smtClean="0"/>
              <a:t> v </a:t>
            </a:r>
            <a:r>
              <a:rPr lang="cs-CZ" dirty="0" err="1" smtClean="0"/>
              <a:t>šmyku</a:t>
            </a:r>
            <a:r>
              <a:rPr lang="cs-CZ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cs-CZ" dirty="0" err="1" smtClean="0"/>
              <a:t>Keby</a:t>
            </a:r>
            <a:r>
              <a:rPr lang="cs-CZ" dirty="0" smtClean="0"/>
              <a:t> </a:t>
            </a:r>
            <a:r>
              <a:rPr lang="cs-CZ" dirty="0"/>
              <a:t>neexistovalo </a:t>
            </a:r>
            <a:r>
              <a:rPr lang="cs-CZ" dirty="0" err="1"/>
              <a:t>trenie</a:t>
            </a:r>
            <a:r>
              <a:rPr lang="cs-CZ" dirty="0"/>
              <a:t>,  nemohli by </a:t>
            </a:r>
            <a:r>
              <a:rPr lang="cs-CZ" dirty="0" err="1"/>
              <a:t>sme</a:t>
            </a:r>
            <a:r>
              <a:rPr lang="cs-CZ" dirty="0"/>
              <a:t> </a:t>
            </a:r>
            <a:r>
              <a:rPr lang="cs-CZ" dirty="0" err="1"/>
              <a:t>písať</a:t>
            </a:r>
            <a:r>
              <a:rPr lang="cs-CZ" dirty="0"/>
              <a:t> </a:t>
            </a:r>
            <a:r>
              <a:rPr lang="cs-CZ" dirty="0" err="1"/>
              <a:t>kriedou</a:t>
            </a:r>
            <a:r>
              <a:rPr lang="cs-CZ" dirty="0"/>
              <a:t> na </a:t>
            </a:r>
            <a:r>
              <a:rPr lang="cs-CZ" dirty="0" err="1"/>
              <a:t>tabuľu</a:t>
            </a:r>
            <a:r>
              <a:rPr lang="cs-CZ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O </a:t>
            </a:r>
            <a:r>
              <a:rPr lang="sk-SK" dirty="0"/>
              <a:t>zväčšenie trenia sa snažíme pri konštrukcii bŕzd v automobiloch a bicykloch, ale aj pri chôdzi na zľadovatenej ceste, keď posýpame ľad popolom či pieskom.</a:t>
            </a:r>
            <a:endParaRPr lang="cs-CZ" dirty="0"/>
          </a:p>
          <a:p>
            <a:endParaRPr lang="cs-CZ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30026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548680"/>
            <a:ext cx="7920880" cy="36724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  Medzi </a:t>
            </a:r>
            <a:r>
              <a:rPr lang="sk-SK" dirty="0"/>
              <a:t>povrchmi pevných telies, ktoré sú na sebe položené alebo sa po sebe pohybujú, existujú </a:t>
            </a:r>
            <a:r>
              <a:rPr lang="sk-SK" b="1" dirty="0"/>
              <a:t>trecie sily.</a:t>
            </a:r>
            <a:r>
              <a:rPr lang="sk-SK" dirty="0"/>
              <a:t> Pri posúvaní jedného telesa po povrchu druhého telesa  hovoríme o </a:t>
            </a:r>
            <a:r>
              <a:rPr lang="sk-SK" b="1" dirty="0"/>
              <a:t>šmykovom trení </a:t>
            </a:r>
            <a:r>
              <a:rPr lang="sk-SK" dirty="0"/>
              <a:t>a meraní </a:t>
            </a:r>
            <a:r>
              <a:rPr lang="sk-SK" b="1" dirty="0"/>
              <a:t>šmykovej trecej sily, </a:t>
            </a:r>
            <a:r>
              <a:rPr lang="sk-SK" dirty="0"/>
              <a:t>ktorú budeme označovať </a:t>
            </a:r>
            <a:r>
              <a:rPr lang="sk-SK" b="1" i="1" dirty="0" err="1"/>
              <a:t>F</a:t>
            </a:r>
            <a:r>
              <a:rPr lang="sk-SK" b="1" i="1" baseline="-25000" dirty="0" err="1"/>
              <a:t>t</a:t>
            </a:r>
            <a:r>
              <a:rPr lang="sk-SK" b="1" dirty="0"/>
              <a:t>.</a:t>
            </a:r>
            <a:r>
              <a:rPr lang="sk-SK" dirty="0"/>
              <a:t> </a:t>
            </a:r>
            <a:endParaRPr lang="cs-CZ" dirty="0"/>
          </a:p>
          <a:p>
            <a:endParaRPr lang="cs-CZ" dirty="0"/>
          </a:p>
        </p:txBody>
      </p:sp>
      <p:pic>
        <p:nvPicPr>
          <p:cNvPr id="1026" name="Obrázok 21" descr="sila znaz.jpg"/>
          <p:cNvPicPr>
            <a:picLocks noChangeAspect="1" noChangeArrowheads="1"/>
          </p:cNvPicPr>
          <p:nvPr/>
        </p:nvPicPr>
        <p:blipFill>
          <a:blip r:embed="rId2" cstate="print"/>
          <a:srcRect l="5103"/>
          <a:stretch>
            <a:fillRect/>
          </a:stretch>
        </p:blipFill>
        <p:spPr bwMode="auto">
          <a:xfrm rot="-153063">
            <a:off x="566060" y="3955778"/>
            <a:ext cx="7895812" cy="249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548681"/>
            <a:ext cx="8075240" cy="453650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sk-SK" dirty="0"/>
              <a:t>Šmyková trecia sila pôsobí v mieste, kde sa plocha pohybujúceho telesa a plocha podložky dotýkajú.</a:t>
            </a:r>
            <a:endParaRPr lang="cs-CZ" dirty="0"/>
          </a:p>
          <a:p>
            <a:pPr>
              <a:buFont typeface="Wingdings" pitchFamily="2" charset="2"/>
              <a:buChar char="Ø"/>
            </a:pPr>
            <a:r>
              <a:rPr lang="sk-SK" dirty="0"/>
              <a:t>Veľkosť šmykovej trecej sily závisí  od materiálu, z ktorého je vyrobená podložka a tiež povrch šmýkajúceho sa predmetu</a:t>
            </a:r>
            <a:r>
              <a:rPr lang="cs-CZ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sk-SK" b="1" dirty="0" smtClean="0"/>
              <a:t>Trenie </a:t>
            </a:r>
            <a:r>
              <a:rPr lang="sk-SK" b="1" dirty="0"/>
              <a:t>sa zväčšuje s nárastom drsnosti povrchu plôch, ktorými sa</a:t>
            </a:r>
            <a:r>
              <a:rPr lang="sk-SK" dirty="0"/>
              <a:t> </a:t>
            </a:r>
            <a:r>
              <a:rPr lang="sk-SK" b="1" dirty="0"/>
              <a:t>predmet a podložka dotýkajú</a:t>
            </a:r>
            <a:endParaRPr lang="cs-CZ" dirty="0"/>
          </a:p>
        </p:txBody>
      </p:sp>
      <p:pic>
        <p:nvPicPr>
          <p:cNvPr id="2050" name="Obrázok 18" descr="kvad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725144"/>
            <a:ext cx="576064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1052736"/>
            <a:ext cx="7560840" cy="1012974"/>
          </a:xfrm>
        </p:spPr>
        <p:txBody>
          <a:bodyPr>
            <a:noAutofit/>
          </a:bodyPr>
          <a:lstStyle/>
          <a:p>
            <a:r>
              <a:rPr lang="cs-CZ" sz="2800" dirty="0">
                <a:latin typeface="Arial Black" pitchFamily="34" charset="0"/>
              </a:rPr>
              <a:t>Graf závislosti </a:t>
            </a:r>
            <a:r>
              <a:rPr lang="cs-CZ" sz="2800" dirty="0" err="1">
                <a:latin typeface="Arial Black" pitchFamily="34" charset="0"/>
              </a:rPr>
              <a:t>veľkosti</a:t>
            </a:r>
            <a:r>
              <a:rPr lang="cs-CZ" sz="2800" dirty="0">
                <a:latin typeface="Arial Black" pitchFamily="34" charset="0"/>
              </a:rPr>
              <a:t> </a:t>
            </a:r>
            <a:r>
              <a:rPr lang="cs-CZ" sz="2800" dirty="0" err="1">
                <a:latin typeface="Arial Black" pitchFamily="34" charset="0"/>
              </a:rPr>
              <a:t>trecej</a:t>
            </a:r>
            <a:r>
              <a:rPr lang="cs-CZ" sz="2800" dirty="0">
                <a:latin typeface="Arial Black" pitchFamily="34" charset="0"/>
              </a:rPr>
              <a:t>  sily od času </a:t>
            </a:r>
            <a:r>
              <a:rPr lang="cs-CZ" sz="2800" dirty="0" err="1">
                <a:latin typeface="Arial Black" pitchFamily="34" charset="0"/>
              </a:rPr>
              <a:t>pri</a:t>
            </a:r>
            <a:r>
              <a:rPr lang="cs-CZ" sz="2800" dirty="0">
                <a:latin typeface="Arial Black" pitchFamily="34" charset="0"/>
              </a:rPr>
              <a:t>   pohybe kvádra po </a:t>
            </a:r>
            <a:r>
              <a:rPr lang="cs-CZ" sz="2800" dirty="0" err="1">
                <a:latin typeface="Arial Black" pitchFamily="34" charset="0"/>
              </a:rPr>
              <a:t>podložke</a:t>
            </a:r>
            <a:r>
              <a:rPr lang="cs-CZ" sz="2800" dirty="0">
                <a:latin typeface="Arial Black" pitchFamily="34" charset="0"/>
              </a:rPr>
              <a:t>.</a:t>
            </a:r>
            <a:r>
              <a:rPr lang="cs-CZ" sz="2800" dirty="0">
                <a:latin typeface="Algerian" pitchFamily="82" charset="0"/>
              </a:rPr>
              <a:t/>
            </a:r>
            <a:br>
              <a:rPr lang="cs-CZ" sz="2800" dirty="0">
                <a:latin typeface="Algerian" pitchFamily="82" charset="0"/>
              </a:rPr>
            </a:br>
            <a:endParaRPr lang="cs-CZ" sz="2800" dirty="0">
              <a:latin typeface="Algeria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5013176"/>
            <a:ext cx="8229600" cy="12241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    </a:t>
            </a:r>
            <a:r>
              <a:rPr lang="sk-SK" dirty="0"/>
              <a:t>Nameranú silu nehybného telesa nazývame </a:t>
            </a:r>
            <a:r>
              <a:rPr lang="sk-SK" b="1" dirty="0"/>
              <a:t>pokojovou trecou silou.</a:t>
            </a:r>
            <a:r>
              <a:rPr lang="sk-SK" dirty="0"/>
              <a:t> Pokojová  trecia sila je väčšia ako trecia sila pri pohybe.</a:t>
            </a:r>
            <a:endParaRPr lang="cs-CZ" dirty="0"/>
          </a:p>
          <a:p>
            <a:endParaRPr lang="cs-CZ" dirty="0"/>
          </a:p>
        </p:txBody>
      </p:sp>
      <p:pic>
        <p:nvPicPr>
          <p:cNvPr id="3074" name="Obrázok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612068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7795"/>
            <a:ext cx="2231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374441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 Sila</a:t>
            </a:r>
            <a:r>
              <a:rPr lang="sk-SK" dirty="0"/>
              <a:t>, ktorou teleso tlačí na podložku  voláme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    </a:t>
            </a:r>
            <a:r>
              <a:rPr lang="sk-SK" b="1" dirty="0" smtClean="0"/>
              <a:t>tlaková </a:t>
            </a:r>
            <a:r>
              <a:rPr lang="sk-SK" b="1" dirty="0"/>
              <a:t>sila.</a:t>
            </a:r>
            <a:endParaRPr lang="cs-CZ" dirty="0"/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Koľkokrát </a:t>
            </a:r>
            <a:r>
              <a:rPr lang="sk-SK" dirty="0"/>
              <a:t>sa zväčší tlaková sila na podložku, toľkokrát sa zväčší aj šmyková trecia </a:t>
            </a:r>
            <a:r>
              <a:rPr lang="sk-SK" dirty="0" smtClean="0"/>
              <a:t>sila.</a:t>
            </a:r>
            <a:r>
              <a:rPr lang="sk-SK" b="1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sk-SK" b="1" dirty="0" smtClean="0"/>
              <a:t>Šmyková </a:t>
            </a:r>
            <a:r>
              <a:rPr lang="sk-SK" b="1" dirty="0"/>
              <a:t>trecia sila je priamoúmerná tlakovej sile, ktorou pôsobí teleso na podložku</a:t>
            </a:r>
            <a:r>
              <a:rPr lang="sk-SK" dirty="0"/>
              <a:t> .</a:t>
            </a:r>
            <a:endParaRPr lang="cs-CZ" dirty="0"/>
          </a:p>
          <a:p>
            <a:endParaRPr lang="cs-CZ" dirty="0"/>
          </a:p>
        </p:txBody>
      </p:sp>
      <p:pic>
        <p:nvPicPr>
          <p:cNvPr id="5121" name="Obrázok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365104"/>
            <a:ext cx="6750422" cy="156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    Ak </a:t>
            </a:r>
            <a:r>
              <a:rPr lang="sk-SK" dirty="0"/>
              <a:t>je šmýkajúce sa teleso z rovnakého materiálu ako podložka, trenie charakterizuje konštanta pre daný materiál. Jeho hodnota sa zisťovala meraním a možno ju vyhľadať v tabuľkách</a:t>
            </a:r>
            <a:r>
              <a:rPr lang="sk-SK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    Dokonale </a:t>
            </a:r>
            <a:r>
              <a:rPr lang="cs-CZ" dirty="0" err="1"/>
              <a:t>vyleštené</a:t>
            </a:r>
            <a:r>
              <a:rPr lang="cs-CZ" dirty="0"/>
              <a:t> plochy </a:t>
            </a:r>
            <a:r>
              <a:rPr lang="sk-SK" dirty="0"/>
              <a:t>sa po sebe posúvajú ťažko. Vysvetľujeme  to vzájomným silovým pôsobením medzi časticami povrchov </a:t>
            </a:r>
            <a:r>
              <a:rPr lang="sk-SK" dirty="0" smtClean="0"/>
              <a:t>dotýkajúcich </a:t>
            </a:r>
            <a:r>
              <a:rPr lang="sk-SK" dirty="0"/>
              <a:t>sa predmetov</a:t>
            </a:r>
            <a:r>
              <a:rPr lang="sk-SK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Ak </a:t>
            </a:r>
            <a:r>
              <a:rPr lang="sk-SK" dirty="0"/>
              <a:t>by sme chceli  po sebe posunúť dve sklené tabule, išlo by to veľmi ťažko. </a:t>
            </a:r>
            <a:endParaRPr lang="cs-CZ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97795"/>
            <a:ext cx="34977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Ak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3312368"/>
          </a:xfrm>
        </p:spPr>
        <p:txBody>
          <a:bodyPr/>
          <a:lstStyle/>
          <a:p>
            <a:pPr>
              <a:buNone/>
            </a:pPr>
            <a:r>
              <a:rPr lang="cs-CZ" dirty="0" smtClean="0"/>
              <a:t>   </a:t>
            </a:r>
            <a:r>
              <a:rPr lang="cs-CZ" dirty="0" err="1" smtClean="0"/>
              <a:t>Veľkosť</a:t>
            </a:r>
            <a:r>
              <a:rPr lang="cs-CZ" dirty="0" smtClean="0"/>
              <a:t> </a:t>
            </a:r>
            <a:r>
              <a:rPr lang="cs-CZ" dirty="0" err="1"/>
              <a:t>šmykovej</a:t>
            </a:r>
            <a:r>
              <a:rPr lang="cs-CZ" dirty="0"/>
              <a:t> </a:t>
            </a:r>
            <a:r>
              <a:rPr lang="cs-CZ" dirty="0" err="1"/>
              <a:t>trecej</a:t>
            </a:r>
            <a:r>
              <a:rPr lang="cs-CZ" dirty="0"/>
              <a:t> sily </a:t>
            </a:r>
            <a:r>
              <a:rPr lang="cs-CZ" dirty="0" err="1"/>
              <a:t>vypočítame</a:t>
            </a:r>
            <a:r>
              <a:rPr lang="cs-CZ" dirty="0"/>
              <a:t>:</a:t>
            </a:r>
            <a:endParaRPr lang="cs-CZ" dirty="0" smtClean="0"/>
          </a:p>
          <a:p>
            <a:pPr>
              <a:buNone/>
            </a:pPr>
            <a:r>
              <a:rPr lang="cs-CZ" b="1" dirty="0" smtClean="0"/>
              <a:t>                 </a:t>
            </a:r>
            <a:r>
              <a:rPr lang="cs-CZ" b="1" dirty="0" err="1" smtClean="0"/>
              <a:t>Ft</a:t>
            </a:r>
            <a:r>
              <a:rPr lang="cs-CZ" b="1" dirty="0" smtClean="0"/>
              <a:t> </a:t>
            </a:r>
            <a:r>
              <a:rPr lang="cs-CZ" b="1" dirty="0"/>
              <a:t>= </a:t>
            </a:r>
            <a:r>
              <a:rPr lang="cs-CZ" b="1" dirty="0" err="1"/>
              <a:t>Fn</a:t>
            </a:r>
            <a:r>
              <a:rPr lang="cs-CZ" b="1" dirty="0"/>
              <a:t> . f 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     </a:t>
            </a:r>
            <a:r>
              <a:rPr lang="cs-CZ" dirty="0" err="1"/>
              <a:t>Ft</a:t>
            </a:r>
            <a:r>
              <a:rPr lang="cs-CZ" dirty="0"/>
              <a:t> – </a:t>
            </a:r>
            <a:r>
              <a:rPr lang="cs-CZ" dirty="0" err="1"/>
              <a:t>trecia</a:t>
            </a:r>
            <a:r>
              <a:rPr lang="cs-CZ" dirty="0"/>
              <a:t> sila v N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     </a:t>
            </a:r>
            <a:r>
              <a:rPr lang="cs-CZ" dirty="0" err="1" smtClean="0"/>
              <a:t>Fn</a:t>
            </a:r>
            <a:r>
              <a:rPr lang="cs-CZ" dirty="0" smtClean="0"/>
              <a:t> </a:t>
            </a:r>
            <a:r>
              <a:rPr lang="cs-CZ" dirty="0"/>
              <a:t>– tlaková sila v N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     f </a:t>
            </a:r>
            <a:r>
              <a:rPr lang="cs-CZ" dirty="0"/>
              <a:t>– </a:t>
            </a:r>
            <a:r>
              <a:rPr lang="cs-CZ" dirty="0" err="1"/>
              <a:t>súčiniteľ</a:t>
            </a:r>
            <a:r>
              <a:rPr lang="cs-CZ" dirty="0"/>
              <a:t> </a:t>
            </a:r>
            <a:r>
              <a:rPr lang="cs-CZ" dirty="0" err="1"/>
              <a:t>šmykového</a:t>
            </a:r>
            <a:r>
              <a:rPr lang="cs-CZ" dirty="0"/>
              <a:t> </a:t>
            </a:r>
            <a:r>
              <a:rPr lang="cs-CZ" dirty="0" err="1"/>
              <a:t>trenia</a:t>
            </a:r>
            <a:endParaRPr lang="cs-CZ" dirty="0" smtClean="0"/>
          </a:p>
          <a:p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1835697" y="3717032"/>
          <a:ext cx="5807967" cy="2468880"/>
        </p:xfrm>
        <a:graphic>
          <a:graphicData uri="http://schemas.openxmlformats.org/drawingml/2006/table">
            <a:tbl>
              <a:tblPr/>
              <a:tblGrid>
                <a:gridCol w="1935989"/>
                <a:gridCol w="1935989"/>
                <a:gridCol w="1935989"/>
              </a:tblGrid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Materiál </a:t>
                      </a:r>
                      <a:r>
                        <a:rPr lang="cs-CZ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Materiál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Hodnota </a:t>
                      </a:r>
                      <a:r>
                        <a:rPr lang="cs-CZ" dirty="0" err="1"/>
                        <a:t>súčiniteľa</a:t>
                      </a:r>
                      <a:r>
                        <a:rPr lang="cs-CZ" dirty="0"/>
                        <a:t> </a:t>
                      </a:r>
                      <a:r>
                        <a:rPr lang="cs-CZ" dirty="0" err="1" smtClean="0"/>
                        <a:t>šmykového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/>
                        <a:t>trenia</a:t>
                      </a:r>
                      <a:endParaRPr lang="cs-C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F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oceľ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oceľ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0.1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oceľ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drevo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0.35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drevo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drevo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0.3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oceľ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ľad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0.027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drevo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ľad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0.035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620689"/>
            <a:ext cx="8229600" cy="410445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sk-SK" dirty="0"/>
              <a:t>Keď  sa teleso po podložke nešmýka, ale valí pomocou kolies či valčekov, premení sa šmykové trenie na </a:t>
            </a:r>
            <a:r>
              <a:rPr lang="sk-SK" b="1" dirty="0"/>
              <a:t>valivé trenie. </a:t>
            </a:r>
            <a:r>
              <a:rPr lang="sk-SK" dirty="0"/>
              <a:t>Valivé trenie je omnoho menšie ako šmykové.</a:t>
            </a:r>
            <a:endParaRPr lang="cs-CZ" dirty="0"/>
          </a:p>
          <a:p>
            <a:pPr>
              <a:buFont typeface="Wingdings" pitchFamily="2" charset="2"/>
              <a:buChar char="Ø"/>
            </a:pPr>
            <a:r>
              <a:rPr lang="sk-SK" dirty="0"/>
              <a:t> Na  zmenšenie trenia sa používajú </a:t>
            </a:r>
            <a:r>
              <a:rPr lang="sk-SK" b="1" dirty="0"/>
              <a:t>guľôčkové a valčekové ložiská</a:t>
            </a:r>
            <a:r>
              <a:rPr lang="sk-SK" dirty="0"/>
              <a:t>,  ktorými sa premieňa šmykové trenie na valivé. Ložiská sú súčasťou strojov, automobilov, bicyklov a ďalších zariadení.</a:t>
            </a:r>
            <a:endParaRPr lang="cs-CZ" dirty="0"/>
          </a:p>
          <a:p>
            <a:endParaRPr lang="cs-CZ" dirty="0"/>
          </a:p>
        </p:txBody>
      </p:sp>
      <p:pic>
        <p:nvPicPr>
          <p:cNvPr id="20482" name="obrázek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509120"/>
            <a:ext cx="2520280" cy="179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obrázek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581128"/>
            <a:ext cx="298197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620689"/>
            <a:ext cx="8229600" cy="223224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cs-CZ" dirty="0"/>
              <a:t>Aby </a:t>
            </a:r>
            <a:r>
              <a:rPr lang="cs-CZ" dirty="0" err="1"/>
              <a:t>sme</a:t>
            </a:r>
            <a:r>
              <a:rPr lang="cs-CZ" dirty="0"/>
              <a:t> zmenšili </a:t>
            </a:r>
            <a:r>
              <a:rPr lang="cs-CZ" dirty="0" err="1"/>
              <a:t>trenie</a:t>
            </a:r>
            <a:r>
              <a:rPr lang="cs-CZ" dirty="0"/>
              <a:t> na </a:t>
            </a:r>
            <a:r>
              <a:rPr lang="cs-CZ" dirty="0" err="1"/>
              <a:t>osiach</a:t>
            </a:r>
            <a:r>
              <a:rPr lang="cs-CZ" dirty="0"/>
              <a:t> </a:t>
            </a:r>
            <a:r>
              <a:rPr lang="cs-CZ" dirty="0" err="1"/>
              <a:t>kolies</a:t>
            </a:r>
            <a:r>
              <a:rPr lang="cs-CZ" dirty="0"/>
              <a:t> </a:t>
            </a:r>
            <a:r>
              <a:rPr lang="cs-CZ" dirty="0" err="1"/>
              <a:t>používame</a:t>
            </a:r>
            <a:r>
              <a:rPr lang="cs-CZ" dirty="0"/>
              <a:t> </a:t>
            </a:r>
            <a:r>
              <a:rPr lang="cs-CZ" dirty="0" err="1"/>
              <a:t>rôzne</a:t>
            </a:r>
            <a:r>
              <a:rPr lang="cs-CZ" dirty="0"/>
              <a:t> druhy </a:t>
            </a:r>
            <a:r>
              <a:rPr lang="cs-CZ" dirty="0" err="1"/>
              <a:t>mazív</a:t>
            </a:r>
            <a:r>
              <a:rPr lang="cs-CZ" dirty="0"/>
              <a:t> – oleje, vazelíny -  všade tam, kde </a:t>
            </a:r>
            <a:r>
              <a:rPr lang="cs-CZ" dirty="0" err="1"/>
              <a:t>sa</a:t>
            </a:r>
            <a:r>
              <a:rPr lang="cs-CZ" dirty="0"/>
              <a:t> </a:t>
            </a:r>
            <a:r>
              <a:rPr lang="cs-CZ" dirty="0" err="1"/>
              <a:t>navzájom</a:t>
            </a:r>
            <a:r>
              <a:rPr lang="cs-CZ" dirty="0"/>
              <a:t> </a:t>
            </a:r>
            <a:r>
              <a:rPr lang="cs-CZ" dirty="0" err="1"/>
              <a:t>šmýkajú</a:t>
            </a:r>
            <a:r>
              <a:rPr lang="cs-CZ" dirty="0"/>
              <a:t> časti </a:t>
            </a:r>
            <a:r>
              <a:rPr lang="cs-CZ" dirty="0" err="1"/>
              <a:t>rôznych</a:t>
            </a:r>
            <a:r>
              <a:rPr lang="cs-CZ" dirty="0"/>
              <a:t> </a:t>
            </a:r>
            <a:r>
              <a:rPr lang="cs-CZ" dirty="0" err="1"/>
              <a:t>strojných</a:t>
            </a:r>
            <a:r>
              <a:rPr lang="cs-CZ" dirty="0"/>
              <a:t> </a:t>
            </a:r>
            <a:r>
              <a:rPr lang="cs-CZ" dirty="0" err="1"/>
              <a:t>zariadení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573016"/>
            <a:ext cx="20669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356992"/>
            <a:ext cx="17430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288</Words>
  <Application>Microsoft Office PowerPoint</Application>
  <PresentationFormat>Prezentácia na obrazovke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Motiv sady Office</vt:lpstr>
      <vt:lpstr>  Trenie  Trecia sila a jej meranie </vt:lpstr>
      <vt:lpstr>Prezentácia programu PowerPoint</vt:lpstr>
      <vt:lpstr>Prezentácia programu PowerPoint</vt:lpstr>
      <vt:lpstr>Graf závislosti veľkosti trecej  sily od času pri   pohybe kvádra po podložke. </vt:lpstr>
      <vt:lpstr>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Trenie  Trecia sila a jej meranie</dc:title>
  <dc:creator>Mama</dc:creator>
  <cp:lastModifiedBy>ucitel</cp:lastModifiedBy>
  <cp:revision>10</cp:revision>
  <dcterms:created xsi:type="dcterms:W3CDTF">2012-01-26T18:47:53Z</dcterms:created>
  <dcterms:modified xsi:type="dcterms:W3CDTF">2023-05-05T11:32:23Z</dcterms:modified>
</cp:coreProperties>
</file>