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2" r:id="rId4"/>
    <p:sldId id="289" r:id="rId5"/>
    <p:sldId id="290" r:id="rId6"/>
    <p:sldId id="291" r:id="rId7"/>
    <p:sldId id="292" r:id="rId8"/>
    <p:sldId id="293" r:id="rId9"/>
    <p:sldId id="294" r:id="rId10"/>
    <p:sldId id="299" r:id="rId11"/>
    <p:sldId id="298" r:id="rId12"/>
    <p:sldId id="297" r:id="rId13"/>
    <p:sldId id="296" r:id="rId14"/>
    <p:sldId id="288" r:id="rId15"/>
    <p:sldId id="300" r:id="rId16"/>
    <p:sldId id="301" r:id="rId17"/>
    <p:sldId id="302" r:id="rId18"/>
    <p:sldId id="303" r:id="rId19"/>
    <p:sldId id="304" r:id="rId20"/>
    <p:sldId id="305" r:id="rId21"/>
    <p:sldId id="295" r:id="rId22"/>
    <p:sldId id="316" r:id="rId23"/>
    <p:sldId id="318" r:id="rId24"/>
    <p:sldId id="319" r:id="rId25"/>
    <p:sldId id="317" r:id="rId26"/>
    <p:sldId id="320" r:id="rId27"/>
    <p:sldId id="315" r:id="rId28"/>
    <p:sldId id="321" r:id="rId29"/>
    <p:sldId id="314" r:id="rId30"/>
    <p:sldId id="313" r:id="rId31"/>
    <p:sldId id="312" r:id="rId32"/>
    <p:sldId id="311" r:id="rId33"/>
    <p:sldId id="308" r:id="rId34"/>
    <p:sldId id="309" r:id="rId35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FF99"/>
    <a:srgbClr val="FF9999"/>
    <a:srgbClr val="FFFF00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34" autoAdjust="0"/>
    <p:restoredTop sz="94660"/>
  </p:normalViewPr>
  <p:slideViewPr>
    <p:cSldViewPr>
      <p:cViewPr varScale="1">
        <p:scale>
          <a:sx n="65" d="100"/>
          <a:sy n="65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3C07F776-9E0F-4022-8002-6C869DC96329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CF491BE5-2484-448E-A181-50E08326CB2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010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94541-B6AE-47EF-8BD4-28F0AF4E8085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58DE7-EA63-4713-921F-E5CF9664A90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78CC2-DEB9-4006-97A9-F7DDA302D796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B6510-84F5-4942-8F2E-86E45055584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EFF4D-1AA6-4A3E-A028-EE6526B9A83C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6B5B7-385A-412D-86F2-85DC1A4FB92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BEE4-937F-4BAB-8BD1-18C2448E2CAC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82776-0157-4BAA-942B-261B60B32E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0ACDF-41B6-4EE6-B766-81AA39BFD98A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8894A-3CBC-4CC2-A84B-4938CCBC9D7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23F99-33D8-4C9F-921B-842ECF1BC764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F291B-70DE-4405-8205-CC8706B49D8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4EE09-2F17-4BF3-94DC-164A2CF25AFC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0D9C6-ED6E-40A8-B999-6CFF1834EF1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0675-8C24-40D4-8132-6EBF40380659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52416-5A62-4EF5-8CF5-CF56DE5A6C4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61C3-E939-4142-9A8B-91E69118225A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67C1-0CE2-4C67-A17D-B0BC25398A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B6DF6-3609-48B0-8BEE-6CBD7FF9B58D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EA77D-BF2A-4261-B9EA-50D7B3CE87A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F0040-1209-433F-B160-18243E47FD21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5C594-CCAE-44FC-AA57-642DE049307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E55515-4A8D-4811-A26D-945FFD666408}" type="datetimeFigureOut">
              <a:rPr lang="sk-SK"/>
              <a:pPr>
                <a:defRPr/>
              </a:pPr>
              <a:t>18.4.2021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7AE61D8-489D-4CCD-89EB-C97417CFC9E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7.xml"/><Relationship Id="rId18" Type="http://schemas.openxmlformats.org/officeDocument/2006/relationships/slide" Target="slide18.xml"/><Relationship Id="rId26" Type="http://schemas.openxmlformats.org/officeDocument/2006/relationships/slide" Target="slide8.xml"/><Relationship Id="rId3" Type="http://schemas.openxmlformats.org/officeDocument/2006/relationships/slide" Target="slide9.xml"/><Relationship Id="rId21" Type="http://schemas.openxmlformats.org/officeDocument/2006/relationships/slide" Target="slide7.xml"/><Relationship Id="rId7" Type="http://schemas.openxmlformats.org/officeDocument/2006/relationships/slide" Target="slide4.xml"/><Relationship Id="rId12" Type="http://schemas.openxmlformats.org/officeDocument/2006/relationships/slide" Target="slide11.xml"/><Relationship Id="rId17" Type="http://schemas.openxmlformats.org/officeDocument/2006/relationships/slide" Target="slide12.xml"/><Relationship Id="rId25" Type="http://schemas.openxmlformats.org/officeDocument/2006/relationships/slide" Target="slide31.xml"/><Relationship Id="rId2" Type="http://schemas.openxmlformats.org/officeDocument/2006/relationships/slide" Target="slide3.xml"/><Relationship Id="rId16" Type="http://schemas.openxmlformats.org/officeDocument/2006/relationships/slide" Target="slide6.xml"/><Relationship Id="rId20" Type="http://schemas.openxmlformats.org/officeDocument/2006/relationships/slide" Target="slide30.xml"/><Relationship Id="rId29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11" Type="http://schemas.openxmlformats.org/officeDocument/2006/relationships/slide" Target="slide5.xml"/><Relationship Id="rId24" Type="http://schemas.openxmlformats.org/officeDocument/2006/relationships/slide" Target="slide25.xml"/><Relationship Id="rId5" Type="http://schemas.openxmlformats.org/officeDocument/2006/relationships/slide" Target="slide21.xml"/><Relationship Id="rId15" Type="http://schemas.openxmlformats.org/officeDocument/2006/relationships/slide" Target="slide29.xml"/><Relationship Id="rId23" Type="http://schemas.openxmlformats.org/officeDocument/2006/relationships/slide" Target="slide19.xml"/><Relationship Id="rId28" Type="http://schemas.openxmlformats.org/officeDocument/2006/relationships/slide" Target="slide20.xml"/><Relationship Id="rId10" Type="http://schemas.openxmlformats.org/officeDocument/2006/relationships/slide" Target="slide22.xml"/><Relationship Id="rId19" Type="http://schemas.openxmlformats.org/officeDocument/2006/relationships/slide" Target="slide24.xml"/><Relationship Id="rId4" Type="http://schemas.openxmlformats.org/officeDocument/2006/relationships/slide" Target="slide15.xml"/><Relationship Id="rId9" Type="http://schemas.openxmlformats.org/officeDocument/2006/relationships/slide" Target="slide16.xml"/><Relationship Id="rId14" Type="http://schemas.openxmlformats.org/officeDocument/2006/relationships/slide" Target="slide23.xml"/><Relationship Id="rId22" Type="http://schemas.openxmlformats.org/officeDocument/2006/relationships/slide" Target="slide13.xml"/><Relationship Id="rId27" Type="http://schemas.openxmlformats.org/officeDocument/2006/relationships/slide" Target="slide14.xml"/><Relationship Id="rId30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Nadpis 1"/>
          <p:cNvSpPr>
            <a:spLocks noGrp="1"/>
          </p:cNvSpPr>
          <p:nvPr>
            <p:ph type="ctrTitle"/>
          </p:nvPr>
        </p:nvSpPr>
        <p:spPr>
          <a:xfrm>
            <a:off x="684213" y="4156075"/>
            <a:ext cx="7772400" cy="1470025"/>
          </a:xfrm>
        </p:spPr>
        <p:txBody>
          <a:bodyPr/>
          <a:lstStyle/>
          <a:p>
            <a:pPr eaLnBrk="1" hangingPunct="1"/>
            <a:r>
              <a:rPr lang="sk-SK" dirty="0" smtClean="0">
                <a:latin typeface="Arial" charset="0"/>
              </a:rPr>
              <a:t>Opakujeme Európu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6400800" cy="1125537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dirty="0" smtClean="0"/>
              <a:t>Autor: Mgr. </a:t>
            </a:r>
            <a:r>
              <a:rPr lang="sk-SK" smtClean="0"/>
              <a:t>Ivana Sokolská</a:t>
            </a:r>
            <a:endParaRPr lang="sk-SK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2656"/>
            <a:ext cx="3952875" cy="401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200</a:t>
            </a:r>
          </a:p>
        </p:txBody>
      </p:sp>
      <p:sp>
        <p:nvSpPr>
          <p:cNvPr id="1126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sk-SK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Najväčší štát Strednej Európy je: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Poľsko.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Nemecko.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Maďarsko.</a:t>
            </a:r>
            <a:endParaRPr lang="sk-SK" b="1" dirty="0" smtClean="0"/>
          </a:p>
          <a:p>
            <a:pPr eaLnBrk="1" hangingPunct="1">
              <a:buFont typeface="Arial" charset="0"/>
              <a:buNone/>
            </a:pP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300</a:t>
            </a:r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sk-SK" b="1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Ktorý štát je preslávený svojimi pustami?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/>
              <a:t> </a:t>
            </a:r>
            <a:r>
              <a:rPr lang="sk-SK" b="1" dirty="0" smtClean="0">
                <a:hlinkClick r:id="rId2" action="ppaction://hlinksldjump"/>
              </a:rPr>
              <a:t>Maďarsko.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/>
              <a:t> </a:t>
            </a:r>
            <a:r>
              <a:rPr lang="sk-SK" b="1" dirty="0" smtClean="0">
                <a:hlinkClick r:id="rId3" action="ppaction://hlinksldjump"/>
              </a:rPr>
              <a:t>Poľsko.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Nemecko. </a:t>
            </a:r>
            <a:endParaRPr lang="sk-SK" b="1" dirty="0" smtClean="0"/>
          </a:p>
          <a:p>
            <a:pPr marL="0" indent="0" eaLnBrk="1" hangingPunct="1">
              <a:buNone/>
            </a:pP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400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sk-SK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Aký štát sa nachádza medzi Rakúskom a</a:t>
            </a:r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Švajčiarskom</a:t>
            </a:r>
            <a:r>
              <a:rPr lang="sk-SK" b="1" dirty="0"/>
              <a:t>?</a:t>
            </a:r>
            <a:r>
              <a:rPr lang="sk-SK" b="1" dirty="0" smtClean="0"/>
              <a:t>: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Nemecko.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>
                <a:hlinkClick r:id="rId3" action="ppaction://hlinksldjump"/>
              </a:rPr>
              <a:t> </a:t>
            </a:r>
            <a:r>
              <a:rPr lang="sk-SK" b="1" dirty="0" smtClean="0">
                <a:hlinkClick r:id="rId3" action="ppaction://hlinksldjump"/>
              </a:rPr>
              <a:t>Lichtenštajnsko.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>
                <a:hlinkClick r:id="rId2" action="ppaction://hlinksldjump"/>
              </a:rPr>
              <a:t> </a:t>
            </a:r>
            <a:r>
              <a:rPr lang="sk-SK" b="1" dirty="0" smtClean="0">
                <a:hlinkClick r:id="rId2" action="ppaction://hlinksldjump"/>
              </a:rPr>
              <a:t>Monako.</a:t>
            </a: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500</a:t>
            </a:r>
          </a:p>
        </p:txBody>
      </p:sp>
      <p:sp>
        <p:nvSpPr>
          <p:cNvPr id="1433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sk-SK" b="1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	V ktorom štáte sa nachádzajú mestá Gdansk, </a:t>
            </a:r>
            <a:r>
              <a:rPr lang="sk-SK" b="1" dirty="0" err="1" smtClean="0"/>
              <a:t>Krakow</a:t>
            </a:r>
            <a:r>
              <a:rPr lang="sk-SK" b="1" dirty="0" smtClean="0"/>
              <a:t>, Zakopane?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Švajčiarsko.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Maďarsko.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Poľsko.</a:t>
            </a:r>
            <a:endParaRPr lang="sk-SK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600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dirty="0" smtClean="0"/>
          </a:p>
          <a:p>
            <a:pPr eaLnBrk="1" hangingPunct="1">
              <a:buNone/>
            </a:pPr>
            <a:r>
              <a:rPr lang="sk-SK" dirty="0" smtClean="0"/>
              <a:t> </a:t>
            </a:r>
            <a:r>
              <a:rPr lang="sk-SK" b="1" dirty="0"/>
              <a:t>V ktorom štáte sa nachádzajú mestá </a:t>
            </a:r>
            <a:r>
              <a:rPr lang="sk-SK" b="1" dirty="0" err="1" smtClean="0"/>
              <a:t>Graz</a:t>
            </a:r>
            <a:r>
              <a:rPr lang="sk-SK" b="1" dirty="0" smtClean="0"/>
              <a:t>, Linz, Salzburg?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Švajčiarsko.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>
                <a:hlinkClick r:id="rId3" action="ppaction://hlinksldjump"/>
              </a:rPr>
              <a:t> </a:t>
            </a:r>
            <a:r>
              <a:rPr lang="sk-SK" b="1" dirty="0" smtClean="0">
                <a:hlinkClick r:id="rId3" action="ppaction://hlinksldjump"/>
              </a:rPr>
              <a:t>Rakúsko.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Nemecko.</a:t>
            </a: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100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sk-SK" dirty="0" smtClean="0"/>
              <a:t> </a:t>
            </a:r>
            <a:r>
              <a:rPr lang="sk-SK" sz="3200" b="1" dirty="0" smtClean="0"/>
              <a:t>Aká</a:t>
            </a:r>
            <a:endParaRPr lang="sk-SK" sz="3200" dirty="0" smtClean="0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2"/>
          </p:nvPr>
        </p:nvSpPr>
        <p:spPr>
          <a:xfrm>
            <a:off x="6228184" y="1268760"/>
            <a:ext cx="2458616" cy="4857404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označená: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AutoNum type="alphaLcParenR"/>
            </a:pPr>
            <a:r>
              <a:rPr lang="sk-SK" dirty="0" smtClean="0">
                <a:hlinkClick r:id="rId2" action="ppaction://hlinksldjump"/>
              </a:rPr>
              <a:t>Sardínia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smtClean="0">
                <a:hlinkClick r:id="rId2" action="ppaction://hlinksldjump"/>
              </a:rPr>
              <a:t>Korzika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smtClean="0">
                <a:hlinkClick r:id="rId3" action="ppaction://hlinksldjump"/>
              </a:rPr>
              <a:t>Sicília</a:t>
            </a: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6660232" y="5805264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417839"/>
            <a:ext cx="5611429" cy="4563810"/>
          </a:xfrm>
          <a:prstGeom prst="rect">
            <a:avLst/>
          </a:prstGeom>
        </p:spPr>
      </p:pic>
      <p:sp>
        <p:nvSpPr>
          <p:cNvPr id="12" name="Pěticípá hvězda 11"/>
          <p:cNvSpPr/>
          <p:nvPr/>
        </p:nvSpPr>
        <p:spPr>
          <a:xfrm>
            <a:off x="2638890" y="5517232"/>
            <a:ext cx="216024" cy="169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200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444208" y="5373216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6" name="Zástupný symbol pro obsah 10"/>
          <p:cNvSpPr txBox="1">
            <a:spLocks/>
          </p:cNvSpPr>
          <p:nvPr/>
        </p:nvSpPr>
        <p:spPr>
          <a:xfrm>
            <a:off x="6228184" y="1268760"/>
            <a:ext cx="2458616" cy="48574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sk-SK" dirty="0" smtClean="0"/>
              <a:t>Na mape je označené pohorie:</a:t>
            </a:r>
          </a:p>
          <a:p>
            <a:pPr marL="514350" indent="-514350">
              <a:buFont typeface="Arial" charset="0"/>
              <a:buAutoNum type="alphaLcParenR"/>
            </a:pPr>
            <a:r>
              <a:rPr lang="sk-SK" dirty="0" smtClean="0">
                <a:hlinkClick r:id="rId4" action="ppaction://hlinksldjump"/>
              </a:rPr>
              <a:t>Karpaty</a:t>
            </a:r>
            <a:endParaRPr lang="sk-SK" dirty="0" smtClean="0"/>
          </a:p>
          <a:p>
            <a:pPr marL="514350" indent="-514350">
              <a:buFont typeface="Arial" charset="0"/>
              <a:buAutoNum type="alphaLcParenR"/>
            </a:pPr>
            <a:r>
              <a:rPr lang="sk-SK" dirty="0" smtClean="0">
                <a:hlinkClick r:id="rId5" action="ppaction://hlinksldjump"/>
              </a:rPr>
              <a:t>Alpy</a:t>
            </a:r>
            <a:endParaRPr lang="sk-SK" dirty="0" smtClean="0"/>
          </a:p>
          <a:p>
            <a:pPr marL="514350" indent="-514350">
              <a:buFont typeface="Arial" charset="0"/>
              <a:buAutoNum type="alphaLcParenR"/>
            </a:pPr>
            <a:r>
              <a:rPr lang="sk-SK" dirty="0" smtClean="0">
                <a:hlinkClick r:id="rId5" action="ppaction://hlinksldjump"/>
              </a:rPr>
              <a:t>Pyreneje</a:t>
            </a:r>
            <a:endParaRPr lang="sk-SK" dirty="0"/>
          </a:p>
        </p:txBody>
      </p:sp>
      <p:sp>
        <p:nvSpPr>
          <p:cNvPr id="3" name="Pěticípá hvězda 2"/>
          <p:cNvSpPr/>
          <p:nvPr/>
        </p:nvSpPr>
        <p:spPr>
          <a:xfrm>
            <a:off x="3527884" y="4221088"/>
            <a:ext cx="216024" cy="19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300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660232" y="5373216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7" name="Zástupný symbol pro obsah 10"/>
          <p:cNvSpPr>
            <a:spLocks noGrp="1"/>
          </p:cNvSpPr>
          <p:nvPr>
            <p:ph sz="half" idx="4294967295"/>
          </p:nvPr>
        </p:nvSpPr>
        <p:spPr>
          <a:xfrm>
            <a:off x="6228184" y="1268760"/>
            <a:ext cx="2458616" cy="4857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označené more:</a:t>
            </a:r>
          </a:p>
          <a:p>
            <a:pPr marL="514350" indent="-514350">
              <a:buAutoNum type="alphaLcParenR"/>
            </a:pPr>
            <a:r>
              <a:rPr lang="sk-SK" dirty="0" smtClean="0">
                <a:solidFill>
                  <a:srgbClr val="002060"/>
                </a:solidFill>
                <a:hlinkClick r:id="rId4" action="ppaction://hlinksldjump"/>
              </a:rPr>
              <a:t>Čierne</a:t>
            </a:r>
            <a:endParaRPr lang="sk-SK" dirty="0" smtClean="0">
              <a:solidFill>
                <a:srgbClr val="002060"/>
              </a:solidFill>
            </a:endParaRPr>
          </a:p>
          <a:p>
            <a:pPr marL="514350" indent="-514350">
              <a:buAutoNum type="alphaLcParenR"/>
            </a:pPr>
            <a:r>
              <a:rPr lang="sk-SK" u="sng" dirty="0" smtClean="0">
                <a:solidFill>
                  <a:srgbClr val="002060"/>
                </a:solidFill>
              </a:rPr>
              <a:t>Iónske</a:t>
            </a:r>
          </a:p>
          <a:p>
            <a:pPr marL="514350" indent="-514350">
              <a:buAutoNum type="alphaLcParenR"/>
            </a:pPr>
            <a:r>
              <a:rPr lang="sk-SK" dirty="0" smtClean="0">
                <a:solidFill>
                  <a:srgbClr val="002060"/>
                </a:solidFill>
                <a:hlinkClick r:id="rId4" action="ppaction://hlinksldjump"/>
              </a:rPr>
              <a:t>Egejské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Pěticípá hvězda 2"/>
          <p:cNvSpPr/>
          <p:nvPr/>
        </p:nvSpPr>
        <p:spPr>
          <a:xfrm>
            <a:off x="3090041" y="5542293"/>
            <a:ext cx="228600" cy="291480"/>
          </a:xfrm>
          <a:prstGeom prst="star5">
            <a:avLst>
              <a:gd name="adj" fmla="val 30226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400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732240" y="5524449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7" name="Zástupný symbol pro obsah 10"/>
          <p:cNvSpPr>
            <a:spLocks noGrp="1"/>
          </p:cNvSpPr>
          <p:nvPr>
            <p:ph sz="half" idx="4294967295"/>
          </p:nvPr>
        </p:nvSpPr>
        <p:spPr>
          <a:xfrm>
            <a:off x="6228184" y="1268760"/>
            <a:ext cx="2458616" cy="4857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označený polostrov:</a:t>
            </a:r>
          </a:p>
          <a:p>
            <a:pPr marL="514350" indent="-514350">
              <a:buAutoNum type="alphaLcParenR"/>
            </a:pPr>
            <a:r>
              <a:rPr lang="sk-SK" dirty="0" smtClean="0">
                <a:hlinkClick r:id="rId4" action="ppaction://hlinksldjump"/>
              </a:rPr>
              <a:t>Apeninský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smtClean="0">
                <a:hlinkClick r:id="rId4" action="ppaction://hlinksldjump"/>
              </a:rPr>
              <a:t>Bretónsky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err="1" smtClean="0">
                <a:hlinkClick r:id="rId5" action="ppaction://hlinksldjump"/>
              </a:rPr>
              <a:t>Jutský</a:t>
            </a:r>
            <a:endParaRPr lang="sk-SK" dirty="0"/>
          </a:p>
        </p:txBody>
      </p:sp>
      <p:sp>
        <p:nvSpPr>
          <p:cNvPr id="3" name="Pěticípá hvězda 2"/>
          <p:cNvSpPr/>
          <p:nvPr/>
        </p:nvSpPr>
        <p:spPr>
          <a:xfrm>
            <a:off x="2303748" y="3284984"/>
            <a:ext cx="216024" cy="2663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500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732240" y="5445224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7" name="Zástupný symbol pro obsah 10"/>
          <p:cNvSpPr>
            <a:spLocks noGrp="1"/>
          </p:cNvSpPr>
          <p:nvPr>
            <p:ph sz="half" idx="4294967295"/>
          </p:nvPr>
        </p:nvSpPr>
        <p:spPr>
          <a:xfrm>
            <a:off x="6006965" y="1268760"/>
            <a:ext cx="2885515" cy="4857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označená:</a:t>
            </a:r>
          </a:p>
          <a:p>
            <a:pPr marL="514350" indent="-514350">
              <a:buAutoNum type="alphaLcParenR"/>
            </a:pPr>
            <a:r>
              <a:rPr lang="sk-SK" sz="2800" dirty="0" smtClean="0">
                <a:hlinkClick r:id="rId4" action="ppaction://hlinksldjump"/>
              </a:rPr>
              <a:t>Východoeurópska nížina</a:t>
            </a:r>
            <a:endParaRPr lang="sk-SK" sz="2800" dirty="0" smtClean="0"/>
          </a:p>
          <a:p>
            <a:pPr marL="514350" indent="-514350">
              <a:buAutoNum type="alphaLcParenR"/>
            </a:pPr>
            <a:r>
              <a:rPr lang="sk-SK" sz="2800" dirty="0" smtClean="0">
                <a:hlinkClick r:id="rId5" action="ppaction://hlinksldjump"/>
              </a:rPr>
              <a:t>Škandinávia</a:t>
            </a:r>
            <a:endParaRPr lang="sk-SK" sz="2800" dirty="0" smtClean="0"/>
          </a:p>
          <a:p>
            <a:pPr marL="514350" indent="-514350">
              <a:buAutoNum type="alphaLcParenR"/>
            </a:pPr>
            <a:r>
              <a:rPr lang="sk-SK" sz="2800" u="sng" dirty="0" smtClean="0">
                <a:solidFill>
                  <a:srgbClr val="0070C0"/>
                </a:solidFill>
              </a:rPr>
              <a:t>Čiernomorská nížina</a:t>
            </a:r>
            <a:endParaRPr lang="sk-SK" sz="2800" u="sng" dirty="0">
              <a:solidFill>
                <a:srgbClr val="0070C0"/>
              </a:solidFill>
            </a:endParaRPr>
          </a:p>
        </p:txBody>
      </p:sp>
      <p:sp>
        <p:nvSpPr>
          <p:cNvPr id="3" name="Pěticípá hvězda 2"/>
          <p:cNvSpPr/>
          <p:nvPr/>
        </p:nvSpPr>
        <p:spPr>
          <a:xfrm>
            <a:off x="4500863" y="2780928"/>
            <a:ext cx="288032" cy="2663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 </a:t>
            </a:r>
          </a:p>
        </p:txBody>
      </p:sp>
      <p:graphicFrame>
        <p:nvGraphicFramePr>
          <p:cNvPr id="15410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60972632"/>
              </p:ext>
            </p:extLst>
          </p:nvPr>
        </p:nvGraphicFramePr>
        <p:xfrm>
          <a:off x="395288" y="404813"/>
          <a:ext cx="8137526" cy="5761038"/>
        </p:xfrm>
        <a:graphic>
          <a:graphicData uri="http://schemas.openxmlformats.org/drawingml/2006/table">
            <a:tbl>
              <a:tblPr/>
              <a:tblGrid>
                <a:gridCol w="1628521"/>
                <a:gridCol w="1688225"/>
                <a:gridCol w="1568818"/>
                <a:gridCol w="1625981"/>
                <a:gridCol w="1625981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Európa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Stredná Európa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Mapa Európy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Vlajky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Hlavné mestá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3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4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5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6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7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8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9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0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6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1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2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3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4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5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6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7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8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9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0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1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2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3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4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5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6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7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8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9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30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600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876256" y="5109552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7" name="Zástupný symbol pro obsah 10"/>
          <p:cNvSpPr>
            <a:spLocks noGrp="1"/>
          </p:cNvSpPr>
          <p:nvPr>
            <p:ph sz="half" idx="4294967295"/>
          </p:nvPr>
        </p:nvSpPr>
        <p:spPr>
          <a:xfrm>
            <a:off x="6228184" y="1268760"/>
            <a:ext cx="2458616" cy="4857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označená: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AutoNum type="alphaLcParenR"/>
            </a:pPr>
            <a:r>
              <a:rPr lang="sk-SK" u="sng" dirty="0" smtClean="0">
                <a:solidFill>
                  <a:srgbClr val="0070C0"/>
                </a:solidFill>
              </a:rPr>
              <a:t>Sicília</a:t>
            </a:r>
            <a:endParaRPr lang="sk-SK" u="sng" dirty="0" smtClean="0">
              <a:solidFill>
                <a:srgbClr val="0070C0"/>
              </a:solidFill>
            </a:endParaRPr>
          </a:p>
          <a:p>
            <a:pPr marL="514350" indent="-514350">
              <a:buAutoNum type="alphaLcParenR"/>
            </a:pPr>
            <a:r>
              <a:rPr lang="sk-SK" u="sng" dirty="0" smtClean="0">
                <a:solidFill>
                  <a:srgbClr val="0070C0"/>
                </a:solidFill>
              </a:rPr>
              <a:t>Sardínia</a:t>
            </a:r>
            <a:endParaRPr lang="sk-SK" u="sng" dirty="0" smtClean="0">
              <a:solidFill>
                <a:srgbClr val="0070C0"/>
              </a:solidFill>
            </a:endParaRPr>
          </a:p>
          <a:p>
            <a:pPr marL="514350" indent="-514350">
              <a:buAutoNum type="alphaLcParenR"/>
            </a:pPr>
            <a:r>
              <a:rPr lang="sk-SK" u="sng" dirty="0" smtClean="0">
                <a:solidFill>
                  <a:srgbClr val="0070C0"/>
                </a:solidFill>
              </a:rPr>
              <a:t>Korzika</a:t>
            </a:r>
            <a:endParaRPr lang="sk-SK" u="sng" dirty="0">
              <a:solidFill>
                <a:srgbClr val="0070C0"/>
              </a:solidFill>
            </a:endParaRPr>
          </a:p>
        </p:txBody>
      </p:sp>
      <p:sp>
        <p:nvSpPr>
          <p:cNvPr id="2" name="5-cípa hviezda 1"/>
          <p:cNvSpPr/>
          <p:nvPr/>
        </p:nvSpPr>
        <p:spPr>
          <a:xfrm>
            <a:off x="2143108" y="5214950"/>
            <a:ext cx="217734" cy="1451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100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Rakúska.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Nemecka.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Švajčiarska.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88" y="1052736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2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Rakúska.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Nemecka.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Švajčiarska.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87" y="1340768"/>
            <a:ext cx="2466975" cy="1638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25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3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Maďarska.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Poľska.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Švajčiarska.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06" y="1556792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37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4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Slovenska.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Maďarska.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Talianska.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68592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04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5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Rakúska.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Nemecka.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Švajčiarska.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55679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30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6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Česka.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Lichtenštajnska.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Španielska.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1340768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04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/>
              <a:t>1</a:t>
            </a:r>
            <a:r>
              <a:rPr lang="sk-SK" dirty="0" smtClean="0"/>
              <a:t>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Berlín je hlavné mesto...</a:t>
            </a:r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Nemecka.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Rakúska.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Švajčiarska. </a:t>
            </a:r>
            <a:endParaRPr lang="sk-SK" b="1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200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	</a:t>
            </a:r>
            <a:r>
              <a:rPr lang="sk-SK" b="1" dirty="0"/>
              <a:t>Hlavné mesto </a:t>
            </a:r>
            <a:r>
              <a:rPr lang="sk-SK" b="1" dirty="0" smtClean="0"/>
              <a:t>Švajčiarska </a:t>
            </a:r>
            <a:r>
              <a:rPr lang="sk-SK" b="1" dirty="0"/>
              <a:t>je ...</a:t>
            </a:r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Zürich.</a:t>
            </a:r>
            <a:endParaRPr lang="sk-SK" b="1" dirty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Ženeva.</a:t>
            </a:r>
            <a:endParaRPr lang="sk-SK" b="1" dirty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Bern. </a:t>
            </a:r>
            <a:endParaRPr lang="sk-SK" b="1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  <p:extLst>
      <p:ext uri="{BB962C8B-B14F-4D97-AF65-F5344CB8AC3E}">
        <p14:creationId xmlns="" xmlns:p14="http://schemas.microsoft.com/office/powerpoint/2010/main" val="34594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300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pPr>
              <a:buNone/>
            </a:pPr>
            <a:r>
              <a:rPr lang="sk-SK" dirty="0" smtClean="0"/>
              <a:t>	</a:t>
            </a:r>
            <a:r>
              <a:rPr lang="sk-SK" b="1" dirty="0" smtClean="0"/>
              <a:t>Hlavné mesto Poľska je ...</a:t>
            </a:r>
          </a:p>
          <a:p>
            <a:pPr marL="514350" indent="-514350">
              <a:buAutoNum type="alphaLcParenR"/>
            </a:pPr>
            <a:r>
              <a:rPr lang="sk-SK" b="1" dirty="0" err="1" smtClean="0">
                <a:hlinkClick r:id="rId2" action="ppaction://hlinksldjump"/>
              </a:rPr>
              <a:t>Krakow</a:t>
            </a:r>
            <a:r>
              <a:rPr lang="sk-SK" b="1" dirty="0" smtClean="0">
                <a:hlinkClick r:id="rId2" action="ppaction://hlinksldjump"/>
              </a:rPr>
              <a:t>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err="1" smtClean="0">
                <a:hlinkClick r:id="rId3" action="ppaction://hlinksldjump"/>
              </a:rPr>
              <a:t>Waršawa</a:t>
            </a:r>
            <a:r>
              <a:rPr lang="sk-SK" b="1" dirty="0" smtClean="0">
                <a:hlinkClick r:id="rId3" action="ppaction://hlinksldjump"/>
              </a:rPr>
              <a:t>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Zakopane. </a:t>
            </a:r>
            <a:endParaRPr lang="sk-SK" b="1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>
                <a:latin typeface="Arial" charset="0"/>
              </a:rPr>
              <a:t>Európa100</a:t>
            </a:r>
          </a:p>
        </p:txBody>
      </p:sp>
      <p:sp>
        <p:nvSpPr>
          <p:cNvPr id="2867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sk-SK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Na ktorej pologuli sa nachádza väčšina Európy? 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Na severnej a východnej.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Na severnej a západnej. 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Na južnej a východnej.</a:t>
            </a:r>
            <a:endParaRPr lang="sk-SK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400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 </a:t>
            </a:r>
            <a:r>
              <a:rPr lang="sk-SK" b="1" dirty="0"/>
              <a:t>	Hlavné mesto Lichtenštajnska je: </a:t>
            </a:r>
          </a:p>
          <a:p>
            <a:pPr marL="514350" indent="-514350">
              <a:buAutoNum type="alphaLcParenR"/>
            </a:pPr>
            <a:r>
              <a:rPr lang="sk-SK" b="1" dirty="0">
                <a:hlinkClick r:id="rId2" action="ppaction://hlinksldjump"/>
              </a:rPr>
              <a:t>Vaduz.</a:t>
            </a:r>
            <a:endParaRPr lang="sk-SK" b="1" dirty="0"/>
          </a:p>
          <a:p>
            <a:pPr marL="514350" indent="-514350">
              <a:buAutoNum type="alphaLcParenR"/>
            </a:pPr>
            <a:r>
              <a:rPr lang="sk-SK" b="1" dirty="0" err="1">
                <a:hlinkClick r:id="rId3" action="ppaction://hlinksldjump"/>
              </a:rPr>
              <a:t>Graz</a:t>
            </a:r>
            <a:r>
              <a:rPr lang="sk-SK" b="1" dirty="0">
                <a:hlinkClick r:id="rId3" action="ppaction://hlinksldjump"/>
              </a:rPr>
              <a:t>.</a:t>
            </a:r>
            <a:endParaRPr lang="sk-SK" b="1" dirty="0"/>
          </a:p>
          <a:p>
            <a:pPr marL="514350" indent="-514350">
              <a:buAutoNum type="alphaLcParenR"/>
            </a:pPr>
            <a:r>
              <a:rPr lang="sk-SK" b="1" dirty="0">
                <a:hlinkClick r:id="rId3" action="ppaction://hlinksldjump"/>
              </a:rPr>
              <a:t>Bern. </a:t>
            </a:r>
            <a:endParaRPr lang="sk-SK" b="1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500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b="1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sp>
        <p:nvSpPr>
          <p:cNvPr id="5" name="Obdélník 4"/>
          <p:cNvSpPr/>
          <p:nvPr/>
        </p:nvSpPr>
        <p:spPr>
          <a:xfrm>
            <a:off x="683568" y="1556792"/>
            <a:ext cx="763284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b="1" dirty="0"/>
              <a:t>V ktorej možnosti je nesprávne určené hlavné mesto a štát?</a:t>
            </a:r>
          </a:p>
          <a:p>
            <a:pPr marL="514350" indent="-514350">
              <a:buAutoNum type="alphaLcParenR"/>
            </a:pPr>
            <a:r>
              <a:rPr lang="sk-SK" sz="3200" b="1" dirty="0">
                <a:hlinkClick r:id="rId3" action="ppaction://hlinksldjump"/>
              </a:rPr>
              <a:t>Slovensko – Bratislava.</a:t>
            </a:r>
            <a:endParaRPr lang="sk-SK" sz="3200" b="1" dirty="0"/>
          </a:p>
          <a:p>
            <a:pPr marL="514350" indent="-514350">
              <a:buAutoNum type="alphaLcParenR"/>
            </a:pPr>
            <a:r>
              <a:rPr lang="sk-SK" sz="3200" b="1" dirty="0">
                <a:hlinkClick r:id="rId4" action="ppaction://hlinksldjump"/>
              </a:rPr>
              <a:t>Česká republika – Viedeň.</a:t>
            </a:r>
            <a:endParaRPr lang="sk-SK" sz="3200" b="1" dirty="0"/>
          </a:p>
          <a:p>
            <a:pPr marL="514350" indent="-514350">
              <a:buAutoNum type="alphaLcParenR"/>
            </a:pPr>
            <a:r>
              <a:rPr lang="sk-SK" sz="3200" b="1" dirty="0">
                <a:hlinkClick r:id="rId3" action="ppaction://hlinksldjump"/>
              </a:rPr>
              <a:t>Maďarsko – Budapešť</a:t>
            </a:r>
            <a:r>
              <a:rPr lang="sk-SK" sz="3200" b="1" dirty="0" smtClean="0">
                <a:hlinkClick r:id="rId3" action="ppaction://hlinksldjump"/>
              </a:rPr>
              <a:t>.</a:t>
            </a:r>
            <a:endParaRPr lang="sk-SK" sz="3200" b="1" dirty="0" smtClean="0"/>
          </a:p>
          <a:p>
            <a:pPr marL="514350" indent="-514350">
              <a:buAutoNum type="alphaLcParenR"/>
            </a:pPr>
            <a:endParaRPr lang="sk-SK" sz="3200" b="1" dirty="0"/>
          </a:p>
          <a:p>
            <a:pPr marL="514350" indent="-514350">
              <a:buAutoNum type="alphaLcParenR"/>
            </a:pPr>
            <a:endParaRPr lang="sk-SK" b="1" dirty="0" smtClean="0"/>
          </a:p>
          <a:p>
            <a:endParaRPr lang="sk-SK" b="1" dirty="0"/>
          </a:p>
          <a:p>
            <a:pPr marL="514350" indent="-514350">
              <a:buAutoNum type="alphaLcParenR"/>
            </a:pPr>
            <a:endParaRPr lang="sk-SK" b="1" dirty="0" smtClean="0"/>
          </a:p>
          <a:p>
            <a:pPr marL="514350" indent="-514350">
              <a:buAutoNum type="alphaLcParenR"/>
            </a:pPr>
            <a:endParaRPr lang="sk-SK" b="1" dirty="0"/>
          </a:p>
          <a:p>
            <a:pPr marL="514350" indent="-514350">
              <a:buAutoNum type="alphaLcParenR"/>
            </a:pPr>
            <a:endParaRPr lang="sk-SK" b="1" dirty="0" smtClean="0"/>
          </a:p>
          <a:p>
            <a:pPr marL="514350" indent="-514350">
              <a:buAutoNum type="alphaLcParenR"/>
            </a:pPr>
            <a:endParaRPr lang="sk-SK" b="1" dirty="0"/>
          </a:p>
          <a:p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600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Ktoré mesto môžeme považovať za hlavné mesto Európske únie?</a:t>
            </a:r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Brusel.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Štrasburg.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Haag.</a:t>
            </a:r>
            <a:endParaRPr lang="sk-SK" b="1" dirty="0" smtClean="0"/>
          </a:p>
          <a:p>
            <a:pPr marL="514350" indent="-514350">
              <a:buAutoNum type="alphaLcParenR"/>
            </a:pPr>
            <a:endParaRPr lang="sk-SK" b="1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Tvoja odpoveď bola...</a:t>
            </a:r>
          </a:p>
        </p:txBody>
      </p:sp>
      <p:pic>
        <p:nvPicPr>
          <p:cNvPr id="44037" name="Picture 5" descr="aktivace">
            <a:hlinkClick r:id="" action="ppaction://noaction">
              <a:snd r:embed="rId2" name="applause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2349500"/>
            <a:ext cx="2520950" cy="2520950"/>
          </a:xfrm>
          <a:prstGeom prst="rect">
            <a:avLst/>
          </a:prstGeom>
          <a:noFill/>
        </p:spPr>
      </p:pic>
      <p:sp>
        <p:nvSpPr>
          <p:cNvPr id="4" name="Zástupný symbol textu 3">
            <a:hlinkClick r:id="rId4" action="ppaction://hlinksldjump"/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5445125"/>
            <a:ext cx="2459038" cy="681038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/>
          </a:solidFill>
          <a:ln w="40000" algn="ctr">
            <a:solidFill>
              <a:srgbClr val="385D8A"/>
            </a:solidFill>
            <a:rou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sk-SK" sz="2000" b="1" smtClean="0">
                <a:latin typeface="Arial" charset="0"/>
                <a:hlinkClick r:id="rId4" action="ppaction://hlinksldjump"/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Tvoja odpoveď bola...</a:t>
            </a:r>
          </a:p>
        </p:txBody>
      </p:sp>
      <p:sp>
        <p:nvSpPr>
          <p:cNvPr id="45061" name="AutoShape 5" descr="9k=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sk-SK"/>
          </a:p>
        </p:txBody>
      </p:sp>
      <p:sp>
        <p:nvSpPr>
          <p:cNvPr id="45063" name="AutoShape 7" descr="9k=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sk-SK"/>
          </a:p>
        </p:txBody>
      </p:sp>
      <p:pic>
        <p:nvPicPr>
          <p:cNvPr id="45065" name="Picture 9" descr="notification,error,warning,alert,wrong,exclamation">
            <a:hlinkClick r:id="" action="ppaction://noaction">
              <a:snd r:embed="rId2" name="bomb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1844675"/>
            <a:ext cx="2951163" cy="2951163"/>
          </a:xfrm>
          <a:prstGeom prst="rect">
            <a:avLst/>
          </a:prstGeom>
          <a:noFill/>
        </p:spPr>
      </p:pic>
      <p:sp>
        <p:nvSpPr>
          <p:cNvPr id="4" name="Zástupný symbol textu 3">
            <a:hlinkClick r:id="rId4" action="ppaction://hlinksldjump"/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9475" y="5445125"/>
            <a:ext cx="2098675" cy="752475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/>
          </a:solidFill>
          <a:ln w="40000" algn="ctr">
            <a:solidFill>
              <a:srgbClr val="385D8A"/>
            </a:solidFill>
            <a:rou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sk-SK" sz="2400" b="1" smtClean="0">
                <a:latin typeface="Arial" charset="0"/>
                <a:hlinkClick r:id="rId4" action="ppaction://hlinksldjump"/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200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ctr" eaLnBrk="1" hangingPunct="1">
              <a:buFont typeface="Arial" charset="0"/>
              <a:buNone/>
            </a:pPr>
            <a:endParaRPr lang="sk-SK" sz="3200" b="1" dirty="0"/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Ktoré pohorie oddeľuje Európu od Ázie?</a:t>
            </a:r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 smtClean="0"/>
              <a:t> </a:t>
            </a:r>
            <a:r>
              <a:rPr lang="sk-SK" b="1" dirty="0" err="1" smtClean="0">
                <a:hlinkClick r:id="rId2" action="ppaction://hlinksldjump"/>
              </a:rPr>
              <a:t>Ural</a:t>
            </a:r>
            <a:r>
              <a:rPr lang="sk-SK" b="1" dirty="0" smtClean="0">
                <a:hlinkClick r:id="rId2" action="ppaction://hlinksldjump"/>
              </a:rPr>
              <a:t>.</a:t>
            </a:r>
            <a:endParaRPr lang="sk-SK" b="1" dirty="0" smtClean="0"/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 Alpy.</a:t>
            </a:r>
            <a:endParaRPr lang="sk-SK" b="1" dirty="0" smtClean="0"/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 smtClean="0"/>
              <a:t> </a:t>
            </a:r>
            <a:r>
              <a:rPr lang="sk-SK" b="1" dirty="0" smtClean="0">
                <a:hlinkClick r:id="rId3" action="ppaction://hlinksldjump"/>
              </a:rPr>
              <a:t>Pyreneje.</a:t>
            </a:r>
            <a:endParaRPr lang="sk-SK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300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None/>
            </a:pPr>
            <a:endParaRPr lang="sk-SK" sz="3200" b="1" dirty="0" smtClean="0"/>
          </a:p>
          <a:p>
            <a:pPr lvl="1" eaLnBrk="1" hangingPunct="1">
              <a:buNone/>
            </a:pPr>
            <a:r>
              <a:rPr lang="sk-SK" sz="3200" b="1" dirty="0" smtClean="0"/>
              <a:t>Ktorý </a:t>
            </a:r>
            <a:r>
              <a:rPr lang="sk-SK" sz="3200" b="1" dirty="0"/>
              <a:t>oceán obmýva Európu?</a:t>
            </a:r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/>
              <a:t> </a:t>
            </a:r>
            <a:r>
              <a:rPr lang="sk-SK" b="1" dirty="0">
                <a:hlinkClick r:id="rId2" action="ppaction://hlinksldjump"/>
              </a:rPr>
              <a:t>Indický.</a:t>
            </a:r>
            <a:endParaRPr lang="sk-SK" b="1" dirty="0"/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/>
              <a:t> </a:t>
            </a:r>
            <a:r>
              <a:rPr lang="sk-SK" b="1" dirty="0">
                <a:hlinkClick r:id="rId2" action="ppaction://hlinksldjump"/>
              </a:rPr>
              <a:t>Tichý.</a:t>
            </a:r>
            <a:endParaRPr lang="sk-SK" b="1" dirty="0"/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/>
              <a:t> </a:t>
            </a:r>
            <a:r>
              <a:rPr lang="sk-SK" b="1" dirty="0">
                <a:hlinkClick r:id="rId3" action="ppaction://hlinksldjump"/>
              </a:rPr>
              <a:t>Atlantický.</a:t>
            </a:r>
            <a:endParaRPr lang="sk-SK" b="1" dirty="0"/>
          </a:p>
          <a:p>
            <a:pPr marL="0" indent="0" eaLnBrk="1" hangingPunct="1">
              <a:buNone/>
            </a:pPr>
            <a:endParaRPr lang="sk-SK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400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Ako sa nazýva demokratický zväzok</a:t>
            </a:r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európskych štátov, ktorého súčasťou je aj</a:t>
            </a:r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Slovenská republika?</a:t>
            </a:r>
          </a:p>
          <a:p>
            <a:pPr lvl="1" eaLnBrk="1" hangingPunct="1">
              <a:buFont typeface="Arial" charset="0"/>
              <a:buAutoNum type="alphaLcParenR"/>
            </a:pPr>
            <a:r>
              <a:rPr lang="sk-SK" sz="3200" b="1" dirty="0"/>
              <a:t> </a:t>
            </a:r>
            <a:r>
              <a:rPr lang="sk-SK" sz="3200" b="1" dirty="0" smtClean="0">
                <a:hlinkClick r:id="rId2" action="ppaction://hlinksldjump"/>
              </a:rPr>
              <a:t>Európske hospodárske spoločenstvo</a:t>
            </a:r>
            <a:endParaRPr lang="sk-SK" sz="3200" b="1" dirty="0" smtClean="0"/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b) </a:t>
            </a:r>
            <a:r>
              <a:rPr lang="sk-SK" sz="3200" b="1" dirty="0" smtClean="0">
                <a:hlinkClick r:id="rId3" action="ppaction://hlinksldjump"/>
              </a:rPr>
              <a:t>Európska únia</a:t>
            </a:r>
            <a:endParaRPr lang="sk-SK" sz="3200" b="1" dirty="0" smtClean="0"/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c) </a:t>
            </a:r>
            <a:r>
              <a:rPr lang="sk-SK" sz="3200" b="1" dirty="0" smtClean="0">
                <a:hlinkClick r:id="rId3" action="ppaction://hlinksldjump"/>
              </a:rPr>
              <a:t>NATO</a:t>
            </a:r>
            <a:endParaRPr lang="sk-SK" sz="3200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500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-533400" eaLnBrk="1" hangingPunct="1">
              <a:buNone/>
            </a:pPr>
            <a:r>
              <a:rPr lang="sk-SK" sz="3200" b="1" dirty="0" smtClean="0"/>
              <a:t>Európa je väčší svetadiel ako:</a:t>
            </a:r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2" action="ppaction://hlinksldjump"/>
              </a:rPr>
              <a:t>Antarktída.</a:t>
            </a:r>
            <a:endParaRPr lang="sk-SK" sz="3200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2" action="ppaction://hlinksldjump"/>
              </a:rPr>
              <a:t>Amerika.</a:t>
            </a:r>
            <a:endParaRPr lang="sk-SK" sz="3200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3" action="ppaction://hlinksldjump"/>
              </a:rPr>
              <a:t>Austrália.</a:t>
            </a:r>
            <a:endParaRPr lang="sk-SK" sz="3200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600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-533400" eaLnBrk="1" hangingPunct="1">
              <a:buFont typeface="Arial" charset="0"/>
              <a:buNone/>
            </a:pPr>
            <a:r>
              <a:rPr lang="sk-SK" sz="3600" b="1" dirty="0" smtClean="0"/>
              <a:t>	Ako sa nazýva typ krajiny, v ktorej sa nachádzajú len machy, lišajníky a nenáročné byliny?</a:t>
            </a:r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Tajga.</a:t>
            </a:r>
            <a:endParaRPr lang="sk-SK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3" action="ppaction://hlinksldjump"/>
              </a:rPr>
              <a:t>Tundra.</a:t>
            </a:r>
            <a:endParaRPr lang="sk-SK" sz="3200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2" action="ppaction://hlinksldjump"/>
              </a:rPr>
              <a:t>Step.</a:t>
            </a:r>
            <a:endParaRPr lang="sk-SK" sz="3200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endParaRPr lang="sk-SK" sz="3200" b="1" dirty="0" smtClean="0"/>
          </a:p>
          <a:p>
            <a:pPr marL="609600" indent="-609600" eaLnBrk="1" hangingPunct="1"/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100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dirty="0" smtClean="0"/>
          </a:p>
          <a:p>
            <a:pPr eaLnBrk="1" hangingPunct="1">
              <a:buFont typeface="Arial" charset="0"/>
              <a:buNone/>
            </a:pPr>
            <a:r>
              <a:rPr lang="sk-SK" dirty="0" smtClean="0"/>
              <a:t>  </a:t>
            </a:r>
            <a:r>
              <a:rPr lang="sk-SK" b="1" dirty="0" smtClean="0"/>
              <a:t>Ktorý štát má len hornatý povrch?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Rakúsko.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Česko.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Švajčiarsko.</a:t>
            </a: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29225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482</Words>
  <Application>Microsoft Office PowerPoint</Application>
  <PresentationFormat>Prezentácia na obrazovke (4:3)</PresentationFormat>
  <Paragraphs>254</Paragraphs>
  <Slides>34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34</vt:i4>
      </vt:variant>
    </vt:vector>
  </HeadingPairs>
  <TitlesOfParts>
    <vt:vector size="35" baseType="lpstr">
      <vt:lpstr>Motív Office</vt:lpstr>
      <vt:lpstr>Opakujeme Európu</vt:lpstr>
      <vt:lpstr> </vt:lpstr>
      <vt:lpstr>Európa100</vt:lpstr>
      <vt:lpstr>Európa 200</vt:lpstr>
      <vt:lpstr>Európa 300</vt:lpstr>
      <vt:lpstr>Európa 400</vt:lpstr>
      <vt:lpstr>Európa 500</vt:lpstr>
      <vt:lpstr>Európa 600</vt:lpstr>
      <vt:lpstr>Stredná Európa  100</vt:lpstr>
      <vt:lpstr>Stredná Európa  200</vt:lpstr>
      <vt:lpstr>Stredná Európa  300</vt:lpstr>
      <vt:lpstr>Stredná Európa  400</vt:lpstr>
      <vt:lpstr>Stredná Európa  500</vt:lpstr>
      <vt:lpstr>Stredná Európa 600</vt:lpstr>
      <vt:lpstr>Mapa Európy  100</vt:lpstr>
      <vt:lpstr>Mapa Európy  200</vt:lpstr>
      <vt:lpstr>Mapa Európy  300</vt:lpstr>
      <vt:lpstr>Mapa Európy  400</vt:lpstr>
      <vt:lpstr>Mapa Európy  500</vt:lpstr>
      <vt:lpstr>Mapa Európy  600</vt:lpstr>
      <vt:lpstr>Vlajky  100</vt:lpstr>
      <vt:lpstr>Vlajky  200</vt:lpstr>
      <vt:lpstr>Vlajky  300</vt:lpstr>
      <vt:lpstr>Vlajky  400</vt:lpstr>
      <vt:lpstr>Vlajky  500</vt:lpstr>
      <vt:lpstr>Vlajky  600</vt:lpstr>
      <vt:lpstr>Hlavné mestá 100</vt:lpstr>
      <vt:lpstr>Hlavné mestá 200</vt:lpstr>
      <vt:lpstr>Hlavné mestá 300</vt:lpstr>
      <vt:lpstr>Hlavné mestá 400</vt:lpstr>
      <vt:lpstr>Hlavné mestá 500</vt:lpstr>
      <vt:lpstr>Hlavné mestá 600</vt:lpstr>
      <vt:lpstr>Tvoja odpoveď bola...</vt:lpstr>
      <vt:lpstr>Tvoja odpoveď bola...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Rozprávkový kvíz pre 5. ročník</dc:title>
  <dc:creator>Zuzana Adamová</dc:creator>
  <cp:lastModifiedBy>hp</cp:lastModifiedBy>
  <cp:revision>75</cp:revision>
  <dcterms:created xsi:type="dcterms:W3CDTF">2014-03-15T15:03:26Z</dcterms:created>
  <dcterms:modified xsi:type="dcterms:W3CDTF">2021-04-18T07:16:16Z</dcterms:modified>
</cp:coreProperties>
</file>