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8" r:id="rId4"/>
    <p:sldId id="283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80" r:id="rId23"/>
    <p:sldId id="282" r:id="rId24"/>
    <p:sldId id="275" r:id="rId25"/>
    <p:sldId id="276" r:id="rId26"/>
    <p:sldId id="278" r:id="rId27"/>
    <p:sldId id="281" r:id="rId28"/>
    <p:sldId id="277" r:id="rId2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0DEA-2962-41D3-92FB-B3F6B50F6029}" type="datetimeFigureOut">
              <a:rPr lang="en-US" smtClean="0"/>
              <a:pPr/>
              <a:t>21.9.20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B39B-10DE-4262-A378-259C22643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0DEA-2962-41D3-92FB-B3F6B50F6029}" type="datetimeFigureOut">
              <a:rPr lang="en-US" smtClean="0"/>
              <a:pPr/>
              <a:t>21.9.20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B39B-10DE-4262-A378-259C22643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0DEA-2962-41D3-92FB-B3F6B50F6029}" type="datetimeFigureOut">
              <a:rPr lang="en-US" smtClean="0"/>
              <a:pPr/>
              <a:t>21.9.20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B39B-10DE-4262-A378-259C22643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0DEA-2962-41D3-92FB-B3F6B50F6029}" type="datetimeFigureOut">
              <a:rPr lang="en-US" smtClean="0"/>
              <a:pPr/>
              <a:t>21.9.20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B39B-10DE-4262-A378-259C22643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0DEA-2962-41D3-92FB-B3F6B50F6029}" type="datetimeFigureOut">
              <a:rPr lang="en-US" smtClean="0"/>
              <a:pPr/>
              <a:t>21.9.20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B39B-10DE-4262-A378-259C22643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0DEA-2962-41D3-92FB-B3F6B50F6029}" type="datetimeFigureOut">
              <a:rPr lang="en-US" smtClean="0"/>
              <a:pPr/>
              <a:t>21.9.20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B39B-10DE-4262-A378-259C22643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0DEA-2962-41D3-92FB-B3F6B50F6029}" type="datetimeFigureOut">
              <a:rPr lang="en-US" smtClean="0"/>
              <a:pPr/>
              <a:t>21.9.20</a:t>
            </a:fld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B39B-10DE-4262-A378-259C22643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0DEA-2962-41D3-92FB-B3F6B50F6029}" type="datetimeFigureOut">
              <a:rPr lang="en-US" smtClean="0"/>
              <a:pPr/>
              <a:t>21.9.20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B39B-10DE-4262-A378-259C22643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0DEA-2962-41D3-92FB-B3F6B50F6029}" type="datetimeFigureOut">
              <a:rPr lang="en-US" smtClean="0"/>
              <a:pPr/>
              <a:t>21.9.20</a:t>
            </a:fld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B39B-10DE-4262-A378-259C22643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0DEA-2962-41D3-92FB-B3F6B50F6029}" type="datetimeFigureOut">
              <a:rPr lang="en-US" smtClean="0"/>
              <a:pPr/>
              <a:t>21.9.20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B39B-10DE-4262-A378-259C22643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0DEA-2962-41D3-92FB-B3F6B50F6029}" type="datetimeFigureOut">
              <a:rPr lang="en-US" smtClean="0"/>
              <a:pPr/>
              <a:t>21.9.20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B39B-10DE-4262-A378-259C22643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C0DEA-2962-41D3-92FB-B3F6B50F6029}" type="datetimeFigureOut">
              <a:rPr lang="en-US" smtClean="0"/>
              <a:pPr/>
              <a:t>21.9.20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0B39B-10DE-4262-A378-259C22643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eg"/><Relationship Id="rId5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1470025"/>
          </a:xfrm>
        </p:spPr>
        <p:txBody>
          <a:bodyPr/>
          <a:lstStyle/>
          <a:p>
            <a:r>
              <a:rPr lang="sk-SK" b="1" dirty="0"/>
              <a:t>ŽIVOT APOŠTOLA </a:t>
            </a:r>
            <a:r>
              <a:rPr lang="sk-SK" b="1" dirty="0" smtClean="0"/>
              <a:t>PAVLA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7096"/>
          </a:xfrm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tx1"/>
                </a:solidFill>
              </a:rPr>
              <a:t>Historicko-kritický</a:t>
            </a:r>
          </a:p>
          <a:p>
            <a:r>
              <a:rPr lang="sk-SK" b="1" dirty="0">
                <a:solidFill>
                  <a:schemeClr val="tx1"/>
                </a:solidFill>
              </a:rPr>
              <a:t>a</a:t>
            </a:r>
            <a:endParaRPr lang="sk-SK" b="1" dirty="0" smtClean="0">
              <a:solidFill>
                <a:schemeClr val="tx1"/>
              </a:solidFill>
            </a:endParaRPr>
          </a:p>
          <a:p>
            <a:r>
              <a:rPr lang="sk-SK" b="1" dirty="0" err="1">
                <a:solidFill>
                  <a:schemeClr val="tx1"/>
                </a:solidFill>
              </a:rPr>
              <a:t>e</a:t>
            </a:r>
            <a:r>
              <a:rPr lang="sk-SK" b="1" dirty="0" err="1" smtClean="0">
                <a:solidFill>
                  <a:schemeClr val="tx1"/>
                </a:solidFill>
              </a:rPr>
              <a:t>xegeticko-teologický</a:t>
            </a:r>
            <a:r>
              <a:rPr lang="sk-SK" b="1" dirty="0" smtClean="0">
                <a:solidFill>
                  <a:schemeClr val="tx1"/>
                </a:solidFill>
              </a:rPr>
              <a:t>  pohľad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admin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620688"/>
            <a:ext cx="2619375" cy="174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 err="1"/>
              <a:t>Dátum</a:t>
            </a:r>
            <a:r>
              <a:rPr lang="cs-CZ" b="1" dirty="0"/>
              <a:t> </a:t>
            </a:r>
            <a:r>
              <a:rPr lang="cs-CZ" b="1" dirty="0" err="1" smtClean="0"/>
              <a:t>napísania</a:t>
            </a:r>
            <a:r>
              <a:rPr lang="cs-CZ" b="1" dirty="0" smtClean="0"/>
              <a:t> 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24536"/>
          </a:xfrm>
        </p:spPr>
        <p:txBody>
          <a:bodyPr>
            <a:normAutofit/>
          </a:bodyPr>
          <a:lstStyle/>
          <a:p>
            <a:r>
              <a:rPr lang="cs-CZ" sz="2600" dirty="0" err="1"/>
              <a:t>Podľa</a:t>
            </a:r>
            <a:r>
              <a:rPr lang="cs-CZ" sz="2600" b="1" dirty="0"/>
              <a:t> </a:t>
            </a:r>
            <a:r>
              <a:rPr lang="cs-CZ" sz="2600" dirty="0" err="1"/>
              <a:t>prvej</a:t>
            </a:r>
            <a:r>
              <a:rPr lang="cs-CZ" sz="2600" dirty="0"/>
              <a:t> </a:t>
            </a:r>
            <a:r>
              <a:rPr lang="cs-CZ" sz="2600" dirty="0" err="1" smtClean="0"/>
              <a:t>teórie</a:t>
            </a:r>
            <a:r>
              <a:rPr lang="cs-CZ" sz="2600" dirty="0" smtClean="0"/>
              <a:t> </a:t>
            </a:r>
            <a:r>
              <a:rPr lang="cs-CZ" sz="2600" dirty="0" err="1" smtClean="0"/>
              <a:t>boli</a:t>
            </a:r>
            <a:r>
              <a:rPr lang="cs-CZ" sz="2600" dirty="0" smtClean="0"/>
              <a:t> </a:t>
            </a:r>
            <a:r>
              <a:rPr lang="cs-CZ" sz="2600" dirty="0"/>
              <a:t>Sk </a:t>
            </a:r>
            <a:r>
              <a:rPr lang="cs-CZ" sz="2600" dirty="0" err="1"/>
              <a:t>napísané</a:t>
            </a:r>
            <a:r>
              <a:rPr lang="cs-CZ" sz="2600" dirty="0"/>
              <a:t> </a:t>
            </a:r>
            <a:r>
              <a:rPr lang="cs-CZ" sz="2600" dirty="0" err="1"/>
              <a:t>niekedy</a:t>
            </a:r>
            <a:r>
              <a:rPr lang="cs-CZ" sz="2600" dirty="0"/>
              <a:t> </a:t>
            </a:r>
            <a:r>
              <a:rPr lang="cs-CZ" sz="2600" dirty="0" err="1"/>
              <a:t>medzi</a:t>
            </a:r>
            <a:r>
              <a:rPr lang="cs-CZ" sz="2600" dirty="0"/>
              <a:t> </a:t>
            </a:r>
            <a:r>
              <a:rPr lang="cs-CZ" sz="2600" dirty="0" err="1"/>
              <a:t>rokmi</a:t>
            </a:r>
            <a:r>
              <a:rPr lang="cs-CZ" sz="2600" dirty="0"/>
              <a:t> 62-66 po </a:t>
            </a:r>
            <a:r>
              <a:rPr lang="cs-CZ" sz="2600" dirty="0" err="1"/>
              <a:t>Kr</a:t>
            </a:r>
            <a:r>
              <a:rPr lang="cs-CZ" sz="2600" dirty="0"/>
              <a:t>., teda </a:t>
            </a:r>
            <a:r>
              <a:rPr lang="cs-CZ" sz="2600" dirty="0" err="1"/>
              <a:t>ešte</a:t>
            </a:r>
            <a:r>
              <a:rPr lang="cs-CZ" sz="2600" dirty="0"/>
              <a:t> </a:t>
            </a:r>
            <a:r>
              <a:rPr lang="cs-CZ" sz="2600" dirty="0" err="1"/>
              <a:t>pred</a:t>
            </a:r>
            <a:r>
              <a:rPr lang="cs-CZ" sz="2600" dirty="0"/>
              <a:t> </a:t>
            </a:r>
            <a:r>
              <a:rPr lang="cs-CZ" sz="2600" dirty="0" err="1"/>
              <a:t>rokom</a:t>
            </a:r>
            <a:r>
              <a:rPr lang="cs-CZ" sz="2600" dirty="0"/>
              <a:t> 70 po </a:t>
            </a:r>
            <a:r>
              <a:rPr lang="cs-CZ" sz="2600" dirty="0" err="1"/>
              <a:t>Kr</a:t>
            </a:r>
            <a:r>
              <a:rPr lang="cs-CZ" sz="2600" dirty="0"/>
              <a:t>. </a:t>
            </a:r>
            <a:endParaRPr lang="cs-CZ" sz="2600" dirty="0" smtClean="0"/>
          </a:p>
          <a:p>
            <a:r>
              <a:rPr lang="cs-CZ" sz="2600" dirty="0"/>
              <a:t>Druhá </a:t>
            </a:r>
            <a:r>
              <a:rPr lang="cs-CZ" sz="2600" dirty="0" err="1"/>
              <a:t>teória</a:t>
            </a:r>
            <a:r>
              <a:rPr lang="cs-CZ" sz="2600" dirty="0"/>
              <a:t> </a:t>
            </a:r>
            <a:r>
              <a:rPr lang="cs-CZ" sz="2600" dirty="0" err="1"/>
              <a:t>predpokladá</a:t>
            </a:r>
            <a:r>
              <a:rPr lang="cs-CZ" sz="2600" dirty="0"/>
              <a:t>, že Sk </a:t>
            </a:r>
            <a:r>
              <a:rPr lang="cs-CZ" sz="2600" dirty="0" err="1"/>
              <a:t>boli</a:t>
            </a:r>
            <a:r>
              <a:rPr lang="cs-CZ" sz="2600" dirty="0"/>
              <a:t> </a:t>
            </a:r>
            <a:r>
              <a:rPr lang="cs-CZ" sz="2600" dirty="0" err="1"/>
              <a:t>napísané</a:t>
            </a:r>
            <a:r>
              <a:rPr lang="cs-CZ" sz="2600" dirty="0"/>
              <a:t> </a:t>
            </a:r>
            <a:r>
              <a:rPr lang="cs-CZ" sz="2600" dirty="0" err="1"/>
              <a:t>pravdepodobne</a:t>
            </a:r>
            <a:r>
              <a:rPr lang="cs-CZ" sz="2600" dirty="0"/>
              <a:t> okolo roku 85 po </a:t>
            </a:r>
            <a:r>
              <a:rPr lang="cs-CZ" sz="2600" dirty="0" err="1"/>
              <a:t>Kr</a:t>
            </a:r>
            <a:r>
              <a:rPr lang="cs-CZ" sz="2600" dirty="0"/>
              <a:t>. </a:t>
            </a:r>
            <a:r>
              <a:rPr lang="cs-CZ" sz="2600" dirty="0" err="1"/>
              <a:t>Túto</a:t>
            </a:r>
            <a:r>
              <a:rPr lang="cs-CZ" sz="2600" dirty="0"/>
              <a:t> </a:t>
            </a:r>
            <a:r>
              <a:rPr lang="cs-CZ" sz="2600" dirty="0" err="1"/>
              <a:t>teóriu</a:t>
            </a:r>
            <a:r>
              <a:rPr lang="cs-CZ" sz="2600" dirty="0"/>
              <a:t> dnes </a:t>
            </a:r>
            <a:r>
              <a:rPr lang="cs-CZ" sz="2600" dirty="0" err="1"/>
              <a:t>zastáva</a:t>
            </a:r>
            <a:r>
              <a:rPr lang="cs-CZ" sz="2600" dirty="0"/>
              <a:t> </a:t>
            </a:r>
            <a:r>
              <a:rPr lang="cs-CZ" sz="2600" dirty="0" err="1"/>
              <a:t>najviac</a:t>
            </a:r>
            <a:r>
              <a:rPr lang="cs-CZ" sz="2600" dirty="0"/>
              <a:t> biblických </a:t>
            </a:r>
            <a:r>
              <a:rPr lang="cs-CZ" sz="2600" dirty="0" err="1"/>
              <a:t>odborníkov</a:t>
            </a:r>
            <a:r>
              <a:rPr lang="cs-CZ" sz="2600" dirty="0"/>
              <a:t>. </a:t>
            </a:r>
            <a:endParaRPr lang="cs-CZ" sz="2600" dirty="0" smtClean="0"/>
          </a:p>
          <a:p>
            <a:r>
              <a:rPr lang="cs-CZ" sz="2600" dirty="0" err="1"/>
              <a:t>Napokon</a:t>
            </a:r>
            <a:r>
              <a:rPr lang="cs-CZ" sz="2600" dirty="0"/>
              <a:t> </a:t>
            </a:r>
            <a:r>
              <a:rPr lang="cs-CZ" sz="2600" dirty="0" err="1"/>
              <a:t>tretia</a:t>
            </a:r>
            <a:r>
              <a:rPr lang="cs-CZ" sz="2600" dirty="0"/>
              <a:t> </a:t>
            </a:r>
            <a:r>
              <a:rPr lang="cs-CZ" sz="2600" dirty="0" err="1"/>
              <a:t>teória</a:t>
            </a:r>
            <a:r>
              <a:rPr lang="cs-CZ" sz="2600" dirty="0"/>
              <a:t> tvrdí, že Sk </a:t>
            </a:r>
            <a:r>
              <a:rPr lang="cs-CZ" sz="2600" dirty="0" err="1"/>
              <a:t>boli</a:t>
            </a:r>
            <a:r>
              <a:rPr lang="cs-CZ" sz="2600" dirty="0"/>
              <a:t> </a:t>
            </a:r>
            <a:r>
              <a:rPr lang="cs-CZ" sz="2600" dirty="0" err="1"/>
              <a:t>napísané</a:t>
            </a:r>
            <a:r>
              <a:rPr lang="cs-CZ" sz="2600" dirty="0"/>
              <a:t> </a:t>
            </a:r>
            <a:r>
              <a:rPr lang="cs-CZ" sz="2600" dirty="0" err="1"/>
              <a:t>niekedy</a:t>
            </a:r>
            <a:r>
              <a:rPr lang="cs-CZ" sz="2600" dirty="0"/>
              <a:t> </a:t>
            </a:r>
            <a:r>
              <a:rPr lang="cs-CZ" sz="2600" dirty="0" err="1"/>
              <a:t>medzi</a:t>
            </a:r>
            <a:r>
              <a:rPr lang="cs-CZ" sz="2600" dirty="0"/>
              <a:t> </a:t>
            </a:r>
            <a:r>
              <a:rPr lang="cs-CZ" sz="2600" dirty="0" err="1"/>
              <a:t>rokmi</a:t>
            </a:r>
            <a:r>
              <a:rPr lang="cs-CZ" sz="2600" dirty="0"/>
              <a:t> 110-130 po </a:t>
            </a:r>
            <a:r>
              <a:rPr lang="cs-CZ" sz="2600" dirty="0" err="1"/>
              <a:t>Kr</a:t>
            </a:r>
            <a:r>
              <a:rPr lang="cs-CZ" sz="2600" dirty="0"/>
              <a:t>., </a:t>
            </a:r>
            <a:r>
              <a:rPr lang="cs-CZ" sz="2600" dirty="0" err="1"/>
              <a:t>sú</a:t>
            </a:r>
            <a:r>
              <a:rPr lang="cs-CZ" sz="2600" dirty="0"/>
              <a:t> </a:t>
            </a:r>
            <a:r>
              <a:rPr lang="cs-CZ" sz="2600" dirty="0" err="1"/>
              <a:t>dielom</a:t>
            </a:r>
            <a:r>
              <a:rPr lang="cs-CZ" sz="2600" dirty="0"/>
              <a:t> </a:t>
            </a:r>
            <a:r>
              <a:rPr lang="cs-CZ" sz="2600" dirty="0" err="1"/>
              <a:t>kresťana</a:t>
            </a:r>
            <a:r>
              <a:rPr lang="cs-CZ" sz="2600" dirty="0"/>
              <a:t> z 2. </a:t>
            </a:r>
            <a:r>
              <a:rPr lang="cs-CZ" sz="2600" dirty="0" err="1"/>
              <a:t>storočia</a:t>
            </a:r>
            <a:r>
              <a:rPr lang="cs-CZ" sz="2600" dirty="0"/>
              <a:t> po </a:t>
            </a:r>
            <a:r>
              <a:rPr lang="cs-CZ" sz="2600" dirty="0" err="1"/>
              <a:t>Kr</a:t>
            </a:r>
            <a:r>
              <a:rPr lang="cs-CZ" sz="2600" dirty="0"/>
              <a:t>. a </a:t>
            </a:r>
            <a:r>
              <a:rPr lang="cs-CZ" sz="2600" dirty="0" err="1"/>
              <a:t>odrážajú</a:t>
            </a:r>
            <a:r>
              <a:rPr lang="cs-CZ" sz="2600" dirty="0"/>
              <a:t> </a:t>
            </a:r>
            <a:r>
              <a:rPr lang="cs-CZ" sz="2600" dirty="0" err="1"/>
              <a:t>teológiu</a:t>
            </a:r>
            <a:r>
              <a:rPr lang="cs-CZ" sz="2600" dirty="0"/>
              <a:t> </a:t>
            </a:r>
            <a:r>
              <a:rPr lang="cs-CZ" sz="2600" dirty="0" err="1"/>
              <a:t>prvotnej</a:t>
            </a:r>
            <a:r>
              <a:rPr lang="cs-CZ" sz="2600" dirty="0"/>
              <a:t> </a:t>
            </a:r>
            <a:r>
              <a:rPr lang="cs-CZ" sz="2600" dirty="0" err="1"/>
              <a:t>Cirkvi</a:t>
            </a:r>
            <a:r>
              <a:rPr lang="cs-CZ" sz="2600" dirty="0"/>
              <a:t> v období </a:t>
            </a:r>
            <a:r>
              <a:rPr lang="cs-CZ" sz="2600" dirty="0" err="1"/>
              <a:t>konca</a:t>
            </a:r>
            <a:r>
              <a:rPr lang="cs-CZ" sz="2600" dirty="0"/>
              <a:t> 1. </a:t>
            </a:r>
            <a:r>
              <a:rPr lang="cs-CZ" sz="2600" dirty="0" err="1"/>
              <a:t>storočia</a:t>
            </a:r>
            <a:r>
              <a:rPr lang="cs-CZ" sz="2600" dirty="0"/>
              <a:t> po </a:t>
            </a:r>
            <a:r>
              <a:rPr lang="cs-CZ" sz="2600" dirty="0" err="1"/>
              <a:t>Kr</a:t>
            </a:r>
            <a:r>
              <a:rPr lang="cs-CZ" sz="2600" dirty="0"/>
              <a:t>. 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Miesto napísania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987824" y="1340768"/>
            <a:ext cx="5698976" cy="532859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Za miesto vzniku sa považuje </a:t>
            </a:r>
            <a:r>
              <a:rPr lang="sk-SK" dirty="0" err="1"/>
              <a:t>Antiochia</a:t>
            </a:r>
            <a:r>
              <a:rPr lang="sk-SK" dirty="0"/>
              <a:t> v Sýrii alebo niektoré mesto v </a:t>
            </a:r>
            <a:r>
              <a:rPr lang="sk-SK" dirty="0" err="1"/>
              <a:t>Achájsku</a:t>
            </a:r>
            <a:r>
              <a:rPr lang="sk-SK" dirty="0"/>
              <a:t>, teda v Grécku. Niektorí považujú za miesto napísania Rím. </a:t>
            </a:r>
          </a:p>
          <a:p>
            <a:pPr algn="just"/>
            <a:r>
              <a:rPr lang="sk-SK" dirty="0"/>
              <a:t>Prostredie, pre ktoré boli Sk určené, sú kresťania, z veľkej časti z pohanského prostredia. Pohanského pôvodu a vysokého postavenia je pravdepodobne aj Teofil, ktorému je venované dielo, ale o ktorého identite nemáme žiadne správy.</a:t>
            </a:r>
          </a:p>
          <a:p>
            <a:endParaRPr lang="en-US" dirty="0"/>
          </a:p>
        </p:txBody>
      </p:sp>
      <p:pic>
        <p:nvPicPr>
          <p:cNvPr id="4" name="Picture 3" descr="palestine-syria-m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2377260" cy="3384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 err="1"/>
              <a:t>Pavlove</a:t>
            </a:r>
            <a:r>
              <a:rPr lang="cs-CZ" b="1" dirty="0"/>
              <a:t> </a:t>
            </a:r>
            <a:r>
              <a:rPr lang="cs-CZ" b="1" dirty="0" smtClean="0"/>
              <a:t>listy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/>
              <a:t>13 spisov Nového zákona je pripisovaných </a:t>
            </a:r>
            <a:r>
              <a:rPr lang="sk-SK" dirty="0" smtClean="0"/>
              <a:t>Pavlovi, </a:t>
            </a:r>
            <a:r>
              <a:rPr lang="sk-SK" dirty="0"/>
              <a:t>čo je takmer polovica všetkých novozákonných spisov. </a:t>
            </a:r>
            <a:endParaRPr lang="sk-SK" dirty="0" smtClean="0"/>
          </a:p>
          <a:p>
            <a:pPr algn="just"/>
            <a:r>
              <a:rPr lang="sk-SK" dirty="0"/>
              <a:t>PL sú vyjadrením jeho túžby byť prítomným uprostred kresťanských spoločenstiev. Sú dôležité tak pre rekonštrukciu Pavlovej náuky, ako aj jeho </a:t>
            </a:r>
            <a:r>
              <a:rPr lang="sk-SK" dirty="0" smtClean="0"/>
              <a:t>života.</a:t>
            </a:r>
          </a:p>
          <a:p>
            <a:pPr algn="just"/>
            <a:r>
              <a:rPr lang="sk-SK" dirty="0"/>
              <a:t>Najväčším problémom PL je ich </a:t>
            </a:r>
            <a:r>
              <a:rPr lang="sk-SK" dirty="0" smtClean="0"/>
              <a:t>autorstvo </a:t>
            </a:r>
            <a:r>
              <a:rPr lang="sk-SK" dirty="0"/>
              <a:t>a </a:t>
            </a:r>
            <a:r>
              <a:rPr lang="sk-SK" dirty="0" smtClean="0"/>
              <a:t>chronológia </a:t>
            </a:r>
            <a:r>
              <a:rPr lang="mr-IN" dirty="0" smtClean="0"/>
              <a:t>–</a:t>
            </a:r>
            <a:r>
              <a:rPr lang="sk-SK" dirty="0" smtClean="0"/>
              <a:t> poradie vzniku. 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Rozdelenie PL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sk-SK" dirty="0" err="1" smtClean="0"/>
              <a:t>Proto-Pavlove</a:t>
            </a:r>
            <a:r>
              <a:rPr lang="sk-SK" dirty="0" smtClean="0"/>
              <a:t>: 1 </a:t>
            </a:r>
            <a:r>
              <a:rPr lang="sk-SK" dirty="0" err="1"/>
              <a:t>Sol</a:t>
            </a:r>
            <a:r>
              <a:rPr lang="sk-SK" dirty="0"/>
              <a:t>, 1-2 Kor, Gal, </a:t>
            </a:r>
            <a:r>
              <a:rPr lang="sk-SK" dirty="0" err="1"/>
              <a:t>Flp</a:t>
            </a:r>
            <a:r>
              <a:rPr lang="sk-SK" dirty="0"/>
              <a:t>, </a:t>
            </a:r>
            <a:r>
              <a:rPr lang="sk-SK" dirty="0" err="1"/>
              <a:t>Rim</a:t>
            </a:r>
            <a:r>
              <a:rPr lang="sk-SK" dirty="0"/>
              <a:t> a </a:t>
            </a:r>
            <a:r>
              <a:rPr lang="sk-SK" dirty="0" err="1"/>
              <a:t>Flm</a:t>
            </a:r>
            <a:r>
              <a:rPr lang="sk-SK" dirty="0" smtClean="0"/>
              <a:t>.</a:t>
            </a:r>
          </a:p>
          <a:p>
            <a:pPr algn="just"/>
            <a:r>
              <a:rPr lang="sk-SK" dirty="0" err="1" smtClean="0"/>
              <a:t>Deutero-Pavlove</a:t>
            </a:r>
            <a:r>
              <a:rPr lang="sk-SK" dirty="0" smtClean="0"/>
              <a:t>: </a:t>
            </a:r>
            <a:r>
              <a:rPr lang="sk-SK" dirty="0"/>
              <a:t> 2 </a:t>
            </a:r>
            <a:r>
              <a:rPr lang="sk-SK" dirty="0" err="1" smtClean="0"/>
              <a:t>Sol</a:t>
            </a:r>
            <a:r>
              <a:rPr lang="sk-SK" dirty="0" smtClean="0"/>
              <a:t>, </a:t>
            </a:r>
            <a:r>
              <a:rPr lang="sk-SK" dirty="0" err="1" smtClean="0"/>
              <a:t>Ef</a:t>
            </a:r>
            <a:r>
              <a:rPr lang="sk-SK" dirty="0"/>
              <a:t>, Kol</a:t>
            </a:r>
            <a:r>
              <a:rPr lang="sk-SK" dirty="0" smtClean="0"/>
              <a:t>.</a:t>
            </a:r>
          </a:p>
          <a:p>
            <a:pPr algn="just"/>
            <a:r>
              <a:rPr lang="sk-SK" dirty="0" err="1" smtClean="0"/>
              <a:t>Pavlovské</a:t>
            </a:r>
            <a:r>
              <a:rPr lang="sk-SK" dirty="0" smtClean="0"/>
              <a:t>: pastorálne listy </a:t>
            </a:r>
            <a:r>
              <a:rPr lang="sk-SK" dirty="0"/>
              <a:t>- 1-2 </a:t>
            </a:r>
            <a:r>
              <a:rPr lang="sk-SK" dirty="0" err="1" smtClean="0"/>
              <a:t>Tim</a:t>
            </a:r>
            <a:r>
              <a:rPr lang="sk-SK" dirty="0"/>
              <a:t> </a:t>
            </a:r>
            <a:r>
              <a:rPr lang="sk-SK" dirty="0" smtClean="0"/>
              <a:t>a </a:t>
            </a:r>
            <a:r>
              <a:rPr lang="sk-SK" dirty="0" err="1" smtClean="0"/>
              <a:t>Tít</a:t>
            </a:r>
            <a:r>
              <a:rPr lang="sk-SK" dirty="0" smtClean="0"/>
              <a:t>, boli </a:t>
            </a:r>
            <a:r>
              <a:rPr lang="sk-SK" dirty="0"/>
              <a:t>napísané neskôr, niekedy koncom 1. storočia po Kr. </a:t>
            </a:r>
          </a:p>
          <a:p>
            <a:pPr algn="just"/>
            <a:r>
              <a:rPr lang="cs-CZ" dirty="0" smtClean="0"/>
              <a:t>Do </a:t>
            </a:r>
            <a:r>
              <a:rPr lang="cs-CZ" dirty="0" err="1"/>
              <a:t>zoznamu</a:t>
            </a:r>
            <a:r>
              <a:rPr lang="cs-CZ" dirty="0"/>
              <a:t> </a:t>
            </a:r>
            <a:r>
              <a:rPr lang="cs-CZ" dirty="0" err="1"/>
              <a:t>inšpirovaných</a:t>
            </a:r>
            <a:r>
              <a:rPr lang="cs-CZ" dirty="0"/>
              <a:t> </a:t>
            </a:r>
            <a:r>
              <a:rPr lang="cs-CZ" dirty="0" err="1"/>
              <a:t>spisov</a:t>
            </a:r>
            <a:r>
              <a:rPr lang="cs-CZ" dirty="0"/>
              <a:t> </a:t>
            </a:r>
            <a:r>
              <a:rPr lang="cs-CZ" dirty="0" err="1"/>
              <a:t>sa</a:t>
            </a:r>
            <a:r>
              <a:rPr lang="cs-CZ" dirty="0"/>
              <a:t> nedostali automaticky </a:t>
            </a:r>
            <a:r>
              <a:rPr lang="cs-CZ" dirty="0" err="1"/>
              <a:t>všetky</a:t>
            </a:r>
            <a:r>
              <a:rPr lang="cs-CZ" dirty="0"/>
              <a:t> </a:t>
            </a:r>
            <a:r>
              <a:rPr lang="cs-CZ" dirty="0" err="1"/>
              <a:t>neskoršie</a:t>
            </a:r>
            <a:r>
              <a:rPr lang="cs-CZ" dirty="0"/>
              <a:t> spisy </a:t>
            </a:r>
            <a:r>
              <a:rPr lang="cs-CZ" dirty="0" err="1"/>
              <a:t>pripisované</a:t>
            </a:r>
            <a:r>
              <a:rPr lang="cs-CZ" dirty="0"/>
              <a:t> Pavlovi. Texty, </a:t>
            </a:r>
            <a:r>
              <a:rPr lang="cs-CZ" dirty="0" err="1"/>
              <a:t>ktoré</a:t>
            </a:r>
            <a:r>
              <a:rPr lang="cs-CZ" dirty="0"/>
              <a:t> </a:t>
            </a:r>
            <a:r>
              <a:rPr lang="cs-CZ" dirty="0" err="1"/>
              <a:t>nezodpovedali</a:t>
            </a:r>
            <a:r>
              <a:rPr lang="cs-CZ" dirty="0"/>
              <a:t> </a:t>
            </a:r>
            <a:r>
              <a:rPr lang="cs-CZ" dirty="0" err="1"/>
              <a:t>Pavlovmu</a:t>
            </a:r>
            <a:r>
              <a:rPr lang="cs-CZ" dirty="0"/>
              <a:t> </a:t>
            </a:r>
            <a:r>
              <a:rPr lang="cs-CZ" dirty="0" err="1"/>
              <a:t>učeniu</a:t>
            </a:r>
            <a:r>
              <a:rPr lang="cs-CZ" dirty="0"/>
              <a:t> a </a:t>
            </a:r>
            <a:r>
              <a:rPr lang="cs-CZ" dirty="0" err="1"/>
              <a:t>učeniu</a:t>
            </a:r>
            <a:r>
              <a:rPr lang="cs-CZ" dirty="0"/>
              <a:t> </a:t>
            </a:r>
            <a:r>
              <a:rPr lang="cs-CZ" dirty="0" err="1"/>
              <a:t>apoštolskej</a:t>
            </a:r>
            <a:r>
              <a:rPr lang="cs-CZ" dirty="0"/>
              <a:t> </a:t>
            </a:r>
            <a:r>
              <a:rPr lang="cs-CZ" dirty="0" err="1"/>
              <a:t>generácie</a:t>
            </a:r>
            <a:r>
              <a:rPr lang="cs-CZ" dirty="0"/>
              <a:t>, </a:t>
            </a:r>
            <a:r>
              <a:rPr lang="cs-CZ" dirty="0" err="1"/>
              <a:t>boli</a:t>
            </a:r>
            <a:r>
              <a:rPr lang="cs-CZ" dirty="0"/>
              <a:t> </a:t>
            </a:r>
            <a:r>
              <a:rPr lang="cs-CZ" dirty="0" err="1"/>
              <a:t>ranokresťanskými</a:t>
            </a:r>
            <a:r>
              <a:rPr lang="cs-CZ" dirty="0"/>
              <a:t> komunitami </a:t>
            </a:r>
            <a:r>
              <a:rPr lang="cs-CZ" dirty="0" err="1"/>
              <a:t>odmietnuté</a:t>
            </a:r>
            <a:r>
              <a:rPr lang="cs-CZ" dirty="0"/>
              <a:t>. </a:t>
            </a:r>
            <a:endParaRPr lang="sk-SK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Dôležitosť PL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sk-SK" dirty="0"/>
              <a:t>Je potrebné mať na pamäti, že listy nie sú Pavlovým prvým spôsobom komunikácie s kresťanskými komunitami. </a:t>
            </a:r>
            <a:endParaRPr lang="sk-SK" dirty="0" smtClean="0"/>
          </a:p>
          <a:p>
            <a:pPr algn="just"/>
            <a:r>
              <a:rPr lang="sk-SK" dirty="0" smtClean="0"/>
              <a:t>Prvým </a:t>
            </a:r>
            <a:r>
              <a:rPr lang="sk-SK" dirty="0"/>
              <a:t>kontaktom bola jeho osobná návšteva a prítomnosť v týchto spoločenstvách. </a:t>
            </a:r>
            <a:endParaRPr lang="sk-SK" dirty="0" smtClean="0"/>
          </a:p>
          <a:p>
            <a:pPr algn="just"/>
            <a:r>
              <a:rPr lang="sk-SK" dirty="0" smtClean="0"/>
              <a:t>Druhým </a:t>
            </a:r>
            <a:r>
              <a:rPr lang="sk-SK" dirty="0"/>
              <a:t>spôsobom komunikácie bolo vyslanie spolupracovníkov. </a:t>
            </a:r>
            <a:endParaRPr lang="sk-SK" dirty="0" smtClean="0"/>
          </a:p>
          <a:p>
            <a:pPr algn="just"/>
            <a:r>
              <a:rPr lang="sk-SK" dirty="0" smtClean="0"/>
              <a:t>Až </a:t>
            </a:r>
            <a:r>
              <a:rPr lang="sk-SK" dirty="0"/>
              <a:t>tretím krokom boli listy, ktoré napísal až potom, keď navštívil tamojšie spoločenstvá kresťanov (s výnimkou </a:t>
            </a:r>
            <a:r>
              <a:rPr lang="sk-SK" dirty="0" err="1"/>
              <a:t>Rim</a:t>
            </a:r>
            <a:r>
              <a:rPr lang="sk-SK" dirty="0"/>
              <a:t>, ktorý napísal pred svojou návštevou). </a:t>
            </a:r>
            <a:endParaRPr lang="sk-SK" dirty="0" smtClean="0"/>
          </a:p>
          <a:p>
            <a:pPr algn="just"/>
            <a:r>
              <a:rPr lang="sk-SK" dirty="0" smtClean="0"/>
              <a:t>V</a:t>
            </a:r>
            <a:r>
              <a:rPr lang="sk-SK" dirty="0"/>
              <a:t> grécko-rímskom svete napísaný list „sprítomňoval“ svojho odosielateľa.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Ďalšie členenie PL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sk-SK" dirty="0"/>
              <a:t>Š</a:t>
            </a:r>
            <a:r>
              <a:rPr lang="sk-SK" dirty="0" smtClean="0"/>
              <a:t>tvorica </a:t>
            </a:r>
            <a:r>
              <a:rPr lang="sk-SK" dirty="0"/>
              <a:t>listov 1 </a:t>
            </a:r>
            <a:r>
              <a:rPr lang="sk-SK" dirty="0" err="1"/>
              <a:t>Sol</a:t>
            </a:r>
            <a:r>
              <a:rPr lang="sk-SK" dirty="0"/>
              <a:t>, 1 Kor, Gal, </a:t>
            </a:r>
            <a:r>
              <a:rPr lang="sk-SK" dirty="0" err="1"/>
              <a:t>Rim</a:t>
            </a:r>
            <a:r>
              <a:rPr lang="sk-SK" dirty="0"/>
              <a:t> </a:t>
            </a:r>
            <a:r>
              <a:rPr lang="sk-SK" dirty="0" smtClean="0"/>
              <a:t>predstavuje najdôležitejší </a:t>
            </a:r>
            <a:r>
              <a:rPr lang="sk-SK" dirty="0"/>
              <a:t>materiál pre poznanie Pavlovej náuky. </a:t>
            </a:r>
            <a:endParaRPr lang="sk-SK" dirty="0" smtClean="0"/>
          </a:p>
          <a:p>
            <a:pPr algn="just"/>
            <a:r>
              <a:rPr lang="sk-SK" dirty="0"/>
              <a:t>Do ďalšej skupiny patria tzv. listy z väzenia - </a:t>
            </a:r>
            <a:r>
              <a:rPr lang="sk-SK" dirty="0" err="1"/>
              <a:t>Flp</a:t>
            </a:r>
            <a:r>
              <a:rPr lang="sk-SK" dirty="0"/>
              <a:t>, </a:t>
            </a:r>
            <a:r>
              <a:rPr lang="sk-SK" dirty="0" err="1"/>
              <a:t>Flm</a:t>
            </a:r>
            <a:r>
              <a:rPr lang="sk-SK" dirty="0"/>
              <a:t>, </a:t>
            </a:r>
            <a:r>
              <a:rPr lang="sk-SK" dirty="0" err="1"/>
              <a:t>Kol</a:t>
            </a:r>
            <a:r>
              <a:rPr lang="sk-SK" dirty="0"/>
              <a:t>, </a:t>
            </a:r>
            <a:r>
              <a:rPr lang="sk-SK" dirty="0" err="1"/>
              <a:t>Ef</a:t>
            </a:r>
            <a:r>
              <a:rPr lang="sk-SK" dirty="0" smtClean="0"/>
              <a:t>, </a:t>
            </a:r>
            <a:r>
              <a:rPr lang="sk-SK" dirty="0"/>
              <a:t>keďže podľa informácie v nich obsiahnutej bol Pavol vo väzení, keď ich písal. </a:t>
            </a:r>
            <a:endParaRPr lang="sk-SK" dirty="0" smtClean="0"/>
          </a:p>
          <a:p>
            <a:pPr algn="just"/>
            <a:r>
              <a:rPr lang="sk-SK" dirty="0"/>
              <a:t>Väčšina listov má príležitostný charakter, tzn. sú odpoveďou na konkrétnu situáciu miestneho kresťanského spoločenstva, na ktorú Pavol nemohol reagovať osobnou prítomnosťou.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066130"/>
          </a:xfrm>
        </p:spPr>
        <p:txBody>
          <a:bodyPr/>
          <a:lstStyle/>
          <a:p>
            <a:r>
              <a:rPr lang="sk-SK" b="1" dirty="0" smtClean="0"/>
              <a:t>Chronológia a poradie PL</a:t>
            </a:r>
            <a:endParaRPr lang="en-US" b="1" dirty="0"/>
          </a:p>
        </p:txBody>
      </p:sp>
      <p:graphicFrame>
        <p:nvGraphicFramePr>
          <p:cNvPr id="5" name="Zástupný symbol pro obsah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159064"/>
              </p:ext>
            </p:extLst>
          </p:nvPr>
        </p:nvGraphicFramePr>
        <p:xfrm>
          <a:off x="467545" y="1393216"/>
          <a:ext cx="8291262" cy="518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754"/>
                <a:gridCol w="2763754"/>
                <a:gridCol w="2763754"/>
              </a:tblGrid>
              <a:tr h="37092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000" b="1" baseline="0" dirty="0">
                          <a:latin typeface="Book Antiqua"/>
                          <a:ea typeface="Times"/>
                          <a:cs typeface="Times New Roman"/>
                        </a:rPr>
                        <a:t>Proto-PL</a:t>
                      </a:r>
                      <a:endParaRPr lang="sk-SK" sz="2000" baseline="0" dirty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000" b="1" baseline="0" dirty="0">
                          <a:latin typeface="Book Antiqua"/>
                          <a:ea typeface="Times"/>
                          <a:cs typeface="Times New Roman"/>
                        </a:rPr>
                        <a:t>Dátum</a:t>
                      </a:r>
                      <a:endParaRPr lang="sk-SK" sz="2000" baseline="0" dirty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000" b="1" baseline="0" dirty="0">
                          <a:latin typeface="Book Antiqua"/>
                          <a:ea typeface="Times"/>
                          <a:cs typeface="Times New Roman"/>
                        </a:rPr>
                        <a:t>Miesto vzniku</a:t>
                      </a:r>
                      <a:endParaRPr lang="sk-SK" sz="2000" baseline="0" dirty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92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latin typeface="Book Antiqua"/>
                          <a:ea typeface="Times"/>
                          <a:cs typeface="Times New Roman"/>
                        </a:rPr>
                        <a:t>1 Sol</a:t>
                      </a:r>
                      <a:endParaRPr lang="sk-SK" sz="2000" baseline="0" dirty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latin typeface="Book Antiqua"/>
                          <a:ea typeface="Times"/>
                          <a:cs typeface="Times New Roman"/>
                        </a:rPr>
                        <a:t>51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latin typeface="Book Antiqua"/>
                          <a:ea typeface="Times"/>
                          <a:cs typeface="Times New Roman"/>
                        </a:rPr>
                        <a:t>Korint</a:t>
                      </a:r>
                      <a:endParaRPr lang="sk-SK" sz="2000" baseline="0" dirty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92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latin typeface="Book Antiqua"/>
                          <a:ea typeface="Times"/>
                          <a:cs typeface="Times New Roman"/>
                        </a:rPr>
                        <a:t>1 Kor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latin typeface="Book Antiqua"/>
                          <a:ea typeface="Times"/>
                          <a:cs typeface="Times New Roman"/>
                        </a:rPr>
                        <a:t>54/55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latin typeface="Book Antiqua"/>
                          <a:ea typeface="Times"/>
                          <a:cs typeface="Times New Roman"/>
                        </a:rPr>
                        <a:t>Efez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92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latin typeface="Book Antiqua"/>
                          <a:ea typeface="Times"/>
                          <a:cs typeface="Times New Roman"/>
                        </a:rPr>
                        <a:t>Flp 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latin typeface="Book Antiqua"/>
                          <a:ea typeface="Times"/>
                          <a:cs typeface="Times New Roman"/>
                        </a:rPr>
                        <a:t>54/55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latin typeface="Book Antiqua"/>
                          <a:ea typeface="Times"/>
                          <a:cs typeface="Times New Roman"/>
                        </a:rPr>
                        <a:t>Efez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92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latin typeface="Book Antiqua"/>
                          <a:ea typeface="Times"/>
                          <a:cs typeface="Times New Roman"/>
                        </a:rPr>
                        <a:t>Flm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latin typeface="Book Antiqua"/>
                          <a:ea typeface="Times"/>
                          <a:cs typeface="Times New Roman"/>
                        </a:rPr>
                        <a:t>54/55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latin typeface="Book Antiqua"/>
                          <a:ea typeface="Times"/>
                          <a:cs typeface="Times New Roman"/>
                        </a:rPr>
                        <a:t>Efez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620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latin typeface="Book Antiqua"/>
                          <a:ea typeface="Times"/>
                          <a:cs typeface="Times New Roman"/>
                        </a:rPr>
                        <a:t>2 Kor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latin typeface="Book Antiqua"/>
                          <a:ea typeface="Times"/>
                          <a:cs typeface="Times New Roman"/>
                        </a:rPr>
                        <a:t>55/56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latin typeface="Book Antiqua"/>
                          <a:ea typeface="Times"/>
                          <a:cs typeface="Times New Roman"/>
                        </a:rPr>
                        <a:t>Filipy 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92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latin typeface="Book Antiqua"/>
                          <a:ea typeface="Times"/>
                          <a:cs typeface="Times New Roman"/>
                        </a:rPr>
                        <a:t>Gal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latin typeface="Book Antiqua"/>
                          <a:ea typeface="Times"/>
                          <a:cs typeface="Times New Roman"/>
                        </a:rPr>
                        <a:t>56/57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latin typeface="Book Antiqua"/>
                          <a:ea typeface="Times"/>
                          <a:cs typeface="Times New Roman"/>
                        </a:rPr>
                        <a:t>Macedónsko (Filipy)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92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latin typeface="Book Antiqua"/>
                          <a:ea typeface="Times"/>
                          <a:cs typeface="Times New Roman"/>
                        </a:rPr>
                        <a:t>Rim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latin typeface="Book Antiqua"/>
                          <a:ea typeface="Times"/>
                          <a:cs typeface="Times New Roman"/>
                        </a:rPr>
                        <a:t>57/58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latin typeface="Book Antiqua"/>
                          <a:ea typeface="Times"/>
                          <a:cs typeface="Times New Roman"/>
                        </a:rPr>
                        <a:t>Korint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92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000" b="1" baseline="0">
                          <a:latin typeface="Book Antiqua"/>
                          <a:ea typeface="Times"/>
                          <a:cs typeface="Times New Roman"/>
                        </a:rPr>
                        <a:t>Deutero-PL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fr-FR" sz="2000" baseline="0">
                        <a:latin typeface="Book Antiqua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fr-FR" sz="2000" baseline="0">
                        <a:latin typeface="Book Antiqua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92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latin typeface="Book Antiqua"/>
                          <a:ea typeface="Times"/>
                          <a:cs typeface="Times New Roman"/>
                        </a:rPr>
                        <a:t>2 Sol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latin typeface="Book Antiqua"/>
                          <a:ea typeface="Times"/>
                          <a:cs typeface="Times New Roman"/>
                        </a:rPr>
                        <a:t>80-90 (51)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latin typeface="Book Antiqua"/>
                          <a:ea typeface="Times"/>
                          <a:cs typeface="Times New Roman"/>
                        </a:rPr>
                        <a:t>Korint 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92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latin typeface="Book Antiqua"/>
                          <a:ea typeface="Times"/>
                          <a:cs typeface="Times New Roman"/>
                        </a:rPr>
                        <a:t>Kol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latin typeface="Book Antiqua"/>
                          <a:ea typeface="Times"/>
                          <a:cs typeface="Times New Roman"/>
                        </a:rPr>
                        <a:t>80-90 (62-63)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latin typeface="Book Antiqua"/>
                          <a:ea typeface="Times"/>
                          <a:cs typeface="Times New Roman"/>
                        </a:rPr>
                        <a:t>Rím ?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92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latin typeface="Book Antiqua"/>
                          <a:ea typeface="Times"/>
                          <a:cs typeface="Times New Roman"/>
                        </a:rPr>
                        <a:t>Ef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latin typeface="Book Antiqua"/>
                          <a:ea typeface="Times"/>
                          <a:cs typeface="Times New Roman"/>
                        </a:rPr>
                        <a:t>80-90 (62-63)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latin typeface="Book Antiqua"/>
                          <a:ea typeface="Times"/>
                          <a:cs typeface="Times New Roman"/>
                        </a:rPr>
                        <a:t>Rím ?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92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000" b="1" baseline="0">
                          <a:latin typeface="Book Antiqua"/>
                          <a:ea typeface="Times"/>
                          <a:cs typeface="Times New Roman"/>
                        </a:rPr>
                        <a:t>Pastorálne listy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fr-FR" sz="2000" baseline="0">
                        <a:latin typeface="Book Antiqua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fr-FR" sz="2000" baseline="0">
                        <a:latin typeface="Book Antiqua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92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latin typeface="Book Antiqua"/>
                          <a:ea typeface="Times"/>
                          <a:cs typeface="Times New Roman"/>
                        </a:rPr>
                        <a:t>1-2 Tim, Tit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latin typeface="Book Antiqua"/>
                          <a:ea typeface="Times"/>
                          <a:cs typeface="Times New Roman"/>
                        </a:rPr>
                        <a:t>90 (64-67)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latin typeface="Book Antiqua"/>
                          <a:ea typeface="Times"/>
                          <a:cs typeface="Times New Roman"/>
                        </a:rPr>
                        <a:t>Rím ?</a:t>
                      </a:r>
                      <a:endParaRPr lang="sk-SK" sz="2000" baseline="0" dirty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Proces formovania zbierky PL tzv. Corpus </a:t>
            </a:r>
            <a:r>
              <a:rPr lang="sk-SK" b="1" dirty="0" err="1" smtClean="0"/>
              <a:t>Paulinum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algn="just"/>
            <a:r>
              <a:rPr lang="sk-SK" dirty="0"/>
              <a:t>Teória postupnej formácie alebo aj teória </a:t>
            </a:r>
            <a:r>
              <a:rPr lang="sk-SK" b="1" dirty="0"/>
              <a:t>„snehovej gule“. </a:t>
            </a:r>
            <a:r>
              <a:rPr lang="sk-SK" dirty="0"/>
              <a:t>Keďže jednotlivé kresťanské komunity mali v úcte im adresované listy, začali zhromažďovať listy adresované aj iným komunitám. Tak zbierka postupne </a:t>
            </a:r>
            <a:r>
              <a:rPr lang="sk-SK" dirty="0" err="1" smtClean="0"/>
              <a:t>rástla,až</a:t>
            </a:r>
            <a:r>
              <a:rPr lang="sk-SK" dirty="0" smtClean="0"/>
              <a:t> </a:t>
            </a:r>
            <a:r>
              <a:rPr lang="sk-SK" dirty="0"/>
              <a:t>vznikla kompletná zbierka PL začiatkom 2. storočia po Kr</a:t>
            </a:r>
            <a:r>
              <a:rPr lang="sk-SK" dirty="0" smtClean="0"/>
              <a:t>.</a:t>
            </a:r>
          </a:p>
          <a:p>
            <a:pPr lvl="0" algn="just"/>
            <a:r>
              <a:rPr lang="sk-SK" dirty="0"/>
              <a:t>Teória náhleho vzniku alebo aj teória </a:t>
            </a:r>
            <a:r>
              <a:rPr lang="sk-SK" b="1" dirty="0"/>
              <a:t>„veľkého tresku“. </a:t>
            </a:r>
            <a:r>
              <a:rPr lang="sk-SK" dirty="0"/>
              <a:t>Podľa nej jednotlivec alebo kresťanská komunita zozbierala PL z rôznych komunít do jednej </a:t>
            </a:r>
            <a:r>
              <a:rPr lang="sk-SK" dirty="0" smtClean="0"/>
              <a:t>zbierky.</a:t>
            </a:r>
            <a:endParaRPr lang="sk-SK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b="1" dirty="0" smtClean="0"/>
              <a:t>Chronológia </a:t>
            </a:r>
            <a:r>
              <a:rPr lang="sk-SK" b="1" dirty="0"/>
              <a:t>z historických </a:t>
            </a:r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b="1" dirty="0" smtClean="0"/>
              <a:t>(</a:t>
            </a:r>
            <a:r>
              <a:rPr lang="sk-SK" b="1" dirty="0" err="1" smtClean="0"/>
              <a:t>mimo-biblických</a:t>
            </a:r>
            <a:r>
              <a:rPr lang="sk-SK" b="1" dirty="0" smtClean="0"/>
              <a:t>) prameňov</a:t>
            </a:r>
            <a:r>
              <a:rPr lang="sk-SK" dirty="0"/>
              <a:t/>
            </a:r>
            <a:br>
              <a:rPr lang="sk-SK" dirty="0"/>
            </a:b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b="1" dirty="0" err="1"/>
              <a:t>Galliov</a:t>
            </a:r>
            <a:r>
              <a:rPr lang="sk-SK" b="1" dirty="0"/>
              <a:t> nápis v Delfách</a:t>
            </a:r>
            <a:endParaRPr lang="sk-SK" dirty="0"/>
          </a:p>
          <a:p>
            <a:pPr algn="just">
              <a:buNone/>
            </a:pPr>
            <a:r>
              <a:rPr lang="sk-SK" dirty="0"/>
              <a:t> </a:t>
            </a:r>
            <a:r>
              <a:rPr lang="sk-SK" dirty="0" smtClean="0"/>
              <a:t>   </a:t>
            </a:r>
            <a:r>
              <a:rPr lang="sk-SK" i="1" dirty="0" smtClean="0"/>
              <a:t>„</a:t>
            </a:r>
            <a:r>
              <a:rPr lang="sk-SK" i="1" dirty="0" err="1"/>
              <a:t>Tiberius</a:t>
            </a:r>
            <a:r>
              <a:rPr lang="sk-SK" i="1" dirty="0"/>
              <a:t> </a:t>
            </a:r>
            <a:r>
              <a:rPr lang="sk-SK" i="1" dirty="0" err="1"/>
              <a:t>Claudius</a:t>
            </a:r>
            <a:r>
              <a:rPr lang="sk-SK" i="1" dirty="0"/>
              <a:t> Caesar </a:t>
            </a:r>
            <a:r>
              <a:rPr lang="sk-SK" i="1" dirty="0" err="1"/>
              <a:t>Augustus</a:t>
            </a:r>
            <a:r>
              <a:rPr lang="sk-SK" i="1" dirty="0"/>
              <a:t> </a:t>
            </a:r>
            <a:r>
              <a:rPr lang="sk-SK" i="1" dirty="0" err="1"/>
              <a:t>Germanicus</a:t>
            </a:r>
            <a:r>
              <a:rPr lang="sk-SK" i="1" dirty="0"/>
              <a:t> </a:t>
            </a:r>
            <a:r>
              <a:rPr lang="sk-SK" i="1" dirty="0" err="1"/>
              <a:t>Pontifex</a:t>
            </a:r>
            <a:r>
              <a:rPr lang="sk-SK" i="1" dirty="0"/>
              <a:t> </a:t>
            </a:r>
            <a:r>
              <a:rPr lang="sk-SK" i="1" dirty="0" err="1"/>
              <a:t>Maximus</a:t>
            </a:r>
            <a:r>
              <a:rPr lang="sk-SK" i="1" dirty="0"/>
              <a:t> v jeho moci od tribúnov, 12. rok prehlásený za panovníka po 26-krát, otec vlasti, konzul po 5-krát, cenzor, posiela pozdrav do mesta Delfy. Prechovávam už dlhú dobu náklonnosť pre mesto Delfy a priazeň od začiatku. Vždy som zachovával prostredníctvom </a:t>
            </a:r>
            <a:r>
              <a:rPr lang="sk-SK" i="1" dirty="0" err="1"/>
              <a:t>Pytie</a:t>
            </a:r>
            <a:r>
              <a:rPr lang="sk-SK" i="1" dirty="0"/>
              <a:t> kult boha </a:t>
            </a:r>
            <a:r>
              <a:rPr lang="sk-SK" i="1" dirty="0" err="1"/>
              <a:t>Apolla</a:t>
            </a:r>
            <a:r>
              <a:rPr lang="sk-SK" i="1" dirty="0"/>
              <a:t>, aj napriek súčasným udalostiam a nezhodám občanov, ktoré boli oznámené </a:t>
            </a:r>
            <a:r>
              <a:rPr lang="sk-SK" b="1" i="1" dirty="0" err="1"/>
              <a:t>Luciom</a:t>
            </a:r>
            <a:r>
              <a:rPr lang="sk-SK" b="1" i="1" dirty="0"/>
              <a:t> </a:t>
            </a:r>
            <a:r>
              <a:rPr lang="sk-SK" b="1" i="1" dirty="0" err="1"/>
              <a:t>Juniom</a:t>
            </a:r>
            <a:r>
              <a:rPr lang="sk-SK" b="1" i="1" dirty="0"/>
              <a:t> </a:t>
            </a:r>
            <a:r>
              <a:rPr lang="sk-SK" b="1" i="1" dirty="0" err="1"/>
              <a:t>Galliom</a:t>
            </a:r>
            <a:r>
              <a:rPr lang="sk-SK" i="1" dirty="0"/>
              <a:t>, mojím priateľom a </a:t>
            </a:r>
            <a:r>
              <a:rPr lang="sk-SK" i="1" dirty="0" err="1"/>
              <a:t>prokonzulom</a:t>
            </a:r>
            <a:r>
              <a:rPr lang="sk-SK" i="1" dirty="0"/>
              <a:t> </a:t>
            </a:r>
            <a:r>
              <a:rPr lang="sk-SK" i="1" dirty="0" err="1"/>
              <a:t>Achájska</a:t>
            </a:r>
            <a:r>
              <a:rPr lang="sk-SK" i="1" dirty="0"/>
              <a:t>.“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Zivot apostola Pavla\Obrazky do knihy\1.1 Gálliov nápis v Delfách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60649"/>
            <a:ext cx="4464496" cy="3380080"/>
          </a:xfrm>
          <a:prstGeom prst="rect">
            <a:avLst/>
          </a:prstGeom>
          <a:noFill/>
        </p:spPr>
      </p:pic>
      <p:sp>
        <p:nvSpPr>
          <p:cNvPr id="5" name="TextovéPole 4"/>
          <p:cNvSpPr txBox="1"/>
          <p:nvPr/>
        </p:nvSpPr>
        <p:spPr>
          <a:xfrm>
            <a:off x="323528" y="3861048"/>
            <a:ext cx="864096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sk-SK" sz="2100" dirty="0" smtClean="0"/>
              <a:t>Ide o grécky nápis, ktorý reprodukuje text dekrétu cisára Klaudia. Text bol zverejnený v roku 1905. </a:t>
            </a:r>
            <a:r>
              <a:rPr lang="sk-SK" sz="2100" dirty="0" err="1" smtClean="0"/>
              <a:t>Gallio</a:t>
            </a:r>
            <a:r>
              <a:rPr lang="sk-SK" sz="2100" dirty="0" smtClean="0"/>
              <a:t> bol </a:t>
            </a:r>
            <a:r>
              <a:rPr lang="sk-SK" sz="2100" dirty="0" err="1" smtClean="0"/>
              <a:t>prokonzulom</a:t>
            </a:r>
            <a:r>
              <a:rPr lang="sk-SK" sz="2100" dirty="0" smtClean="0"/>
              <a:t> v Korinte, hlavnom meste provincie </a:t>
            </a:r>
            <a:r>
              <a:rPr lang="sk-SK" sz="2100" dirty="0" err="1" smtClean="0"/>
              <a:t>Achájsko</a:t>
            </a:r>
            <a:r>
              <a:rPr lang="sk-SK" sz="2100" dirty="0" smtClean="0"/>
              <a:t>, približne </a:t>
            </a:r>
            <a:r>
              <a:rPr lang="sk-SK" sz="2100" b="1" dirty="0" smtClean="0"/>
              <a:t>od apríla až júna 51 do apríla až júna 52 po Kr. </a:t>
            </a:r>
            <a:r>
              <a:rPr lang="sk-SK" sz="2100" dirty="0" err="1" smtClean="0"/>
              <a:t>Gallio</a:t>
            </a:r>
            <a:r>
              <a:rPr lang="sk-SK" sz="2100" dirty="0" smtClean="0"/>
              <a:t> sa potom vrátil naspäť do Ríma zo zdravotných dôvodov. Sk  18,12-17 hovoria o ňom. </a:t>
            </a:r>
            <a:br>
              <a:rPr lang="sk-SK" sz="2100" dirty="0" smtClean="0"/>
            </a:br>
            <a:r>
              <a:rPr lang="sk-SK" sz="2100" dirty="0"/>
              <a:t>Ak bol Pavol predvedený pred </a:t>
            </a:r>
            <a:r>
              <a:rPr lang="sk-SK" sz="2100" dirty="0" err="1"/>
              <a:t>Gallia</a:t>
            </a:r>
            <a:r>
              <a:rPr lang="sk-SK" sz="2100" dirty="0"/>
              <a:t> koncom roka 51 alebo na začiatku roka 52 po Kr., dá sa predpokladať, že </a:t>
            </a:r>
            <a:r>
              <a:rPr lang="sk-SK" sz="2100" b="1" dirty="0"/>
              <a:t>do Korintu prišiel niekedy v roku 51 po Kr. </a:t>
            </a:r>
            <a:r>
              <a:rPr lang="sk-SK" sz="2100" dirty="0"/>
              <a:t>O tomto dátume vládne všeobecná zhoda medzi odborníkmi a predstavuje základný kameň pre Pavlovu chronológiu a dejiny raného kresťanstva.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8368" y="332656"/>
            <a:ext cx="5067230" cy="3600400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2627784" y="4077072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Katedrála sv. Pavla v Londýne</a:t>
            </a:r>
            <a:endParaRPr lang="en-US" sz="2000" b="1" dirty="0"/>
          </a:p>
        </p:txBody>
      </p:sp>
      <p:sp>
        <p:nvSpPr>
          <p:cNvPr id="4" name="TextovéPole 3"/>
          <p:cNvSpPr txBox="1"/>
          <p:nvPr/>
        </p:nvSpPr>
        <p:spPr>
          <a:xfrm>
            <a:off x="683568" y="4797152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400" dirty="0" smtClean="0"/>
              <a:t>Rozprávať o apoštolovi Pavlovi znamená rozprávať o kresťanstve, ktoré vystúpilo z prostredia Palestíny aramejskej reči, do vtedajšieho </a:t>
            </a:r>
            <a:r>
              <a:rPr lang="sk-SK" sz="2400" dirty="0" err="1" smtClean="0"/>
              <a:t>kozmopolitného</a:t>
            </a:r>
            <a:r>
              <a:rPr lang="sk-SK" sz="2400" dirty="0" smtClean="0"/>
              <a:t> sveta  rôznych kultúr</a:t>
            </a:r>
            <a:r>
              <a:rPr lang="sk-SK" sz="2400" smtClean="0"/>
              <a:t>, náboženstiev a filozofií.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7088" cy="1143000"/>
          </a:xfrm>
        </p:spPr>
        <p:txBody>
          <a:bodyPr>
            <a:normAutofit/>
          </a:bodyPr>
          <a:lstStyle/>
          <a:p>
            <a:r>
              <a:rPr lang="sk-SK" b="1" dirty="0"/>
              <a:t>Vyhnanie Židov z </a:t>
            </a:r>
            <a:r>
              <a:rPr lang="sk-SK" b="1" dirty="0" smtClean="0"/>
              <a:t>Ríma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5536" y="1268760"/>
            <a:ext cx="7416824" cy="524604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sk-SK" dirty="0"/>
              <a:t>Rímsky historik </a:t>
            </a:r>
            <a:r>
              <a:rPr lang="sk-SK" dirty="0" err="1"/>
              <a:t>Svetónius</a:t>
            </a:r>
            <a:r>
              <a:rPr lang="sk-SK" dirty="0"/>
              <a:t> v prvej polovici 2. storočia po Kr. vo svojom diele </a:t>
            </a:r>
            <a:r>
              <a:rPr lang="sk-SK" i="1" dirty="0"/>
              <a:t>O živote dvanástich cisárov</a:t>
            </a:r>
            <a:r>
              <a:rPr lang="sk-SK" dirty="0"/>
              <a:t>,</a:t>
            </a:r>
            <a:r>
              <a:rPr lang="sk-SK" i="1" dirty="0"/>
              <a:t> </a:t>
            </a:r>
            <a:r>
              <a:rPr lang="sk-SK" dirty="0"/>
              <a:t>v časti o cisárovi </a:t>
            </a:r>
            <a:r>
              <a:rPr lang="sk-SK" dirty="0" err="1"/>
              <a:t>Klaudiovi</a:t>
            </a:r>
            <a:r>
              <a:rPr lang="sk-SK" dirty="0"/>
              <a:t> píše:</a:t>
            </a:r>
            <a:r>
              <a:rPr lang="sk-SK" i="1" dirty="0"/>
              <a:t> „Židov, ktorí neustále vyvolávali nepokoje kvôli istému podnecovateľovi </a:t>
            </a:r>
            <a:r>
              <a:rPr lang="sk-SK" i="1" dirty="0" err="1"/>
              <a:t>Chrestovi</a:t>
            </a:r>
            <a:r>
              <a:rPr lang="sk-SK" i="1" dirty="0"/>
              <a:t>, vyhnal preč z Ríma.“ </a:t>
            </a:r>
            <a:endParaRPr lang="sk-SK" i="1" dirty="0" smtClean="0"/>
          </a:p>
          <a:p>
            <a:pPr lvl="0"/>
            <a:r>
              <a:rPr lang="sk-SK" dirty="0" smtClean="0"/>
              <a:t>Sk hovoria o </a:t>
            </a:r>
            <a:r>
              <a:rPr lang="sk-SK" dirty="0"/>
              <a:t>začiatku Pavlovej misie v Korinte: </a:t>
            </a:r>
            <a:r>
              <a:rPr lang="sk-SK" i="1" dirty="0"/>
              <a:t>„Tam našiel Žida menom </a:t>
            </a:r>
            <a:r>
              <a:rPr lang="sk-SK" i="1" dirty="0" err="1"/>
              <a:t>Akvilu</a:t>
            </a:r>
            <a:r>
              <a:rPr lang="sk-SK" i="1" dirty="0"/>
              <a:t>, rodom </a:t>
            </a:r>
            <a:r>
              <a:rPr lang="sk-SK" i="1" dirty="0" err="1"/>
              <a:t>Ponťana</a:t>
            </a:r>
            <a:r>
              <a:rPr lang="sk-SK" i="1" dirty="0"/>
              <a:t>, ktorý nedávno prišiel z </a:t>
            </a:r>
            <a:r>
              <a:rPr lang="sk-SK" i="1" dirty="0" err="1"/>
              <a:t>Itálie</a:t>
            </a:r>
            <a:r>
              <a:rPr lang="sk-SK" i="1" dirty="0"/>
              <a:t>, i jeho manželku </a:t>
            </a:r>
            <a:r>
              <a:rPr lang="sk-SK" i="1" dirty="0" err="1"/>
              <a:t>Priscillu</a:t>
            </a:r>
            <a:r>
              <a:rPr lang="sk-SK" i="1" dirty="0"/>
              <a:t>, </a:t>
            </a:r>
            <a:r>
              <a:rPr lang="sk-SK" b="1" i="1" dirty="0"/>
              <a:t>lebo </a:t>
            </a:r>
            <a:r>
              <a:rPr lang="sk-SK" b="1" i="1" dirty="0" err="1"/>
              <a:t>Klaudius</a:t>
            </a:r>
            <a:r>
              <a:rPr lang="sk-SK" b="1" i="1" dirty="0"/>
              <a:t> nariadil, že všetci Židia musia opustiť Rím</a:t>
            </a:r>
            <a:r>
              <a:rPr lang="sk-SK" i="1" dirty="0"/>
              <a:t>.“</a:t>
            </a:r>
            <a:r>
              <a:rPr lang="sk-SK" dirty="0"/>
              <a:t> (Sk 18,2) </a:t>
            </a:r>
          </a:p>
          <a:p>
            <a:endParaRPr lang="en-US" dirty="0"/>
          </a:p>
        </p:txBody>
      </p:sp>
      <p:pic>
        <p:nvPicPr>
          <p:cNvPr id="1026" name="Picture 2" descr="C:\Users\admin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1772816"/>
            <a:ext cx="1691680" cy="22382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74638"/>
            <a:ext cx="6372200" cy="1143000"/>
          </a:xfrm>
        </p:spPr>
        <p:txBody>
          <a:bodyPr>
            <a:normAutofit fontScale="90000"/>
          </a:bodyPr>
          <a:lstStyle/>
          <a:p>
            <a:r>
              <a:rPr lang="sk-SK" b="1" dirty="0" err="1"/>
              <a:t>Nabatejský</a:t>
            </a:r>
            <a:r>
              <a:rPr lang="sk-SK" b="1" dirty="0"/>
              <a:t> vládca </a:t>
            </a:r>
            <a:r>
              <a:rPr lang="sk-SK" b="1" dirty="0" err="1"/>
              <a:t>Aretas</a:t>
            </a:r>
            <a:r>
              <a:rPr lang="sk-SK" b="1" dirty="0"/>
              <a:t> IV. 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sk-SK" i="1" dirty="0" smtClean="0"/>
              <a:t>V </a:t>
            </a:r>
            <a:r>
              <a:rPr lang="sk-SK" i="1" dirty="0"/>
              <a:t>Damasku miestodržiteľ kráľa </a:t>
            </a:r>
            <a:r>
              <a:rPr lang="sk-SK" b="1" i="1" dirty="0" err="1"/>
              <a:t>Aretasa</a:t>
            </a:r>
            <a:r>
              <a:rPr lang="sk-SK" i="1" dirty="0"/>
              <a:t> strážil mesto </a:t>
            </a:r>
            <a:r>
              <a:rPr lang="sk-SK" i="1" dirty="0" err="1"/>
              <a:t>Damascéncov</a:t>
            </a:r>
            <a:r>
              <a:rPr lang="sk-SK" i="1" dirty="0"/>
              <a:t>, aby ma chytil, ale v koši ma spustili oknom cez hradby; len tak som unikol jeho rukám.“ </a:t>
            </a:r>
            <a:r>
              <a:rPr lang="sk-SK" dirty="0"/>
              <a:t>(2 Kor 11,30-33</a:t>
            </a:r>
            <a:r>
              <a:rPr lang="sk-SK" dirty="0" smtClean="0"/>
              <a:t>)</a:t>
            </a:r>
          </a:p>
          <a:p>
            <a:pPr algn="just"/>
            <a:r>
              <a:rPr lang="sk-SK" dirty="0" smtClean="0"/>
              <a:t> </a:t>
            </a:r>
            <a:r>
              <a:rPr lang="sk-SK" i="1" dirty="0"/>
              <a:t>„Vo dne i v noci strážili brány, aby ho mohli zabiť. No jeho učeníci ho v noci vzali a v koši ho spustili cez hradby.“</a:t>
            </a:r>
            <a:r>
              <a:rPr lang="sk-SK" dirty="0"/>
              <a:t> (Sk 9.24b-25). </a:t>
            </a:r>
            <a:endParaRPr lang="sk-SK" dirty="0" smtClean="0"/>
          </a:p>
          <a:p>
            <a:pPr algn="just"/>
            <a:r>
              <a:rPr lang="sk-SK" dirty="0" smtClean="0"/>
              <a:t>Ide </a:t>
            </a:r>
            <a:r>
              <a:rPr lang="sk-SK" dirty="0"/>
              <a:t>o </a:t>
            </a:r>
            <a:r>
              <a:rPr lang="sk-SK" dirty="0" err="1"/>
              <a:t>Aretasa</a:t>
            </a:r>
            <a:r>
              <a:rPr lang="sk-SK" dirty="0"/>
              <a:t> IV., ktorý podľa nápisov nájdených na minciach panoval </a:t>
            </a:r>
            <a:r>
              <a:rPr lang="sk-SK" dirty="0" err="1"/>
              <a:t>Nabatejcom</a:t>
            </a:r>
            <a:r>
              <a:rPr lang="sk-SK" dirty="0"/>
              <a:t> 48 rokov (9 pred Kr. - 39 po Kr.). </a:t>
            </a:r>
            <a:endParaRPr lang="sk-SK" dirty="0" smtClean="0"/>
          </a:p>
          <a:p>
            <a:pPr algn="just"/>
            <a:r>
              <a:rPr lang="sk-SK" dirty="0"/>
              <a:t>Udalosť zo Sk sa určite stala pred rokom 39 po Kr., lebo v tom roku spomínaný kráľ </a:t>
            </a:r>
            <a:r>
              <a:rPr lang="sk-SK" dirty="0" err="1"/>
              <a:t>Nabatejcov</a:t>
            </a:r>
            <a:r>
              <a:rPr lang="sk-SK" dirty="0"/>
              <a:t> zomrel. V Gal Pavol uvádza: </a:t>
            </a:r>
            <a:r>
              <a:rPr lang="sk-SK" i="1" dirty="0"/>
              <a:t>„Až po troch rokoch som šiel do </a:t>
            </a:r>
            <a:r>
              <a:rPr lang="sk-SK" i="1" dirty="0" err="1"/>
              <a:t>Jeruzalema</a:t>
            </a:r>
            <a:r>
              <a:rPr lang="sk-SK" i="1" dirty="0"/>
              <a:t>.“ </a:t>
            </a:r>
            <a:r>
              <a:rPr lang="sk-SK" dirty="0"/>
              <a:t>(Gal 1,18) Jeho odchod mohlo spôsobiť práve obsadenie mesta, čo potom znamená, že v meste žil v rokoch 35 až 38 po Kr.</a:t>
            </a:r>
            <a:endParaRPr lang="sk-SK" dirty="0" smtClean="0"/>
          </a:p>
          <a:p>
            <a:endParaRPr lang="sk-SK" dirty="0"/>
          </a:p>
          <a:p>
            <a:endParaRPr lang="en-US" dirty="0"/>
          </a:p>
        </p:txBody>
      </p:sp>
      <p:pic>
        <p:nvPicPr>
          <p:cNvPr id="4" name="Obrázek 3" descr="Bronze_Coin_of_Aretas_I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8184" y="260648"/>
            <a:ext cx="2610938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Nabatejské</a:t>
            </a:r>
            <a:r>
              <a:rPr lang="en-US" b="1" dirty="0" smtClean="0"/>
              <a:t> </a:t>
            </a:r>
            <a:r>
              <a:rPr lang="en-US" b="1" dirty="0" err="1" smtClean="0"/>
              <a:t>kráľovstvo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32" y="908720"/>
            <a:ext cx="3826768" cy="5688632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Nabatejci</a:t>
            </a:r>
            <a:r>
              <a:rPr lang="en-US" dirty="0" smtClean="0"/>
              <a:t> </a:t>
            </a:r>
            <a:r>
              <a:rPr lang="en-US" dirty="0" err="1" smtClean="0"/>
              <a:t>boli</a:t>
            </a:r>
            <a:r>
              <a:rPr lang="en-US" dirty="0" smtClean="0"/>
              <a:t> </a:t>
            </a:r>
            <a:r>
              <a:rPr lang="en-US" dirty="0" err="1" smtClean="0"/>
              <a:t>nomádske</a:t>
            </a:r>
            <a:r>
              <a:rPr lang="en-US" dirty="0" smtClean="0"/>
              <a:t> </a:t>
            </a:r>
            <a:r>
              <a:rPr lang="en-US" dirty="0" err="1" smtClean="0"/>
              <a:t>kmene</a:t>
            </a:r>
            <a:r>
              <a:rPr lang="en-US" dirty="0"/>
              <a:t> </a:t>
            </a:r>
            <a:r>
              <a:rPr lang="en-US" dirty="0" smtClean="0"/>
              <a:t>v </a:t>
            </a:r>
            <a:r>
              <a:rPr lang="en-US" dirty="0" err="1" smtClean="0"/>
              <a:t>oblasti</a:t>
            </a:r>
            <a:r>
              <a:rPr lang="en-US" dirty="0" smtClean="0"/>
              <a:t> </a:t>
            </a:r>
            <a:r>
              <a:rPr lang="en-US" dirty="0" err="1" smtClean="0"/>
              <a:t>Arábie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Približne</a:t>
            </a:r>
            <a:r>
              <a:rPr lang="en-US" dirty="0" smtClean="0"/>
              <a:t> v 2. </a:t>
            </a:r>
            <a:r>
              <a:rPr lang="en-US" dirty="0" err="1" smtClean="0"/>
              <a:t>storočí</a:t>
            </a:r>
            <a:r>
              <a:rPr lang="en-US" dirty="0" smtClean="0"/>
              <a:t> </a:t>
            </a:r>
            <a:r>
              <a:rPr lang="en-US" dirty="0" err="1" smtClean="0"/>
              <a:t>pred</a:t>
            </a:r>
            <a:r>
              <a:rPr lang="en-US" dirty="0" smtClean="0"/>
              <a:t> Kr. Sa </a:t>
            </a:r>
            <a:r>
              <a:rPr lang="en-US" dirty="0" err="1" smtClean="0"/>
              <a:t>kmene</a:t>
            </a:r>
            <a:r>
              <a:rPr lang="en-US" dirty="0" smtClean="0"/>
              <a:t> </a:t>
            </a:r>
            <a:r>
              <a:rPr lang="en-US" dirty="0" err="1" smtClean="0"/>
              <a:t>zjednotili</a:t>
            </a:r>
            <a:r>
              <a:rPr lang="en-US" dirty="0" smtClean="0"/>
              <a:t> a </a:t>
            </a:r>
            <a:r>
              <a:rPr lang="en-US" dirty="0" err="1" smtClean="0"/>
              <a:t>založili</a:t>
            </a:r>
            <a:r>
              <a:rPr lang="en-US" dirty="0" smtClean="0"/>
              <a:t> </a:t>
            </a:r>
            <a:r>
              <a:rPr lang="en-US" dirty="0" err="1" smtClean="0"/>
              <a:t>kráľovstvo</a:t>
            </a:r>
            <a:r>
              <a:rPr lang="en-US" dirty="0" smtClean="0"/>
              <a:t>. </a:t>
            </a:r>
            <a:r>
              <a:rPr lang="en-US" dirty="0" err="1" smtClean="0"/>
              <a:t>Prvý</a:t>
            </a:r>
            <a:r>
              <a:rPr lang="en-US" dirty="0" smtClean="0"/>
              <a:t> </a:t>
            </a:r>
            <a:r>
              <a:rPr lang="en-US" dirty="0" err="1" smtClean="0"/>
              <a:t>kráľ</a:t>
            </a:r>
            <a:r>
              <a:rPr lang="en-US" dirty="0" smtClean="0"/>
              <a:t> </a:t>
            </a:r>
            <a:r>
              <a:rPr lang="en-US" dirty="0" err="1" smtClean="0"/>
              <a:t>Aretas</a:t>
            </a:r>
            <a:r>
              <a:rPr lang="en-US" dirty="0" smtClean="0"/>
              <a:t> I. </a:t>
            </a:r>
          </a:p>
          <a:p>
            <a:r>
              <a:rPr lang="en-US" dirty="0" err="1" smtClean="0"/>
              <a:t>Rímania</a:t>
            </a:r>
            <a:r>
              <a:rPr lang="en-US" dirty="0" smtClean="0"/>
              <a:t> ho v </a:t>
            </a:r>
            <a:r>
              <a:rPr lang="en-US" dirty="0" err="1" smtClean="0"/>
              <a:t>roku</a:t>
            </a:r>
            <a:r>
              <a:rPr lang="en-US" dirty="0" smtClean="0"/>
              <a:t> 106 </a:t>
            </a:r>
            <a:r>
              <a:rPr lang="en-US" dirty="0" err="1" smtClean="0"/>
              <a:t>po</a:t>
            </a:r>
            <a:r>
              <a:rPr lang="en-US" dirty="0" smtClean="0"/>
              <a:t> Kr, </a:t>
            </a:r>
            <a:r>
              <a:rPr lang="en-US" dirty="0" err="1" smtClean="0"/>
              <a:t>pripojili</a:t>
            </a:r>
            <a:r>
              <a:rPr lang="en-US" dirty="0" smtClean="0"/>
              <a:t> k </a:t>
            </a:r>
            <a:r>
              <a:rPr lang="en-US" dirty="0" err="1" smtClean="0"/>
              <a:t>Rímskej</a:t>
            </a:r>
            <a:r>
              <a:rPr lang="en-US" dirty="0" smtClean="0"/>
              <a:t> </a:t>
            </a:r>
            <a:r>
              <a:rPr lang="en-US" dirty="0" err="1" smtClean="0"/>
              <a:t>ríši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Cyprus, </a:t>
            </a:r>
            <a:r>
              <a:rPr lang="en-US" dirty="0" err="1" smtClean="0"/>
              <a:t>matka</a:t>
            </a:r>
            <a:r>
              <a:rPr lang="en-US" dirty="0" smtClean="0"/>
              <a:t> </a:t>
            </a:r>
            <a:r>
              <a:rPr lang="en-US" dirty="0" err="1" smtClean="0"/>
              <a:t>Heroda</a:t>
            </a:r>
            <a:r>
              <a:rPr lang="en-US" dirty="0" smtClean="0"/>
              <a:t> </a:t>
            </a:r>
            <a:r>
              <a:rPr lang="en-US" dirty="0" err="1" smtClean="0"/>
              <a:t>Veľkého</a:t>
            </a:r>
            <a:r>
              <a:rPr lang="en-US" dirty="0" smtClean="0"/>
              <a:t> </a:t>
            </a:r>
            <a:r>
              <a:rPr lang="en-US" dirty="0" err="1" smtClean="0"/>
              <a:t>pochádzal</a:t>
            </a:r>
            <a:r>
              <a:rPr lang="en-US" dirty="0" smtClean="0"/>
              <a:t> z </a:t>
            </a:r>
            <a:r>
              <a:rPr lang="en-US" dirty="0" err="1" smtClean="0"/>
              <a:t>Petry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Herodes</a:t>
            </a:r>
            <a:r>
              <a:rPr lang="en-US" dirty="0" smtClean="0"/>
              <a:t> Antipas mal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manželku</a:t>
            </a:r>
            <a:r>
              <a:rPr lang="en-US" dirty="0" smtClean="0"/>
              <a:t> </a:t>
            </a:r>
            <a:r>
              <a:rPr lang="en-US" dirty="0" err="1" smtClean="0"/>
              <a:t>Psasaelis</a:t>
            </a:r>
            <a:r>
              <a:rPr lang="en-US" dirty="0" smtClean="0"/>
              <a:t>, </a:t>
            </a:r>
            <a:r>
              <a:rPr lang="en-US" dirty="0" err="1" smtClean="0"/>
              <a:t>dcéru</a:t>
            </a:r>
            <a:r>
              <a:rPr lang="en-US" dirty="0" smtClean="0"/>
              <a:t> </a:t>
            </a:r>
            <a:r>
              <a:rPr lang="en-US" dirty="0" err="1" smtClean="0"/>
              <a:t>nabatejského</a:t>
            </a:r>
            <a:r>
              <a:rPr lang="en-US" dirty="0" smtClean="0"/>
              <a:t> </a:t>
            </a:r>
            <a:r>
              <a:rPr lang="en-US" dirty="0" err="1" smtClean="0"/>
              <a:t>kráľa</a:t>
            </a:r>
            <a:r>
              <a:rPr lang="en-US" dirty="0" smtClean="0"/>
              <a:t> </a:t>
            </a:r>
            <a:r>
              <a:rPr lang="en-US" dirty="0" err="1" smtClean="0"/>
              <a:t>Aretasa</a:t>
            </a:r>
            <a:r>
              <a:rPr lang="en-US" dirty="0" smtClean="0"/>
              <a:t> IV., s </a:t>
            </a:r>
            <a:r>
              <a:rPr lang="en-US" dirty="0" err="1" smtClean="0"/>
              <a:t>ktorou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rozviedol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pic>
        <p:nvPicPr>
          <p:cNvPr id="4" name="Picture 3" descr="Nabatean_Kingdom_ma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08720"/>
            <a:ext cx="4188091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03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b="1" dirty="0" smtClean="0"/>
              <a:t>Petra, </a:t>
            </a:r>
            <a:r>
              <a:rPr lang="en-US" b="1" dirty="0" err="1" smtClean="0"/>
              <a:t>hlavné</a:t>
            </a:r>
            <a:r>
              <a:rPr lang="en-US" b="1" dirty="0" smtClean="0"/>
              <a:t> </a:t>
            </a:r>
            <a:r>
              <a:rPr lang="en-US" b="1" dirty="0" err="1" smtClean="0"/>
              <a:t>mesto</a:t>
            </a:r>
            <a:r>
              <a:rPr lang="en-US" b="1" dirty="0" smtClean="0"/>
              <a:t> </a:t>
            </a:r>
            <a:r>
              <a:rPr lang="en-US" b="1" dirty="0" err="1" smtClean="0"/>
              <a:t>Nabatejcov</a:t>
            </a:r>
            <a:endParaRPr lang="en-US" b="1" dirty="0"/>
          </a:p>
        </p:txBody>
      </p:sp>
      <p:pic>
        <p:nvPicPr>
          <p:cNvPr id="5" name="Picture 4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196752"/>
            <a:ext cx="3780532" cy="2515772"/>
          </a:xfrm>
          <a:prstGeom prst="rect">
            <a:avLst/>
          </a:prstGeom>
        </p:spPr>
      </p:pic>
      <p:pic>
        <p:nvPicPr>
          <p:cNvPr id="6" name="Picture 5" descr="petra-tips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4049848" cy="2564904"/>
          </a:xfrm>
          <a:prstGeom prst="rect">
            <a:avLst/>
          </a:prstGeom>
        </p:spPr>
      </p:pic>
      <p:pic>
        <p:nvPicPr>
          <p:cNvPr id="7" name="Picture 6" descr="2216858111_48cd269e49_b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3933056"/>
            <a:ext cx="3892233" cy="2592288"/>
          </a:xfrm>
          <a:prstGeom prst="rect">
            <a:avLst/>
          </a:prstGeom>
        </p:spPr>
      </p:pic>
      <p:pic>
        <p:nvPicPr>
          <p:cNvPr id="8" name="Picture 7" descr="d85a4fb8baba18a532c8e9ddbcdfba96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933056"/>
            <a:ext cx="3816424" cy="26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37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Hlad v </a:t>
            </a:r>
            <a:r>
              <a:rPr lang="cs-CZ" b="1" dirty="0" err="1"/>
              <a:t>Rímskej</a:t>
            </a:r>
            <a:r>
              <a:rPr lang="cs-CZ" b="1" dirty="0"/>
              <a:t> </a:t>
            </a:r>
            <a:r>
              <a:rPr lang="cs-CZ" b="1" dirty="0" err="1" smtClean="0"/>
              <a:t>ríši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908721"/>
            <a:ext cx="8229600" cy="432048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sk-SK" b="1" dirty="0"/>
              <a:t>Sk</a:t>
            </a:r>
            <a:r>
              <a:rPr lang="sk-SK" dirty="0"/>
              <a:t> </a:t>
            </a:r>
            <a:r>
              <a:rPr lang="sk-SK" b="1" dirty="0"/>
              <a:t>11,27-30</a:t>
            </a:r>
            <a:r>
              <a:rPr lang="sk-SK" dirty="0"/>
              <a:t> spomínajú hlad, ktorý vypukol za cisára Klaudia (41-54 po Kr</a:t>
            </a:r>
            <a:r>
              <a:rPr lang="sk-SK" dirty="0" smtClean="0"/>
              <a:t>.). Za </a:t>
            </a:r>
            <a:r>
              <a:rPr lang="sk-SK" dirty="0"/>
              <a:t>vlády cisára Klaudia je známych niekoľko hladomorov. </a:t>
            </a:r>
            <a:endParaRPr lang="sk-SK" dirty="0" smtClean="0"/>
          </a:p>
          <a:p>
            <a:pPr algn="just"/>
            <a:r>
              <a:rPr lang="sk-SK" dirty="0"/>
              <a:t>Druhý hlad vypukol približne v 4. roku cisára Klaudia a postihol Judsko. Jozef </a:t>
            </a:r>
            <a:r>
              <a:rPr lang="sk-SK" dirty="0" err="1"/>
              <a:t>Flávius</a:t>
            </a:r>
            <a:r>
              <a:rPr lang="sk-SK" dirty="0"/>
              <a:t> uvádza, že hlad nastal za prokurátora </a:t>
            </a:r>
            <a:r>
              <a:rPr lang="sk-SK" dirty="0" err="1"/>
              <a:t>Tibéria</a:t>
            </a:r>
            <a:r>
              <a:rPr lang="sk-SK" dirty="0"/>
              <a:t> Alexandra (46-48 po Kr.), ktorý nastúpil po </a:t>
            </a:r>
            <a:r>
              <a:rPr lang="sk-SK" dirty="0" err="1"/>
              <a:t>Kuspiovi</a:t>
            </a:r>
            <a:r>
              <a:rPr lang="sk-SK" dirty="0"/>
              <a:t> </a:t>
            </a:r>
            <a:r>
              <a:rPr lang="sk-SK" dirty="0" err="1"/>
              <a:t>Fadovi</a:t>
            </a:r>
            <a:r>
              <a:rPr lang="sk-SK" dirty="0"/>
              <a:t> (44-46 po Kr.). </a:t>
            </a:r>
            <a:endParaRPr lang="sk-SK" dirty="0" smtClean="0"/>
          </a:p>
          <a:p>
            <a:pPr algn="just"/>
            <a:r>
              <a:rPr lang="sk-SK" dirty="0" smtClean="0"/>
              <a:t>Jozef </a:t>
            </a:r>
            <a:r>
              <a:rPr lang="sk-SK" dirty="0" err="1"/>
              <a:t>Flávius</a:t>
            </a:r>
            <a:r>
              <a:rPr lang="sk-SK" dirty="0"/>
              <a:t> uvádza, že Helena, kráľovná z </a:t>
            </a:r>
            <a:r>
              <a:rPr lang="sk-SK" dirty="0" err="1"/>
              <a:t>Adiabede</a:t>
            </a:r>
            <a:r>
              <a:rPr lang="sk-SK" dirty="0"/>
              <a:t> v oblasti </a:t>
            </a:r>
            <a:r>
              <a:rPr lang="sk-SK" dirty="0" smtClean="0"/>
              <a:t>Asýrie, </a:t>
            </a:r>
            <a:r>
              <a:rPr lang="sk-SK" dirty="0"/>
              <a:t>počas hladu v Judsku poslala svojich sluhov nakúpiť obilie do egyptskej Alexandrie a figy na ostrov Cyprus. Helena konvertovala na židovstvo v roku 30 po Kr. Zomrela v roku 56 po Kr. a bola pochovaná v </a:t>
            </a:r>
            <a:r>
              <a:rPr lang="sk-SK" dirty="0" smtClean="0"/>
              <a:t>Jeruzaleme.</a:t>
            </a:r>
            <a:endParaRPr lang="en-US" dirty="0"/>
          </a:p>
        </p:txBody>
      </p:sp>
      <p:pic>
        <p:nvPicPr>
          <p:cNvPr id="4" name="Picture 2" descr="C:\Users\admin\Desktop\Zivot apostola Pavla\Obrazky do knihy\1.2 Pozostatky hrobky kráľovnej Heleny v Jeruzale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869160"/>
            <a:ext cx="8229600" cy="18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Pavlovo väzenie v </a:t>
            </a:r>
            <a:r>
              <a:rPr lang="sk-SK" b="1" dirty="0" err="1"/>
              <a:t>Cézarei</a:t>
            </a:r>
            <a:endParaRPr lang="en-US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Počas väzenia v </a:t>
            </a:r>
            <a:r>
              <a:rPr lang="sk-SK" dirty="0" err="1"/>
              <a:t>Cézarei</a:t>
            </a:r>
            <a:r>
              <a:rPr lang="sk-SK" dirty="0"/>
              <a:t> bol Pavol </a:t>
            </a:r>
            <a:r>
              <a:rPr lang="sk-SK" dirty="0" smtClean="0"/>
              <a:t>často </a:t>
            </a:r>
            <a:r>
              <a:rPr lang="sk-SK" dirty="0"/>
              <a:t>predvolaný pred prokurátora, ktorý dúfal, že od neho dostane nejaké peniaze: </a:t>
            </a:r>
            <a:r>
              <a:rPr lang="sk-SK" i="1" dirty="0"/>
              <a:t>„Pritom dúfal, že mu Pavol dá peniaze; preto ho aj častejšie volal a rozprával sa s ním.“</a:t>
            </a:r>
            <a:r>
              <a:rPr lang="sk-SK" dirty="0"/>
              <a:t> (Sk 24,26) Potom sa uvádza: </a:t>
            </a:r>
            <a:r>
              <a:rPr lang="sk-SK" i="1" dirty="0"/>
              <a:t>„</a:t>
            </a:r>
            <a:r>
              <a:rPr lang="sk-SK" b="1" i="1" dirty="0"/>
              <a:t>Po dvoch rokoch </a:t>
            </a:r>
            <a:r>
              <a:rPr lang="sk-SK" i="1" dirty="0"/>
              <a:t>Félixa vymenil </a:t>
            </a:r>
            <a:r>
              <a:rPr lang="sk-SK" i="1" dirty="0" err="1"/>
              <a:t>Porcius</a:t>
            </a:r>
            <a:r>
              <a:rPr lang="sk-SK" i="1" dirty="0"/>
              <a:t> </a:t>
            </a:r>
            <a:r>
              <a:rPr lang="sk-SK" i="1" dirty="0" err="1"/>
              <a:t>Festus</a:t>
            </a:r>
            <a:r>
              <a:rPr lang="sk-SK" i="1" dirty="0"/>
              <a:t>. Ale Félix sa chcel zavďačiť Židom, preto nechal Pavla vo väzení.“</a:t>
            </a:r>
            <a:r>
              <a:rPr lang="sk-SK" dirty="0"/>
              <a:t> (Sk 24,27)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Zivot apostola Pavla\Obrazky do knihy\1.3 Zvyšky paláca rímskych prokurátorov v Cézarei Prímorskej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20688"/>
            <a:ext cx="8394700" cy="4927600"/>
          </a:xfrm>
          <a:prstGeom prst="rect">
            <a:avLst/>
          </a:prstGeom>
          <a:noFill/>
        </p:spPr>
      </p:pic>
      <p:sp>
        <p:nvSpPr>
          <p:cNvPr id="5" name="TextovéPole 4"/>
          <p:cNvSpPr txBox="1"/>
          <p:nvPr/>
        </p:nvSpPr>
        <p:spPr>
          <a:xfrm>
            <a:off x="1115616" y="5949280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dirty="0" smtClean="0"/>
              <a:t>Zvyšky paláca rímskych prokurátorov v </a:t>
            </a:r>
            <a:r>
              <a:rPr lang="sk-SK" sz="2000" dirty="0" err="1" smtClean="0"/>
              <a:t>Cézarei</a:t>
            </a:r>
            <a:r>
              <a:rPr lang="sk-SK" sz="2000" dirty="0" smtClean="0"/>
              <a:t> Prímorskej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err="1" smtClean="0"/>
              <a:t>Cézarea</a:t>
            </a:r>
            <a:r>
              <a:rPr lang="en-US" sz="3200" b="1" dirty="0"/>
              <a:t> </a:t>
            </a:r>
            <a:r>
              <a:rPr lang="en-US" sz="3200" b="1" dirty="0" err="1" smtClean="0"/>
              <a:t>Prímorská</a:t>
            </a:r>
            <a:r>
              <a:rPr lang="en-US" sz="3200" b="1" dirty="0" smtClean="0"/>
              <a:t> v </a:t>
            </a:r>
            <a:r>
              <a:rPr lang="en-US" sz="3200" b="1" dirty="0" err="1" smtClean="0"/>
              <a:t>časoch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Herodesa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Veľkého</a:t>
            </a:r>
            <a:endParaRPr lang="en-US" sz="3200" b="1" dirty="0"/>
          </a:p>
        </p:txBody>
      </p:sp>
      <p:pic>
        <p:nvPicPr>
          <p:cNvPr id="4" name="Content Placeholder 3" descr="31-Israel-oct-2005-0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" b="563"/>
          <a:stretch>
            <a:fillRect/>
          </a:stretch>
        </p:blipFill>
        <p:spPr>
          <a:xfrm>
            <a:off x="395536" y="16288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931909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sk-SK" dirty="0"/>
              <a:t>Ak sa informácia „po dvoch rokoch“ vzťahuje na obdobie vlády prokurátora Félixa v Judsku, potom podľa židovského historika Jozefa </a:t>
            </a:r>
            <a:r>
              <a:rPr lang="sk-SK" dirty="0" err="1"/>
              <a:t>Flávia</a:t>
            </a:r>
            <a:r>
              <a:rPr lang="sk-SK" dirty="0"/>
              <a:t> išlo o roky 53-55 po Kr. </a:t>
            </a:r>
            <a:endParaRPr lang="sk-SK" dirty="0" smtClean="0"/>
          </a:p>
          <a:p>
            <a:pPr algn="just"/>
            <a:r>
              <a:rPr lang="sk-SK" dirty="0"/>
              <a:t>Ale časový údaj „po dvoch rokoch“ sa nemusí vzťahovať na prokurátora, ale na hlavnú postavu, </a:t>
            </a:r>
            <a:r>
              <a:rPr lang="sk-SK" dirty="0" smtClean="0"/>
              <a:t>tzn. na Pavla. V</a:t>
            </a:r>
            <a:r>
              <a:rPr lang="sk-SK" dirty="0"/>
              <a:t> takom prípade mohla vláda Félixa trvať medzi rokmi 52/53 až 59/60 po Kr. Isté je, že jeho nástupca </a:t>
            </a:r>
            <a:r>
              <a:rPr lang="sk-SK" dirty="0" err="1"/>
              <a:t>Festus</a:t>
            </a:r>
            <a:r>
              <a:rPr lang="sk-SK" dirty="0"/>
              <a:t> zomrel v roku 62 po Kr. </a:t>
            </a:r>
            <a:endParaRPr lang="sk-SK" dirty="0" smtClean="0"/>
          </a:p>
          <a:p>
            <a:pPr algn="just"/>
            <a:r>
              <a:rPr lang="cs-CZ" dirty="0"/>
              <a:t>Z </a:t>
            </a:r>
            <a:r>
              <a:rPr lang="cs-CZ" dirty="0" err="1"/>
              <a:t>týchto</a:t>
            </a:r>
            <a:r>
              <a:rPr lang="cs-CZ" dirty="0"/>
              <a:t> </a:t>
            </a:r>
            <a:r>
              <a:rPr lang="cs-CZ" dirty="0" err="1"/>
              <a:t>rôznych</a:t>
            </a:r>
            <a:r>
              <a:rPr lang="cs-CZ" dirty="0"/>
              <a:t> hypotéz </a:t>
            </a:r>
            <a:r>
              <a:rPr lang="cs-CZ" dirty="0" err="1"/>
              <a:t>pochádzajú</a:t>
            </a:r>
            <a:r>
              <a:rPr lang="cs-CZ" dirty="0"/>
              <a:t> </a:t>
            </a:r>
            <a:r>
              <a:rPr lang="cs-CZ" dirty="0" err="1"/>
              <a:t>dve</a:t>
            </a:r>
            <a:r>
              <a:rPr lang="cs-CZ" dirty="0"/>
              <a:t> </a:t>
            </a:r>
            <a:r>
              <a:rPr lang="cs-CZ" dirty="0" err="1"/>
              <a:t>rozdielne</a:t>
            </a:r>
            <a:r>
              <a:rPr lang="cs-CZ" dirty="0"/>
              <a:t> </a:t>
            </a:r>
            <a:r>
              <a:rPr lang="cs-CZ" dirty="0" err="1"/>
              <a:t>chronológie</a:t>
            </a:r>
            <a:r>
              <a:rPr lang="cs-CZ" dirty="0"/>
              <a:t>. Prvá je tzv. „</a:t>
            </a:r>
            <a:r>
              <a:rPr lang="cs-CZ" b="1" dirty="0"/>
              <a:t>vysoká </a:t>
            </a:r>
            <a:r>
              <a:rPr lang="cs-CZ" b="1" dirty="0" err="1"/>
              <a:t>chronológia</a:t>
            </a:r>
            <a:r>
              <a:rPr lang="cs-CZ" dirty="0"/>
              <a:t>“, </a:t>
            </a:r>
            <a:r>
              <a:rPr lang="cs-CZ" dirty="0" err="1"/>
              <a:t>ktorá</a:t>
            </a:r>
            <a:r>
              <a:rPr lang="cs-CZ" dirty="0"/>
              <a:t> </a:t>
            </a:r>
            <a:r>
              <a:rPr lang="cs-CZ" dirty="0" err="1"/>
              <a:t>kladie</a:t>
            </a:r>
            <a:r>
              <a:rPr lang="cs-CZ" dirty="0"/>
              <a:t> Pavlovo </a:t>
            </a:r>
            <a:r>
              <a:rPr lang="cs-CZ" dirty="0" err="1"/>
              <a:t>obrátenie</a:t>
            </a:r>
            <a:r>
              <a:rPr lang="cs-CZ" dirty="0"/>
              <a:t> na </a:t>
            </a:r>
            <a:r>
              <a:rPr lang="cs-CZ" dirty="0" err="1"/>
              <a:t>začiatok</a:t>
            </a:r>
            <a:r>
              <a:rPr lang="cs-CZ" dirty="0"/>
              <a:t> 30.-</a:t>
            </a:r>
            <a:r>
              <a:rPr lang="cs-CZ" dirty="0" err="1"/>
              <a:t>tych</a:t>
            </a:r>
            <a:r>
              <a:rPr lang="cs-CZ" dirty="0"/>
              <a:t> </a:t>
            </a:r>
            <a:r>
              <a:rPr lang="cs-CZ" dirty="0" err="1"/>
              <a:t>rokov</a:t>
            </a:r>
            <a:r>
              <a:rPr lang="cs-CZ" dirty="0"/>
              <a:t> a jeho </a:t>
            </a:r>
            <a:r>
              <a:rPr lang="cs-CZ" dirty="0" err="1"/>
              <a:t>uväznenie</a:t>
            </a:r>
            <a:r>
              <a:rPr lang="cs-CZ" dirty="0"/>
              <a:t> v </a:t>
            </a:r>
            <a:r>
              <a:rPr lang="cs-CZ" dirty="0" err="1"/>
              <a:t>Cézarei</a:t>
            </a:r>
            <a:r>
              <a:rPr lang="cs-CZ" dirty="0"/>
              <a:t> do polovice 50.-</a:t>
            </a:r>
            <a:r>
              <a:rPr lang="cs-CZ" dirty="0" err="1"/>
              <a:t>tych</a:t>
            </a:r>
            <a:r>
              <a:rPr lang="cs-CZ" dirty="0"/>
              <a:t> </a:t>
            </a:r>
            <a:r>
              <a:rPr lang="cs-CZ" dirty="0" err="1"/>
              <a:t>rokov</a:t>
            </a:r>
            <a:r>
              <a:rPr lang="cs-CZ" dirty="0"/>
              <a:t> 1. </a:t>
            </a:r>
            <a:r>
              <a:rPr lang="cs-CZ" dirty="0" err="1"/>
              <a:t>stor</a:t>
            </a:r>
            <a:r>
              <a:rPr lang="cs-CZ" dirty="0"/>
              <a:t>. po </a:t>
            </a:r>
            <a:r>
              <a:rPr lang="cs-CZ" dirty="0" err="1"/>
              <a:t>Kr</a:t>
            </a:r>
            <a:r>
              <a:rPr lang="cs-CZ" dirty="0" smtClean="0"/>
              <a:t>.</a:t>
            </a:r>
          </a:p>
          <a:p>
            <a:pPr algn="just"/>
            <a:r>
              <a:rPr lang="cs-CZ" dirty="0" smtClean="0"/>
              <a:t>„</a:t>
            </a:r>
            <a:r>
              <a:rPr lang="cs-CZ" b="1" dirty="0" err="1" smtClean="0"/>
              <a:t>Nízka</a:t>
            </a:r>
            <a:r>
              <a:rPr lang="cs-CZ" b="1" dirty="0" smtClean="0"/>
              <a:t> </a:t>
            </a:r>
            <a:r>
              <a:rPr lang="cs-CZ" b="1" dirty="0" err="1"/>
              <a:t>chronológia</a:t>
            </a:r>
            <a:r>
              <a:rPr lang="cs-CZ" dirty="0"/>
              <a:t>“ </a:t>
            </a:r>
            <a:r>
              <a:rPr lang="cs-CZ" dirty="0" err="1"/>
              <a:t>posúva</a:t>
            </a:r>
            <a:r>
              <a:rPr lang="cs-CZ" dirty="0"/>
              <a:t> </a:t>
            </a:r>
            <a:r>
              <a:rPr lang="cs-CZ" dirty="0" err="1"/>
              <a:t>tieto</a:t>
            </a:r>
            <a:r>
              <a:rPr lang="cs-CZ" dirty="0"/>
              <a:t> </a:t>
            </a:r>
            <a:r>
              <a:rPr lang="cs-CZ" dirty="0" err="1"/>
              <a:t>udalosti</a:t>
            </a:r>
            <a:r>
              <a:rPr lang="cs-CZ" dirty="0"/>
              <a:t> o 4-5 </a:t>
            </a:r>
            <a:r>
              <a:rPr lang="cs-CZ" dirty="0" err="1"/>
              <a:t>rokov</a:t>
            </a:r>
            <a:r>
              <a:rPr lang="cs-CZ" dirty="0"/>
              <a:t> </a:t>
            </a:r>
            <a:r>
              <a:rPr lang="cs-CZ" dirty="0" err="1"/>
              <a:t>neskôr</a:t>
            </a:r>
            <a:r>
              <a:rPr lang="cs-CZ" dirty="0"/>
              <a:t>. </a:t>
            </a:r>
            <a:r>
              <a:rPr lang="cs-CZ" dirty="0" err="1" smtClean="0"/>
              <a:t>Prikláňam</a:t>
            </a:r>
            <a:r>
              <a:rPr lang="cs-CZ" dirty="0" smtClean="0"/>
              <a:t> </a:t>
            </a:r>
            <a:r>
              <a:rPr lang="cs-CZ" dirty="0" err="1" smtClean="0"/>
              <a:t>sa</a:t>
            </a:r>
            <a:r>
              <a:rPr lang="cs-CZ" dirty="0" smtClean="0"/>
              <a:t> </a:t>
            </a:r>
            <a:r>
              <a:rPr lang="cs-CZ" dirty="0" err="1"/>
              <a:t>skôr</a:t>
            </a:r>
            <a:r>
              <a:rPr lang="cs-CZ" dirty="0"/>
              <a:t> k </a:t>
            </a:r>
            <a:r>
              <a:rPr lang="cs-CZ" dirty="0" err="1"/>
              <a:t>tej</a:t>
            </a:r>
            <a:r>
              <a:rPr lang="cs-CZ" dirty="0"/>
              <a:t> </a:t>
            </a:r>
            <a:r>
              <a:rPr lang="cs-CZ" dirty="0" err="1"/>
              <a:t>druhej</a:t>
            </a:r>
            <a:r>
              <a:rPr lang="cs-CZ" dirty="0"/>
              <a:t> </a:t>
            </a:r>
            <a:r>
              <a:rPr lang="cs-CZ" dirty="0" err="1"/>
              <a:t>chronológii</a:t>
            </a:r>
            <a:r>
              <a:rPr lang="cs-CZ" dirty="0"/>
              <a:t>. </a:t>
            </a:r>
            <a:endParaRPr lang="sk-SK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Odporúčaná literatúra</a:t>
            </a:r>
            <a:endParaRPr lang="en-US" b="1" dirty="0"/>
          </a:p>
        </p:txBody>
      </p:sp>
      <p:pic>
        <p:nvPicPr>
          <p:cNvPr id="5" name="Picture 4" descr="IMG_406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501" y="4653136"/>
            <a:ext cx="1366248" cy="1950739"/>
          </a:xfrm>
          <a:prstGeom prst="rect">
            <a:avLst/>
          </a:prstGeom>
        </p:spPr>
      </p:pic>
      <p:pic>
        <p:nvPicPr>
          <p:cNvPr id="6" name="Picture 5" descr="IMG_406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617" y="4653136"/>
            <a:ext cx="1294871" cy="2043118"/>
          </a:xfrm>
          <a:prstGeom prst="rect">
            <a:avLst/>
          </a:prstGeom>
        </p:spPr>
      </p:pic>
      <p:pic>
        <p:nvPicPr>
          <p:cNvPr id="7" name="Picture 6" descr="IMG_407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961" y="4581128"/>
            <a:ext cx="1473814" cy="2145001"/>
          </a:xfrm>
          <a:prstGeom prst="rect">
            <a:avLst/>
          </a:prstGeom>
        </p:spPr>
      </p:pic>
      <p:pic>
        <p:nvPicPr>
          <p:cNvPr id="8" name="Picture 7" descr="IMG_4069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08720"/>
            <a:ext cx="2454589" cy="3412477"/>
          </a:xfrm>
          <a:prstGeom prst="rect">
            <a:avLst/>
          </a:prstGeom>
        </p:spPr>
      </p:pic>
      <p:pic>
        <p:nvPicPr>
          <p:cNvPr id="9" name="Picture 8" descr="IMG_4068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1" y="980728"/>
            <a:ext cx="2232249" cy="3355578"/>
          </a:xfrm>
          <a:prstGeom prst="rect">
            <a:avLst/>
          </a:prstGeom>
        </p:spPr>
      </p:pic>
      <p:pic>
        <p:nvPicPr>
          <p:cNvPr id="10" name="Picture 9" descr="IMG_4071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7" y="980728"/>
            <a:ext cx="2448273" cy="3403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US" b="1" dirty="0" smtClean="0"/>
              <a:t>V </a:t>
            </a:r>
            <a:r>
              <a:rPr lang="en-US" b="1" dirty="0" err="1" smtClean="0"/>
              <a:t>priebehu</a:t>
            </a:r>
            <a:r>
              <a:rPr lang="en-US" b="1" dirty="0" smtClean="0"/>
              <a:t> </a:t>
            </a:r>
            <a:r>
              <a:rPr lang="en-US" b="1" dirty="0" err="1" smtClean="0"/>
              <a:t>semestra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568952" cy="2736304"/>
          </a:xfrm>
        </p:spPr>
        <p:txBody>
          <a:bodyPr>
            <a:normAutofit fontScale="92500" lnSpcReduction="20000"/>
          </a:bodyPr>
          <a:lstStyle/>
          <a:p>
            <a:r>
              <a:rPr lang="en-US" sz="3100" b="1" dirty="0" smtClean="0"/>
              <a:t>3 testy + </a:t>
            </a:r>
            <a:r>
              <a:rPr lang="en-US" sz="3100" b="1" dirty="0" err="1" smtClean="0"/>
              <a:t>záverečný</a:t>
            </a:r>
            <a:r>
              <a:rPr lang="en-US" sz="3100" b="1" dirty="0" smtClean="0"/>
              <a:t> test</a:t>
            </a:r>
          </a:p>
          <a:p>
            <a:r>
              <a:rPr lang="en-US" sz="3100" b="1" dirty="0" err="1" smtClean="0"/>
              <a:t>Termíny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testov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podľa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vzájomnej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dohody</a:t>
            </a:r>
            <a:endParaRPr lang="en-US" sz="3100" b="1" dirty="0" smtClean="0"/>
          </a:p>
          <a:p>
            <a:r>
              <a:rPr lang="en-US" sz="3100" dirty="0" err="1" smtClean="0"/>
              <a:t>Maga-Trutwin</a:t>
            </a:r>
            <a:r>
              <a:rPr lang="en-US" sz="3100" dirty="0" smtClean="0"/>
              <a:t>: </a:t>
            </a:r>
            <a:r>
              <a:rPr lang="en-US" sz="3100" dirty="0" err="1" smtClean="0"/>
              <a:t>Otváral</a:t>
            </a:r>
            <a:r>
              <a:rPr lang="en-US" sz="3100" dirty="0" smtClean="0"/>
              <a:t> </a:t>
            </a:r>
            <a:r>
              <a:rPr lang="en-US" sz="3100" dirty="0" err="1" smtClean="0"/>
              <a:t>nám</a:t>
            </a:r>
            <a:r>
              <a:rPr lang="en-US" sz="3100" dirty="0" smtClean="0"/>
              <a:t> </a:t>
            </a:r>
            <a:r>
              <a:rPr lang="en-US" sz="3100" dirty="0" err="1" smtClean="0"/>
              <a:t>Písma</a:t>
            </a:r>
            <a:r>
              <a:rPr lang="en-US" sz="3100" dirty="0" smtClean="0"/>
              <a:t>, str. 454-494 (10b)</a:t>
            </a:r>
          </a:p>
          <a:p>
            <a:r>
              <a:rPr lang="en-US" sz="3100" dirty="0" err="1" smtClean="0"/>
              <a:t>Mireia</a:t>
            </a:r>
            <a:r>
              <a:rPr lang="en-US" sz="3100" dirty="0" smtClean="0"/>
              <a:t> </a:t>
            </a:r>
            <a:r>
              <a:rPr lang="en-US" sz="3100" dirty="0" err="1" smtClean="0"/>
              <a:t>Ryšková</a:t>
            </a:r>
            <a:r>
              <a:rPr lang="en-US" sz="3100" dirty="0" smtClean="0"/>
              <a:t>: </a:t>
            </a:r>
            <a:r>
              <a:rPr lang="en-US" sz="3100" dirty="0" err="1" smtClean="0"/>
              <a:t>Pavel</a:t>
            </a:r>
            <a:r>
              <a:rPr lang="en-US" sz="3100" dirty="0" smtClean="0"/>
              <a:t> z </a:t>
            </a:r>
            <a:r>
              <a:rPr lang="en-US" sz="3100" dirty="0" err="1"/>
              <a:t>T</a:t>
            </a:r>
            <a:r>
              <a:rPr lang="en-US" sz="3100" dirty="0" err="1" smtClean="0"/>
              <a:t>arsu</a:t>
            </a:r>
            <a:r>
              <a:rPr lang="en-US" sz="3100" dirty="0" smtClean="0"/>
              <a:t>: str. 10 </a:t>
            </a:r>
            <a:r>
              <a:rPr lang="mr-IN" sz="3100" dirty="0" smtClean="0"/>
              <a:t>–</a:t>
            </a:r>
            <a:r>
              <a:rPr lang="en-US" sz="3100" dirty="0" smtClean="0"/>
              <a:t> 82 (20b)</a:t>
            </a:r>
          </a:p>
          <a:p>
            <a:r>
              <a:rPr lang="en-US" sz="3100" dirty="0" err="1"/>
              <a:t>Mireia</a:t>
            </a:r>
            <a:r>
              <a:rPr lang="en-US" sz="3100" dirty="0"/>
              <a:t> </a:t>
            </a:r>
            <a:r>
              <a:rPr lang="en-US" sz="3100" dirty="0" err="1"/>
              <a:t>Ryšková</a:t>
            </a:r>
            <a:r>
              <a:rPr lang="en-US" sz="3100" dirty="0"/>
              <a:t>: </a:t>
            </a:r>
            <a:r>
              <a:rPr lang="en-US" sz="3100" dirty="0" err="1"/>
              <a:t>Pavel</a:t>
            </a:r>
            <a:r>
              <a:rPr lang="en-US" sz="3100" dirty="0"/>
              <a:t> z </a:t>
            </a:r>
            <a:r>
              <a:rPr lang="en-US" sz="3100" dirty="0" err="1"/>
              <a:t>Tarsu</a:t>
            </a:r>
            <a:r>
              <a:rPr lang="en-US" sz="3100" dirty="0"/>
              <a:t>: str. </a:t>
            </a:r>
            <a:r>
              <a:rPr lang="en-US" sz="3100" dirty="0" smtClean="0"/>
              <a:t>83 </a:t>
            </a:r>
            <a:r>
              <a:rPr lang="mr-IN" sz="3100" dirty="0"/>
              <a:t>–</a:t>
            </a:r>
            <a:r>
              <a:rPr lang="en-US" sz="3100" dirty="0"/>
              <a:t> </a:t>
            </a:r>
            <a:r>
              <a:rPr lang="en-US" sz="3100" dirty="0" smtClean="0"/>
              <a:t>159 </a:t>
            </a:r>
            <a:r>
              <a:rPr lang="en-US" sz="3100" dirty="0"/>
              <a:t>(20b</a:t>
            </a:r>
            <a:r>
              <a:rPr lang="en-US" sz="3100" dirty="0" smtClean="0"/>
              <a:t>)</a:t>
            </a:r>
          </a:p>
          <a:p>
            <a:r>
              <a:rPr lang="en-US" sz="3100" dirty="0" err="1" smtClean="0"/>
              <a:t>Záverečný</a:t>
            </a:r>
            <a:r>
              <a:rPr lang="en-US" sz="3100" dirty="0" smtClean="0"/>
              <a:t> text: </a:t>
            </a:r>
            <a:r>
              <a:rPr lang="en-US" sz="3100" dirty="0" err="1" smtClean="0"/>
              <a:t>Trstenský</a:t>
            </a:r>
            <a:r>
              <a:rPr lang="en-US" sz="3100" dirty="0" smtClean="0"/>
              <a:t>: </a:t>
            </a:r>
            <a:r>
              <a:rPr lang="en-US" sz="3100" dirty="0" err="1" smtClean="0"/>
              <a:t>Život</a:t>
            </a:r>
            <a:r>
              <a:rPr lang="en-US" sz="3100" dirty="0" smtClean="0"/>
              <a:t> </a:t>
            </a:r>
            <a:r>
              <a:rPr lang="en-US" sz="3100" dirty="0" err="1" smtClean="0"/>
              <a:t>apoštola</a:t>
            </a:r>
            <a:r>
              <a:rPr lang="en-US" sz="3100" dirty="0" smtClean="0"/>
              <a:t> </a:t>
            </a:r>
            <a:r>
              <a:rPr lang="en-US" sz="3100" dirty="0" err="1" smtClean="0"/>
              <a:t>Pavla</a:t>
            </a:r>
            <a:r>
              <a:rPr lang="en-US" sz="3100" dirty="0"/>
              <a:t> </a:t>
            </a:r>
            <a:r>
              <a:rPr lang="en-US" sz="3100" dirty="0" smtClean="0"/>
              <a:t>(50b)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pic>
        <p:nvPicPr>
          <p:cNvPr id="4" name="Picture 3" descr="IMG_407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933056"/>
            <a:ext cx="3314463" cy="27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7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Štruktúra 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Pramene</a:t>
            </a:r>
            <a:r>
              <a:rPr lang="en-US" b="1" dirty="0"/>
              <a:t> pre </a:t>
            </a:r>
            <a:r>
              <a:rPr lang="en-US" b="1" dirty="0" err="1"/>
              <a:t>štúdium</a:t>
            </a:r>
            <a:r>
              <a:rPr lang="en-US" b="1" dirty="0"/>
              <a:t> </a:t>
            </a:r>
            <a:r>
              <a:rPr lang="en-US" b="1" dirty="0" err="1"/>
              <a:t>apoštola</a:t>
            </a:r>
            <a:r>
              <a:rPr lang="en-US" b="1" dirty="0"/>
              <a:t> </a:t>
            </a:r>
            <a:r>
              <a:rPr lang="en-US" b="1" dirty="0" err="1" smtClean="0"/>
              <a:t>Pavla</a:t>
            </a:r>
            <a:endParaRPr lang="sk-SK" b="1" dirty="0" smtClean="0"/>
          </a:p>
          <a:p>
            <a:r>
              <a:rPr lang="en-US" b="1" dirty="0" err="1"/>
              <a:t>Detstvo</a:t>
            </a:r>
            <a:r>
              <a:rPr lang="en-US" b="1" dirty="0"/>
              <a:t> a </a:t>
            </a:r>
            <a:r>
              <a:rPr lang="en-US" b="1" dirty="0" err="1" smtClean="0"/>
              <a:t>mladosť</a:t>
            </a:r>
            <a:endParaRPr lang="sk-SK" b="1" dirty="0" smtClean="0"/>
          </a:p>
          <a:p>
            <a:r>
              <a:rPr lang="en-US" b="1" dirty="0" err="1"/>
              <a:t>Povolanie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ceste</a:t>
            </a:r>
            <a:r>
              <a:rPr lang="en-US" b="1" dirty="0"/>
              <a:t> do </a:t>
            </a:r>
            <a:r>
              <a:rPr lang="en-US" b="1" dirty="0" err="1"/>
              <a:t>Damasku</a:t>
            </a:r>
            <a:r>
              <a:rPr lang="en-US" b="1" dirty="0"/>
              <a:t> a </a:t>
            </a:r>
            <a:r>
              <a:rPr lang="en-US" b="1" dirty="0" err="1"/>
              <a:t>prvá</a:t>
            </a:r>
            <a:r>
              <a:rPr lang="en-US" b="1" dirty="0"/>
              <a:t> </a:t>
            </a:r>
            <a:r>
              <a:rPr lang="en-US" b="1" dirty="0" err="1" smtClean="0"/>
              <a:t>misia</a:t>
            </a:r>
            <a:endParaRPr lang="sk-SK" b="1" dirty="0" smtClean="0"/>
          </a:p>
          <a:p>
            <a:r>
              <a:rPr lang="pl-PL" b="1" dirty="0"/>
              <a:t>Prvá misijná cesta (45-47 po </a:t>
            </a:r>
            <a:r>
              <a:rPr lang="pl-PL" b="1" dirty="0" smtClean="0"/>
              <a:t>Kr.)</a:t>
            </a:r>
          </a:p>
          <a:p>
            <a:r>
              <a:rPr lang="en-US" b="1" dirty="0" err="1"/>
              <a:t>Koncil</a:t>
            </a:r>
            <a:r>
              <a:rPr lang="en-US" b="1" dirty="0"/>
              <a:t> v </a:t>
            </a:r>
            <a:r>
              <a:rPr lang="en-US" b="1" dirty="0" err="1" smtClean="0"/>
              <a:t>Jeruzaleme</a:t>
            </a:r>
            <a:r>
              <a:rPr lang="en-US" b="1" dirty="0" smtClean="0"/>
              <a:t> </a:t>
            </a:r>
            <a:r>
              <a:rPr lang="en-US" b="1" dirty="0"/>
              <a:t>(49 </a:t>
            </a:r>
            <a:r>
              <a:rPr lang="en-US" b="1" dirty="0" err="1"/>
              <a:t>po</a:t>
            </a:r>
            <a:r>
              <a:rPr lang="en-US" b="1" dirty="0"/>
              <a:t> Kr</a:t>
            </a:r>
            <a:r>
              <a:rPr lang="en-US" b="1" dirty="0" smtClean="0"/>
              <a:t>.)</a:t>
            </a:r>
            <a:endParaRPr lang="sk-SK" b="1" dirty="0" smtClean="0"/>
          </a:p>
          <a:p>
            <a:r>
              <a:rPr lang="pl-PL" b="1" dirty="0"/>
              <a:t>Druhá misijná cesta (50-53 po Kr</a:t>
            </a:r>
            <a:r>
              <a:rPr lang="pl-PL" b="1" dirty="0" smtClean="0"/>
              <a:t>.)</a:t>
            </a:r>
          </a:p>
          <a:p>
            <a:r>
              <a:rPr lang="en-US" b="1" dirty="0" err="1"/>
              <a:t>Tretia</a:t>
            </a:r>
            <a:r>
              <a:rPr lang="en-US" b="1" dirty="0"/>
              <a:t> </a:t>
            </a:r>
            <a:r>
              <a:rPr lang="en-US" b="1" dirty="0" err="1"/>
              <a:t>misijná</a:t>
            </a:r>
            <a:r>
              <a:rPr lang="en-US" b="1" dirty="0"/>
              <a:t> </a:t>
            </a:r>
            <a:r>
              <a:rPr lang="en-US" b="1" dirty="0" err="1"/>
              <a:t>cesta</a:t>
            </a:r>
            <a:r>
              <a:rPr lang="en-US" b="1" dirty="0"/>
              <a:t> (54-58 </a:t>
            </a:r>
            <a:r>
              <a:rPr lang="en-US" b="1" dirty="0" err="1"/>
              <a:t>po</a:t>
            </a:r>
            <a:r>
              <a:rPr lang="en-US" b="1" dirty="0"/>
              <a:t> Kr</a:t>
            </a:r>
            <a:r>
              <a:rPr lang="en-US" b="1" dirty="0" smtClean="0"/>
              <a:t>.)</a:t>
            </a:r>
            <a:endParaRPr lang="sk-SK" b="1" dirty="0" smtClean="0"/>
          </a:p>
          <a:p>
            <a:r>
              <a:rPr lang="en-US" b="1" dirty="0" err="1"/>
              <a:t>Uväznenie</a:t>
            </a:r>
            <a:r>
              <a:rPr lang="en-US" b="1" dirty="0"/>
              <a:t> a </a:t>
            </a:r>
            <a:r>
              <a:rPr lang="en-US" b="1" dirty="0" err="1"/>
              <a:t>cesta</a:t>
            </a:r>
            <a:r>
              <a:rPr lang="en-US" b="1" dirty="0"/>
              <a:t> do </a:t>
            </a:r>
            <a:r>
              <a:rPr lang="en-US" b="1" dirty="0" err="1" smtClean="0"/>
              <a:t>Ríma</a:t>
            </a:r>
            <a:endParaRPr lang="sk-SK" b="1" dirty="0" smtClean="0"/>
          </a:p>
          <a:p>
            <a:r>
              <a:rPr lang="en-US" b="1" dirty="0" err="1"/>
              <a:t>Posledné</a:t>
            </a:r>
            <a:r>
              <a:rPr lang="en-US" b="1" dirty="0"/>
              <a:t> </a:t>
            </a:r>
            <a:r>
              <a:rPr lang="en-US" b="1" dirty="0" err="1"/>
              <a:t>roky</a:t>
            </a:r>
            <a:r>
              <a:rPr lang="en-US" b="1" dirty="0"/>
              <a:t> a </a:t>
            </a:r>
            <a:r>
              <a:rPr lang="en-US" b="1" dirty="0" err="1"/>
              <a:t>martýrium</a:t>
            </a:r>
            <a:endParaRPr lang="pl-PL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Pramene</a:t>
            </a:r>
            <a:r>
              <a:rPr lang="en-US" b="1" dirty="0" smtClean="0"/>
              <a:t> pre </a:t>
            </a:r>
            <a:r>
              <a:rPr lang="en-US" b="1" dirty="0" err="1" smtClean="0"/>
              <a:t>štúdium</a:t>
            </a:r>
            <a:r>
              <a:rPr lang="en-US" b="1" dirty="0" smtClean="0"/>
              <a:t> </a:t>
            </a:r>
            <a:r>
              <a:rPr lang="en-US" b="1" dirty="0" err="1" smtClean="0"/>
              <a:t>apoštola</a:t>
            </a:r>
            <a:r>
              <a:rPr lang="en-US" b="1" dirty="0" smtClean="0"/>
              <a:t> </a:t>
            </a:r>
            <a:r>
              <a:rPr lang="en-US" b="1" dirty="0" err="1" smtClean="0"/>
              <a:t>Pavla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it-IT" b="1" u="sng" dirty="0"/>
              <a:t>Proto-Pavlove a deutero-Pavlove listy (PL).</a:t>
            </a:r>
            <a:endParaRPr lang="sk-SK" u="sng" dirty="0"/>
          </a:p>
          <a:p>
            <a:pPr lvl="0"/>
            <a:r>
              <a:rPr lang="fr-FR" b="1" u="sng" dirty="0"/>
              <a:t>Skutky apoštolov (Sk)</a:t>
            </a:r>
            <a:r>
              <a:rPr lang="fr-FR" u="sng" dirty="0"/>
              <a:t>.</a:t>
            </a:r>
            <a:endParaRPr lang="sk-SK" u="sng" dirty="0"/>
          </a:p>
          <a:p>
            <a:r>
              <a:rPr lang="fr-FR" b="1" dirty="0"/>
              <a:t>Druhý list Petra</a:t>
            </a:r>
            <a:r>
              <a:rPr lang="fr-FR" dirty="0"/>
              <a:t>. </a:t>
            </a:r>
            <a:endParaRPr lang="sk-SK" dirty="0" smtClean="0"/>
          </a:p>
          <a:p>
            <a:r>
              <a:rPr lang="fr-FR" b="1" dirty="0"/>
              <a:t>Apoštolskí </a:t>
            </a:r>
            <a:r>
              <a:rPr lang="fr-FR" b="1" dirty="0" smtClean="0"/>
              <a:t>otcovia</a:t>
            </a:r>
            <a:r>
              <a:rPr lang="sk-SK" b="1" dirty="0"/>
              <a:t> </a:t>
            </a:r>
            <a:r>
              <a:rPr lang="sk-SK" dirty="0" smtClean="0"/>
              <a:t>(Klement Rímsky, </a:t>
            </a:r>
            <a:r>
              <a:rPr lang="sk-SK" dirty="0" err="1" smtClean="0"/>
              <a:t>Polykarp</a:t>
            </a:r>
            <a:r>
              <a:rPr lang="sk-SK" dirty="0" smtClean="0"/>
              <a:t>, Ignác z </a:t>
            </a:r>
            <a:r>
              <a:rPr lang="sk-SK" dirty="0" err="1" smtClean="0"/>
              <a:t>Antiochie</a:t>
            </a:r>
            <a:r>
              <a:rPr lang="sk-SK" dirty="0" smtClean="0"/>
              <a:t>).</a:t>
            </a:r>
          </a:p>
          <a:p>
            <a:r>
              <a:rPr lang="da-DK" b="1" dirty="0"/>
              <a:t>Archeologické vykopávky.</a:t>
            </a:r>
            <a:r>
              <a:rPr lang="da-DK" dirty="0"/>
              <a:t> </a:t>
            </a:r>
            <a:endParaRPr lang="sk-SK" dirty="0" smtClean="0"/>
          </a:p>
          <a:p>
            <a:r>
              <a:rPr lang="fr-FR" b="1" dirty="0"/>
              <a:t>Diela starovekých </a:t>
            </a:r>
            <a:r>
              <a:rPr lang="fr-FR" b="1" dirty="0" smtClean="0"/>
              <a:t>autorov</a:t>
            </a:r>
            <a:r>
              <a:rPr lang="sk-SK" b="1" dirty="0"/>
              <a:t> </a:t>
            </a:r>
            <a:r>
              <a:rPr lang="sk-SK" dirty="0" smtClean="0"/>
              <a:t>(Jozef </a:t>
            </a:r>
            <a:r>
              <a:rPr lang="sk-SK" dirty="0" err="1" smtClean="0"/>
              <a:t>Flávius</a:t>
            </a:r>
            <a:r>
              <a:rPr lang="sk-SK" dirty="0" smtClean="0"/>
              <a:t>, </a:t>
            </a:r>
            <a:r>
              <a:rPr lang="sk-SK" dirty="0" err="1" smtClean="0"/>
              <a:t>Plínius</a:t>
            </a:r>
            <a:r>
              <a:rPr lang="sk-SK" dirty="0" smtClean="0"/>
              <a:t> Starší, </a:t>
            </a:r>
            <a:r>
              <a:rPr lang="sk-SK" dirty="0" err="1" smtClean="0"/>
              <a:t>Seneka</a:t>
            </a:r>
            <a:r>
              <a:rPr lang="sk-SK" dirty="0" smtClean="0"/>
              <a:t>).</a:t>
            </a:r>
          </a:p>
          <a:p>
            <a:r>
              <a:rPr lang="sk-SK" b="1" dirty="0"/>
              <a:t>Apokryfné </a:t>
            </a:r>
            <a:r>
              <a:rPr lang="sk-SK" b="1" dirty="0" smtClean="0"/>
              <a:t>texty</a:t>
            </a:r>
            <a:r>
              <a:rPr lang="sk-SK" b="1" dirty="0"/>
              <a:t> </a:t>
            </a:r>
            <a:r>
              <a:rPr lang="sk-SK" dirty="0" smtClean="0"/>
              <a:t>(Skutky Petra a Pavla, List Korinťanov Pavlovi, Pavlov tretí list Korinťanom. Umučenie apoštola Pavla).</a:t>
            </a:r>
            <a:endParaRPr lang="sk-SK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Skutky </a:t>
            </a:r>
            <a:r>
              <a:rPr lang="cs-CZ" b="1" dirty="0" err="1" smtClean="0"/>
              <a:t>apoštolov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</p:spPr>
        <p:txBody>
          <a:bodyPr>
            <a:noAutofit/>
          </a:bodyPr>
          <a:lstStyle/>
          <a:p>
            <a:pPr algn="just"/>
            <a:r>
              <a:rPr lang="fr-FR" sz="2100" dirty="0"/>
              <a:t>V 50. až 70. rokoch 20. storočia sa pozornosť zameriavala na otázku historickej spoľahlivosti a hodnovernosti Sk. </a:t>
            </a:r>
            <a:endParaRPr lang="sk-SK" sz="2100" dirty="0" smtClean="0"/>
          </a:p>
          <a:p>
            <a:pPr algn="just"/>
            <a:r>
              <a:rPr lang="fr-FR" sz="2100" dirty="0"/>
              <a:t>80. roky minulého storočia sa niesli v znamení vstupu humanitných vied do prostredia biblických vied. </a:t>
            </a:r>
            <a:r>
              <a:rPr lang="sk-SK" sz="2100" dirty="0"/>
              <a:t>D</a:t>
            </a:r>
            <a:r>
              <a:rPr lang="fr-FR" sz="2100" dirty="0" smtClean="0"/>
              <a:t>ôraz </a:t>
            </a:r>
            <a:r>
              <a:rPr lang="fr-FR" sz="2100" dirty="0"/>
              <a:t>sa viac kládol na kompozíciu diela z lingvistického hľadiska alebo socio-kultúrneho pozadia</a:t>
            </a:r>
            <a:r>
              <a:rPr lang="fr-FR" sz="2100" dirty="0" smtClean="0"/>
              <a:t>.</a:t>
            </a:r>
            <a:endParaRPr lang="sk-SK" sz="2100" dirty="0" smtClean="0"/>
          </a:p>
          <a:p>
            <a:pPr algn="just"/>
            <a:r>
              <a:rPr lang="fr-FR" sz="2100" dirty="0"/>
              <a:t>90. roky boli pokračovaním snáh ukázať literárnu jednotu </a:t>
            </a:r>
            <a:r>
              <a:rPr lang="fr-FR" sz="2100" dirty="0" smtClean="0"/>
              <a:t>Lk-Sk</a:t>
            </a:r>
            <a:r>
              <a:rPr lang="sk-SK" sz="2100" dirty="0" smtClean="0"/>
              <a:t>.</a:t>
            </a:r>
          </a:p>
          <a:p>
            <a:pPr algn="just"/>
            <a:r>
              <a:rPr lang="cs-CZ" sz="2100" dirty="0"/>
              <a:t>V </a:t>
            </a:r>
            <a:r>
              <a:rPr lang="cs-CZ" sz="2100" dirty="0" err="1"/>
              <a:t>novom</a:t>
            </a:r>
            <a:r>
              <a:rPr lang="cs-CZ" sz="2100" dirty="0"/>
              <a:t> </a:t>
            </a:r>
            <a:r>
              <a:rPr lang="cs-CZ" sz="2100" dirty="0" err="1"/>
              <a:t>tisícročí</a:t>
            </a:r>
            <a:r>
              <a:rPr lang="cs-CZ" sz="2100" dirty="0"/>
              <a:t> </a:t>
            </a:r>
            <a:r>
              <a:rPr lang="cs-CZ" sz="2100" dirty="0" err="1"/>
              <a:t>pokračujú</a:t>
            </a:r>
            <a:r>
              <a:rPr lang="cs-CZ" sz="2100" dirty="0"/>
              <a:t> </a:t>
            </a:r>
            <a:r>
              <a:rPr lang="cs-CZ" sz="2100" dirty="0" err="1"/>
              <a:t>nastúpené</a:t>
            </a:r>
            <a:r>
              <a:rPr lang="cs-CZ" sz="2100" dirty="0"/>
              <a:t> trendy 90. </a:t>
            </a:r>
            <a:r>
              <a:rPr lang="cs-CZ" sz="2100" dirty="0" err="1"/>
              <a:t>rokov</a:t>
            </a:r>
            <a:r>
              <a:rPr lang="cs-CZ" sz="2100" dirty="0"/>
              <a:t>. Vznikli komentáre z </a:t>
            </a:r>
            <a:r>
              <a:rPr lang="cs-CZ" sz="2100" dirty="0" err="1"/>
              <a:t>pohľadu</a:t>
            </a:r>
            <a:r>
              <a:rPr lang="cs-CZ" sz="2100" dirty="0"/>
              <a:t> rétorického </a:t>
            </a:r>
            <a:r>
              <a:rPr lang="cs-CZ" sz="2100" dirty="0" err="1"/>
              <a:t>prístupu</a:t>
            </a:r>
            <a:r>
              <a:rPr lang="cs-CZ" sz="2100" dirty="0"/>
              <a:t> </a:t>
            </a:r>
            <a:r>
              <a:rPr lang="cs-CZ" sz="2100" dirty="0" err="1" smtClean="0"/>
              <a:t>alebo</a:t>
            </a:r>
            <a:r>
              <a:rPr lang="cs-CZ" sz="2100" dirty="0" smtClean="0"/>
              <a:t> </a:t>
            </a:r>
            <a:r>
              <a:rPr lang="cs-CZ" sz="2100" dirty="0" err="1"/>
              <a:t>historicko</a:t>
            </a:r>
            <a:r>
              <a:rPr lang="cs-CZ" sz="2100" dirty="0"/>
              <a:t>-</a:t>
            </a:r>
            <a:r>
              <a:rPr lang="cs-CZ" sz="2100" dirty="0" err="1"/>
              <a:t>literárne</a:t>
            </a:r>
            <a:r>
              <a:rPr lang="cs-CZ" sz="2100" dirty="0"/>
              <a:t> komentáre (David </a:t>
            </a:r>
            <a:r>
              <a:rPr lang="cs-CZ" sz="2100" dirty="0" err="1"/>
              <a:t>Peterson</a:t>
            </a:r>
            <a:r>
              <a:rPr lang="cs-CZ" sz="2100" dirty="0"/>
              <a:t>). Do </a:t>
            </a:r>
            <a:r>
              <a:rPr lang="cs-CZ" sz="2100" dirty="0" err="1"/>
              <a:t>popredia</a:t>
            </a:r>
            <a:r>
              <a:rPr lang="cs-CZ" sz="2100" dirty="0"/>
              <a:t> </a:t>
            </a:r>
            <a:r>
              <a:rPr lang="cs-CZ" sz="2100" dirty="0" err="1"/>
              <a:t>sa</a:t>
            </a:r>
            <a:r>
              <a:rPr lang="cs-CZ" sz="2100" dirty="0"/>
              <a:t> dostali aj </a:t>
            </a:r>
            <a:r>
              <a:rPr lang="cs-CZ" sz="2100" dirty="0" err="1"/>
              <a:t>špecifické</a:t>
            </a:r>
            <a:r>
              <a:rPr lang="cs-CZ" sz="2100" dirty="0"/>
              <a:t> </a:t>
            </a:r>
            <a:r>
              <a:rPr lang="cs-CZ" sz="2100" dirty="0" err="1"/>
              <a:t>témy</a:t>
            </a:r>
            <a:r>
              <a:rPr lang="cs-CZ" sz="2100" dirty="0"/>
              <a:t> v Sk, </a:t>
            </a:r>
            <a:r>
              <a:rPr lang="cs-CZ" sz="2100" dirty="0" err="1"/>
              <a:t>napríklad</a:t>
            </a:r>
            <a:r>
              <a:rPr lang="cs-CZ" sz="2100" dirty="0"/>
              <a:t> úloha jednotlivých postáv </a:t>
            </a:r>
            <a:r>
              <a:rPr lang="cs-CZ" sz="2100" dirty="0" err="1"/>
              <a:t>alebo</a:t>
            </a:r>
            <a:r>
              <a:rPr lang="cs-CZ" sz="2100" dirty="0"/>
              <a:t> </a:t>
            </a:r>
            <a:r>
              <a:rPr lang="cs-CZ" sz="2100" dirty="0" err="1"/>
              <a:t>pôsobenie</a:t>
            </a:r>
            <a:r>
              <a:rPr lang="cs-CZ" sz="2100" dirty="0"/>
              <a:t> Ducha </a:t>
            </a:r>
            <a:r>
              <a:rPr lang="cs-CZ" sz="2100" dirty="0" err="1"/>
              <a:t>Svätého</a:t>
            </a:r>
            <a:r>
              <a:rPr lang="cs-CZ" sz="2100" dirty="0"/>
              <a:t>, </a:t>
            </a:r>
            <a:r>
              <a:rPr lang="cs-CZ" sz="2100" dirty="0" err="1"/>
              <a:t>formácia</a:t>
            </a:r>
            <a:r>
              <a:rPr lang="cs-CZ" sz="2100" dirty="0"/>
              <a:t> </a:t>
            </a:r>
            <a:r>
              <a:rPr lang="cs-CZ" sz="2100" dirty="0" err="1"/>
              <a:t>Cirkvi</a:t>
            </a:r>
            <a:r>
              <a:rPr lang="cs-CZ" sz="2100" dirty="0"/>
              <a:t> a pod</a:t>
            </a:r>
            <a:r>
              <a:rPr lang="cs-CZ" sz="2100" dirty="0" smtClean="0"/>
              <a:t>.</a:t>
            </a:r>
          </a:p>
          <a:p>
            <a:pPr algn="just"/>
            <a:r>
              <a:rPr lang="de-DE" sz="2100" dirty="0" err="1"/>
              <a:t>Zmena</a:t>
            </a:r>
            <a:r>
              <a:rPr lang="de-DE" sz="2100" dirty="0"/>
              <a:t> </a:t>
            </a:r>
            <a:r>
              <a:rPr lang="de-DE" sz="2100" dirty="0" err="1"/>
              <a:t>nastala</a:t>
            </a:r>
            <a:r>
              <a:rPr lang="de-DE" sz="2100" dirty="0"/>
              <a:t> </a:t>
            </a:r>
            <a:r>
              <a:rPr lang="de-DE" sz="2100" dirty="0" err="1"/>
              <a:t>aj</a:t>
            </a:r>
            <a:r>
              <a:rPr lang="de-DE" sz="2100" dirty="0"/>
              <a:t> v </a:t>
            </a:r>
            <a:r>
              <a:rPr lang="de-DE" sz="2100" dirty="0" err="1"/>
              <a:t>postoji</a:t>
            </a:r>
            <a:r>
              <a:rPr lang="de-DE" sz="2100" dirty="0"/>
              <a:t> k </a:t>
            </a:r>
            <a:r>
              <a:rPr lang="de-DE" sz="2100" dirty="0" err="1"/>
              <a:t>samotnému</a:t>
            </a:r>
            <a:r>
              <a:rPr lang="de-DE" sz="2100" dirty="0"/>
              <a:t> </a:t>
            </a:r>
            <a:r>
              <a:rPr lang="de-DE" sz="2100" dirty="0" err="1"/>
              <a:t>štúdiu</a:t>
            </a:r>
            <a:r>
              <a:rPr lang="de-DE" sz="2100" dirty="0"/>
              <a:t> </a:t>
            </a:r>
            <a:r>
              <a:rPr lang="de-DE" sz="2100" dirty="0" err="1"/>
              <a:t>svätého</a:t>
            </a:r>
            <a:r>
              <a:rPr lang="de-DE" sz="2100" dirty="0"/>
              <a:t> Pavla. V </a:t>
            </a:r>
            <a:r>
              <a:rPr lang="de-DE" sz="2100" dirty="0" err="1"/>
              <a:t>minulosti</a:t>
            </a:r>
            <a:r>
              <a:rPr lang="de-DE" sz="2100" dirty="0"/>
              <a:t> </a:t>
            </a:r>
            <a:r>
              <a:rPr lang="de-DE" sz="2100" dirty="0" err="1"/>
              <a:t>sa</a:t>
            </a:r>
            <a:r>
              <a:rPr lang="de-DE" sz="2100" dirty="0"/>
              <a:t> </a:t>
            </a:r>
            <a:r>
              <a:rPr lang="de-DE" sz="2100" dirty="0" err="1"/>
              <a:t>pozornosť</a:t>
            </a:r>
            <a:r>
              <a:rPr lang="de-DE" sz="2100" dirty="0"/>
              <a:t> </a:t>
            </a:r>
            <a:r>
              <a:rPr lang="de-DE" sz="2100" dirty="0" err="1"/>
              <a:t>sústredila</a:t>
            </a:r>
            <a:r>
              <a:rPr lang="de-DE" sz="2100" dirty="0"/>
              <a:t> </a:t>
            </a:r>
            <a:r>
              <a:rPr lang="de-DE" sz="2100" dirty="0" err="1"/>
              <a:t>viac</a:t>
            </a:r>
            <a:r>
              <a:rPr lang="de-DE" sz="2100" dirty="0"/>
              <a:t> na </a:t>
            </a:r>
            <a:r>
              <a:rPr lang="de-DE" sz="2100" dirty="0" err="1"/>
              <a:t>dejiny</a:t>
            </a:r>
            <a:r>
              <a:rPr lang="de-DE" sz="2100" dirty="0"/>
              <a:t> a </a:t>
            </a:r>
            <a:r>
              <a:rPr lang="de-DE" sz="2100" dirty="0" err="1"/>
              <a:t>udalosti</a:t>
            </a:r>
            <a:r>
              <a:rPr lang="de-DE" sz="2100" dirty="0"/>
              <a:t> z </a:t>
            </a:r>
            <a:r>
              <a:rPr lang="de-DE" sz="2100" dirty="0" err="1"/>
              <a:t>jeho</a:t>
            </a:r>
            <a:r>
              <a:rPr lang="de-DE" sz="2100" dirty="0"/>
              <a:t> </a:t>
            </a:r>
            <a:r>
              <a:rPr lang="de-DE" sz="2100" dirty="0" err="1"/>
              <a:t>života</a:t>
            </a:r>
            <a:r>
              <a:rPr lang="de-DE" sz="2100" dirty="0"/>
              <a:t>.  </a:t>
            </a:r>
            <a:r>
              <a:rPr lang="de-DE" sz="2100" dirty="0" err="1"/>
              <a:t>Dnes</a:t>
            </a:r>
            <a:r>
              <a:rPr lang="de-DE" sz="2100" dirty="0"/>
              <a:t> </a:t>
            </a:r>
            <a:r>
              <a:rPr lang="de-DE" sz="2100" dirty="0" err="1"/>
              <a:t>sa</a:t>
            </a:r>
            <a:r>
              <a:rPr lang="de-DE" sz="2100" dirty="0"/>
              <a:t> </a:t>
            </a:r>
            <a:r>
              <a:rPr lang="de-DE" sz="2100" dirty="0" err="1"/>
              <a:t>kladie</a:t>
            </a:r>
            <a:r>
              <a:rPr lang="de-DE" sz="2100" dirty="0"/>
              <a:t> </a:t>
            </a:r>
            <a:r>
              <a:rPr lang="de-DE" sz="2100" dirty="0" err="1"/>
              <a:t>dôraz</a:t>
            </a:r>
            <a:r>
              <a:rPr lang="de-DE" sz="2100" dirty="0"/>
              <a:t> na </a:t>
            </a:r>
            <a:r>
              <a:rPr lang="de-DE" sz="2100" dirty="0" err="1"/>
              <a:t>jeho</a:t>
            </a:r>
            <a:r>
              <a:rPr lang="de-DE" sz="2100" dirty="0"/>
              <a:t> </a:t>
            </a:r>
            <a:r>
              <a:rPr lang="de-DE" sz="2100" dirty="0" err="1"/>
              <a:t>osobu</a:t>
            </a:r>
            <a:r>
              <a:rPr lang="de-DE" sz="2100" dirty="0"/>
              <a:t>, </a:t>
            </a:r>
            <a:r>
              <a:rPr lang="de-DE" sz="2100" dirty="0" err="1"/>
              <a:t>posolstvo</a:t>
            </a:r>
            <a:r>
              <a:rPr lang="de-DE" sz="2100" dirty="0"/>
              <a:t> a </a:t>
            </a:r>
            <a:r>
              <a:rPr lang="de-DE" sz="2100" dirty="0" err="1"/>
              <a:t>skúsenosť</a:t>
            </a:r>
            <a:r>
              <a:rPr lang="de-DE" sz="2100" dirty="0"/>
              <a:t> </a:t>
            </a:r>
            <a:r>
              <a:rPr lang="de-DE" sz="2100" dirty="0" err="1"/>
              <a:t>viery</a:t>
            </a:r>
            <a:r>
              <a:rPr lang="de-DE" sz="2100" dirty="0"/>
              <a:t>. </a:t>
            </a:r>
            <a:endParaRPr lang="en-US" sz="21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 smtClean="0"/>
              <a:t>Autor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68552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cs-CZ" sz="4200" dirty="0" smtClean="0"/>
              <a:t>Do </a:t>
            </a:r>
            <a:r>
              <a:rPr lang="cs-CZ" sz="4200" dirty="0" err="1"/>
              <a:t>prvej</a:t>
            </a:r>
            <a:r>
              <a:rPr lang="cs-CZ" sz="4200" dirty="0"/>
              <a:t> skupiny </a:t>
            </a:r>
            <a:r>
              <a:rPr lang="cs-CZ" sz="4200" dirty="0" err="1"/>
              <a:t>patria</a:t>
            </a:r>
            <a:r>
              <a:rPr lang="cs-CZ" sz="4200" dirty="0"/>
              <a:t> </a:t>
            </a:r>
            <a:r>
              <a:rPr lang="cs-CZ" sz="4200" dirty="0" err="1"/>
              <a:t>tí</a:t>
            </a:r>
            <a:r>
              <a:rPr lang="cs-CZ" sz="4200" dirty="0"/>
              <a:t>, </a:t>
            </a:r>
            <a:r>
              <a:rPr lang="cs-CZ" sz="4200" dirty="0" err="1"/>
              <a:t>ktorí</a:t>
            </a:r>
            <a:r>
              <a:rPr lang="cs-CZ" sz="4200" dirty="0"/>
              <a:t> </a:t>
            </a:r>
            <a:r>
              <a:rPr lang="cs-CZ" sz="4200" dirty="0" err="1"/>
              <a:t>zastávajú</a:t>
            </a:r>
            <a:r>
              <a:rPr lang="cs-CZ" sz="4200" dirty="0"/>
              <a:t> názor, že </a:t>
            </a:r>
            <a:r>
              <a:rPr lang="cs-CZ" sz="4200" dirty="0" err="1"/>
              <a:t>autorom</a:t>
            </a:r>
            <a:r>
              <a:rPr lang="cs-CZ" sz="4200" dirty="0"/>
              <a:t> Sk je Lukáš</a:t>
            </a:r>
            <a:r>
              <a:rPr lang="cs-CZ" sz="4200" dirty="0" smtClean="0"/>
              <a:t>.</a:t>
            </a:r>
          </a:p>
          <a:p>
            <a:pPr algn="just"/>
            <a:r>
              <a:rPr lang="cs-CZ" sz="4200" dirty="0"/>
              <a:t>Do </a:t>
            </a:r>
            <a:r>
              <a:rPr lang="cs-CZ" sz="4200" dirty="0" err="1"/>
              <a:t>druhej</a:t>
            </a:r>
            <a:r>
              <a:rPr lang="cs-CZ" sz="4200" dirty="0"/>
              <a:t> skupiny </a:t>
            </a:r>
            <a:r>
              <a:rPr lang="cs-CZ" sz="4200" dirty="0" err="1"/>
              <a:t>patria</a:t>
            </a:r>
            <a:r>
              <a:rPr lang="cs-CZ" sz="4200" dirty="0"/>
              <a:t> </a:t>
            </a:r>
            <a:r>
              <a:rPr lang="cs-CZ" sz="4200" dirty="0" err="1"/>
              <a:t>tí</a:t>
            </a:r>
            <a:r>
              <a:rPr lang="cs-CZ" sz="4200" dirty="0"/>
              <a:t>, </a:t>
            </a:r>
            <a:r>
              <a:rPr lang="cs-CZ" sz="4200" dirty="0" err="1"/>
              <a:t>ktorí</a:t>
            </a:r>
            <a:r>
              <a:rPr lang="cs-CZ" sz="4200" dirty="0"/>
              <a:t> </a:t>
            </a:r>
            <a:r>
              <a:rPr lang="cs-CZ" sz="4200" dirty="0" err="1"/>
              <a:t>považujú</a:t>
            </a:r>
            <a:r>
              <a:rPr lang="cs-CZ" sz="4200" dirty="0"/>
              <a:t> </a:t>
            </a:r>
            <a:r>
              <a:rPr lang="cs-CZ" sz="4200" dirty="0" err="1"/>
              <a:t>Lukáša</a:t>
            </a:r>
            <a:r>
              <a:rPr lang="cs-CZ" sz="4200" dirty="0"/>
              <a:t> len </a:t>
            </a:r>
            <a:r>
              <a:rPr lang="cs-CZ" sz="4200" dirty="0" err="1"/>
              <a:t>akoby</a:t>
            </a:r>
            <a:r>
              <a:rPr lang="cs-CZ" sz="4200" dirty="0"/>
              <a:t> za „značku“, </a:t>
            </a:r>
            <a:r>
              <a:rPr lang="cs-CZ" sz="4200" dirty="0" err="1"/>
              <a:t>lebo</a:t>
            </a:r>
            <a:r>
              <a:rPr lang="cs-CZ" sz="4200" dirty="0"/>
              <a:t> </a:t>
            </a:r>
            <a:r>
              <a:rPr lang="cs-CZ" sz="4200" dirty="0" err="1"/>
              <a:t>autorom</a:t>
            </a:r>
            <a:r>
              <a:rPr lang="cs-CZ" sz="4200" dirty="0"/>
              <a:t> je </a:t>
            </a:r>
            <a:r>
              <a:rPr lang="cs-CZ" sz="4200" dirty="0" err="1"/>
              <a:t>niektorý</a:t>
            </a:r>
            <a:r>
              <a:rPr lang="cs-CZ" sz="4200" dirty="0"/>
              <a:t> </a:t>
            </a:r>
            <a:r>
              <a:rPr lang="cs-CZ" sz="4200" dirty="0" err="1"/>
              <a:t>vzdialenejší</a:t>
            </a:r>
            <a:r>
              <a:rPr lang="cs-CZ" sz="4200" dirty="0"/>
              <a:t> </a:t>
            </a:r>
            <a:r>
              <a:rPr lang="cs-CZ" sz="4200" dirty="0" err="1"/>
              <a:t>učeník</a:t>
            </a:r>
            <a:r>
              <a:rPr lang="cs-CZ" sz="4200" dirty="0"/>
              <a:t>, zároveň možno aj sporadický účastník </a:t>
            </a:r>
            <a:r>
              <a:rPr lang="cs-CZ" sz="4200" dirty="0" err="1"/>
              <a:t>niektorých</a:t>
            </a:r>
            <a:r>
              <a:rPr lang="cs-CZ" sz="4200" dirty="0"/>
              <a:t> </a:t>
            </a:r>
            <a:r>
              <a:rPr lang="cs-CZ" sz="4200" dirty="0" err="1"/>
              <a:t>ciest</a:t>
            </a:r>
            <a:r>
              <a:rPr lang="cs-CZ" sz="4200" dirty="0"/>
              <a:t> s </a:t>
            </a:r>
            <a:r>
              <a:rPr lang="cs-CZ" sz="4200" dirty="0" err="1"/>
              <a:t>Pavlom</a:t>
            </a:r>
            <a:r>
              <a:rPr lang="cs-CZ" sz="4200" dirty="0" smtClean="0"/>
              <a:t>.</a:t>
            </a:r>
          </a:p>
          <a:p>
            <a:pPr lvl="0" algn="just"/>
            <a:r>
              <a:rPr lang="cs-CZ" sz="4200" dirty="0" err="1"/>
              <a:t>Podľa</a:t>
            </a:r>
            <a:r>
              <a:rPr lang="cs-CZ" sz="4200" dirty="0"/>
              <a:t> </a:t>
            </a:r>
            <a:r>
              <a:rPr lang="cs-CZ" sz="4200" dirty="0" err="1"/>
              <a:t>tretej</a:t>
            </a:r>
            <a:r>
              <a:rPr lang="cs-CZ" sz="4200" dirty="0"/>
              <a:t> skupiny </a:t>
            </a:r>
            <a:r>
              <a:rPr lang="cs-CZ" sz="4200" dirty="0" err="1"/>
              <a:t>autorom</a:t>
            </a:r>
            <a:r>
              <a:rPr lang="cs-CZ" sz="4200" dirty="0"/>
              <a:t> Sk je </a:t>
            </a:r>
            <a:r>
              <a:rPr lang="cs-CZ" sz="4200" dirty="0" err="1"/>
              <a:t>niektorý</a:t>
            </a:r>
            <a:r>
              <a:rPr lang="cs-CZ" sz="4200" dirty="0"/>
              <a:t> </a:t>
            </a:r>
            <a:r>
              <a:rPr lang="cs-CZ" sz="4200" dirty="0" err="1"/>
              <a:t>zo</a:t>
            </a:r>
            <a:r>
              <a:rPr lang="cs-CZ" sz="4200" dirty="0"/>
              <a:t> </a:t>
            </a:r>
            <a:r>
              <a:rPr lang="cs-CZ" sz="4200" dirty="0" err="1"/>
              <a:t>spoločníkov</a:t>
            </a:r>
            <a:r>
              <a:rPr lang="cs-CZ" sz="4200" dirty="0"/>
              <a:t> Pavla, </a:t>
            </a:r>
            <a:r>
              <a:rPr lang="cs-CZ" sz="4200" dirty="0" err="1"/>
              <a:t>napríklad</a:t>
            </a:r>
            <a:r>
              <a:rPr lang="cs-CZ" sz="4200" dirty="0"/>
              <a:t> </a:t>
            </a:r>
            <a:r>
              <a:rPr lang="cs-CZ" sz="4200" dirty="0" err="1"/>
              <a:t>Timotej</a:t>
            </a:r>
            <a:r>
              <a:rPr lang="cs-CZ" sz="4200" dirty="0"/>
              <a:t>  </a:t>
            </a:r>
            <a:r>
              <a:rPr lang="cs-CZ" sz="4200" dirty="0" err="1"/>
              <a:t>alebo</a:t>
            </a:r>
            <a:r>
              <a:rPr lang="cs-CZ" sz="4200" dirty="0"/>
              <a:t> </a:t>
            </a:r>
            <a:r>
              <a:rPr lang="cs-CZ" sz="4200" dirty="0" err="1"/>
              <a:t>Sílas</a:t>
            </a:r>
            <a:r>
              <a:rPr lang="cs-CZ" sz="4200" dirty="0"/>
              <a:t>. </a:t>
            </a:r>
            <a:endParaRPr lang="cs-CZ" sz="4200" dirty="0" smtClean="0"/>
          </a:p>
          <a:p>
            <a:pPr algn="just"/>
            <a:r>
              <a:rPr lang="sk-SK" sz="4200" dirty="0" smtClean="0"/>
              <a:t>Dnes sa prikláňame k názoru, </a:t>
            </a:r>
            <a:r>
              <a:rPr lang="sk-SK" sz="4200" dirty="0"/>
              <a:t>že v prípade Sk ide o autora, ktorý má výborné klasické vzdelanie, tzn. ide o vzdelaného kresťana pochádzajúceho z pohanstva, ktorý píše výborným štýlom. Preukazuje však aj dobré znalosti židovského náboženstva, ktoré aplikuje vo svojom evanjeliu. Nie je vylúčené, že skutočne mohlo ísť o niektorého Pavlovho spolupracovníka, ktorého ranokresťanská tradícia identifikovala s Lukášom </a:t>
            </a:r>
            <a:r>
              <a:rPr lang="sk-SK" sz="4200" dirty="0" smtClean="0"/>
              <a:t>alebo s učeníkom uvedeným </a:t>
            </a:r>
            <a:r>
              <a:rPr lang="sk-SK" sz="4200" dirty="0"/>
              <a:t>v niektorých </a:t>
            </a:r>
            <a:r>
              <a:rPr lang="sk-SK" sz="4200" dirty="0" smtClean="0"/>
              <a:t>PL.</a:t>
            </a:r>
            <a:endParaRPr lang="sk-SK" sz="4200" dirty="0"/>
          </a:p>
          <a:p>
            <a:pPr lvl="0"/>
            <a:endParaRPr lang="sk-SK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Vysvetlenie „my“ </a:t>
            </a:r>
            <a:r>
              <a:rPr lang="sk-SK" b="1" dirty="0" smtClean="0"/>
              <a:t>formy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algn="just"/>
            <a:r>
              <a:rPr lang="fr-FR" sz="2300" dirty="0"/>
              <a:t>Ide o 4 pasáže, keď sa mení štýl rozprávania z tretej osoby jednotného alebo množného čísla na prvú osobu množného </a:t>
            </a:r>
            <a:r>
              <a:rPr lang="fr-FR" sz="2300" dirty="0" smtClean="0"/>
              <a:t>čísla</a:t>
            </a:r>
            <a:r>
              <a:rPr lang="sk-SK" sz="2300" dirty="0" smtClean="0"/>
              <a:t> (</a:t>
            </a:r>
            <a:r>
              <a:rPr lang="fr-FR" sz="2300" dirty="0" smtClean="0"/>
              <a:t>Sk </a:t>
            </a:r>
            <a:r>
              <a:rPr lang="fr-FR" sz="2300" dirty="0"/>
              <a:t>16,10-17; 20,5-15; 21,1-18 a </a:t>
            </a:r>
            <a:r>
              <a:rPr lang="fr-FR" sz="2300" dirty="0" smtClean="0"/>
              <a:t>27,1-28,16</a:t>
            </a:r>
            <a:r>
              <a:rPr lang="sk-SK" sz="2300" dirty="0" smtClean="0"/>
              <a:t>)</a:t>
            </a:r>
          </a:p>
          <a:p>
            <a:pPr algn="just">
              <a:buNone/>
            </a:pPr>
            <a:r>
              <a:rPr lang="sk-SK" sz="2300" dirty="0" smtClean="0"/>
              <a:t>Možné vysvetlenia:</a:t>
            </a:r>
          </a:p>
          <a:p>
            <a:pPr lvl="0" algn="just"/>
            <a:r>
              <a:rPr lang="cs-CZ" sz="2300" dirty="0"/>
              <a:t>„My – forma“ označuje očitého </a:t>
            </a:r>
            <a:r>
              <a:rPr lang="cs-CZ" sz="2300" dirty="0" err="1"/>
              <a:t>svedka</a:t>
            </a:r>
            <a:r>
              <a:rPr lang="cs-CZ" sz="2300" dirty="0"/>
              <a:t> a jeho </a:t>
            </a:r>
            <a:r>
              <a:rPr lang="cs-CZ" sz="2300" dirty="0" err="1"/>
              <a:t>osobnú</a:t>
            </a:r>
            <a:r>
              <a:rPr lang="cs-CZ" sz="2300" dirty="0"/>
              <a:t> </a:t>
            </a:r>
            <a:r>
              <a:rPr lang="cs-CZ" sz="2300" dirty="0" err="1"/>
              <a:t>prítomnosť</a:t>
            </a:r>
            <a:r>
              <a:rPr lang="cs-CZ" sz="2300" dirty="0"/>
              <a:t> </a:t>
            </a:r>
            <a:r>
              <a:rPr lang="cs-CZ" sz="2300" dirty="0" err="1"/>
              <a:t>opísaných</a:t>
            </a:r>
            <a:r>
              <a:rPr lang="cs-CZ" sz="2300" dirty="0"/>
              <a:t> </a:t>
            </a:r>
            <a:r>
              <a:rPr lang="cs-CZ" sz="2300" dirty="0" err="1"/>
              <a:t>udalostí</a:t>
            </a:r>
            <a:r>
              <a:rPr lang="cs-CZ" sz="2300" dirty="0"/>
              <a:t>;</a:t>
            </a:r>
            <a:endParaRPr lang="sk-SK" sz="2300" dirty="0"/>
          </a:p>
          <a:p>
            <a:pPr lvl="0" algn="just"/>
            <a:r>
              <a:rPr lang="cs-CZ" sz="2300" dirty="0"/>
              <a:t>„my – forma“ </a:t>
            </a:r>
            <a:r>
              <a:rPr lang="cs-CZ" sz="2300" dirty="0" err="1"/>
              <a:t>zachytáva</a:t>
            </a:r>
            <a:r>
              <a:rPr lang="cs-CZ" sz="2300" dirty="0"/>
              <a:t> len </a:t>
            </a:r>
            <a:r>
              <a:rPr lang="cs-CZ" sz="2300" dirty="0" err="1"/>
              <a:t>isté</a:t>
            </a:r>
            <a:r>
              <a:rPr lang="cs-CZ" sz="2300" dirty="0"/>
              <a:t> poznámky z </a:t>
            </a:r>
            <a:r>
              <a:rPr lang="cs-CZ" sz="2300" dirty="0" err="1"/>
              <a:t>osobného</a:t>
            </a:r>
            <a:r>
              <a:rPr lang="cs-CZ" sz="2300" dirty="0"/>
              <a:t> </a:t>
            </a:r>
            <a:r>
              <a:rPr lang="cs-CZ" sz="2300" dirty="0" err="1"/>
              <a:t>diára</a:t>
            </a:r>
            <a:r>
              <a:rPr lang="cs-CZ" sz="2300" dirty="0"/>
              <a:t> autora;</a:t>
            </a:r>
            <a:endParaRPr lang="sk-SK" sz="2300" dirty="0"/>
          </a:p>
          <a:p>
            <a:pPr lvl="0" algn="just"/>
            <a:r>
              <a:rPr lang="cs-CZ" sz="2300" dirty="0"/>
              <a:t>„my – forma“ </a:t>
            </a:r>
            <a:r>
              <a:rPr lang="cs-CZ" sz="2300" dirty="0" err="1"/>
              <a:t>síce</a:t>
            </a:r>
            <a:r>
              <a:rPr lang="cs-CZ" sz="2300" dirty="0"/>
              <a:t> </a:t>
            </a:r>
            <a:r>
              <a:rPr lang="cs-CZ" sz="2300" dirty="0" err="1"/>
              <a:t>zachytáva</a:t>
            </a:r>
            <a:r>
              <a:rPr lang="cs-CZ" sz="2300" dirty="0"/>
              <a:t> poznámky očitého </a:t>
            </a:r>
            <a:r>
              <a:rPr lang="cs-CZ" sz="2300" dirty="0" err="1"/>
              <a:t>svedka</a:t>
            </a:r>
            <a:r>
              <a:rPr lang="cs-CZ" sz="2300" dirty="0"/>
              <a:t>, </a:t>
            </a:r>
            <a:r>
              <a:rPr lang="cs-CZ" sz="2300" dirty="0" err="1"/>
              <a:t>ktoré</a:t>
            </a:r>
            <a:r>
              <a:rPr lang="cs-CZ" sz="2300" dirty="0"/>
              <a:t> však </a:t>
            </a:r>
            <a:r>
              <a:rPr lang="cs-CZ" sz="2300" dirty="0" err="1"/>
              <a:t>boli</a:t>
            </a:r>
            <a:r>
              <a:rPr lang="cs-CZ" sz="2300" dirty="0"/>
              <a:t> </a:t>
            </a:r>
            <a:r>
              <a:rPr lang="cs-CZ" sz="2300" dirty="0" err="1"/>
              <a:t>prevzaté</a:t>
            </a:r>
            <a:r>
              <a:rPr lang="cs-CZ" sz="2300" dirty="0"/>
              <a:t> a upravené </a:t>
            </a:r>
            <a:r>
              <a:rPr lang="cs-CZ" sz="2300" dirty="0" err="1"/>
              <a:t>autorom</a:t>
            </a:r>
            <a:r>
              <a:rPr lang="cs-CZ" sz="2300" dirty="0"/>
              <a:t> </a:t>
            </a:r>
            <a:r>
              <a:rPr lang="cs-CZ" sz="2300" dirty="0" err="1"/>
              <a:t>pri</a:t>
            </a:r>
            <a:r>
              <a:rPr lang="cs-CZ" sz="2300" dirty="0"/>
              <a:t> </a:t>
            </a:r>
            <a:r>
              <a:rPr lang="cs-CZ" sz="2300" dirty="0" err="1"/>
              <a:t>zostavení</a:t>
            </a:r>
            <a:r>
              <a:rPr lang="cs-CZ" sz="2300" dirty="0"/>
              <a:t> Sk;</a:t>
            </a:r>
            <a:endParaRPr lang="sk-SK" sz="2300" dirty="0"/>
          </a:p>
          <a:p>
            <a:pPr algn="just"/>
            <a:r>
              <a:rPr lang="cs-CZ" sz="2300" dirty="0"/>
              <a:t>„my – forma“ </a:t>
            </a:r>
            <a:r>
              <a:rPr lang="cs-CZ" sz="2300" dirty="0" err="1"/>
              <a:t>sa</a:t>
            </a:r>
            <a:r>
              <a:rPr lang="cs-CZ" sz="2300" dirty="0"/>
              <a:t> </a:t>
            </a:r>
            <a:r>
              <a:rPr lang="cs-CZ" sz="2300" dirty="0" err="1"/>
              <a:t>neopiera</a:t>
            </a:r>
            <a:r>
              <a:rPr lang="cs-CZ" sz="2300" dirty="0"/>
              <a:t> o </a:t>
            </a:r>
            <a:r>
              <a:rPr lang="cs-CZ" sz="2300" dirty="0" err="1"/>
              <a:t>žiadnu</a:t>
            </a:r>
            <a:r>
              <a:rPr lang="cs-CZ" sz="2300" dirty="0"/>
              <a:t> </a:t>
            </a:r>
            <a:r>
              <a:rPr lang="cs-CZ" sz="2300" dirty="0" err="1"/>
              <a:t>skutočnú</a:t>
            </a:r>
            <a:r>
              <a:rPr lang="cs-CZ" sz="2300" dirty="0"/>
              <a:t> </a:t>
            </a:r>
            <a:r>
              <a:rPr lang="cs-CZ" sz="2300" dirty="0" err="1"/>
              <a:t>udalosť</a:t>
            </a:r>
            <a:r>
              <a:rPr lang="cs-CZ" sz="2300" dirty="0"/>
              <a:t>, ale je </a:t>
            </a:r>
            <a:r>
              <a:rPr lang="cs-CZ" sz="2300" dirty="0" err="1"/>
              <a:t>literárnym</a:t>
            </a:r>
            <a:r>
              <a:rPr lang="cs-CZ" sz="2300" dirty="0"/>
              <a:t> </a:t>
            </a:r>
            <a:r>
              <a:rPr lang="cs-CZ" sz="2300" dirty="0" err="1"/>
              <a:t>výtvorom</a:t>
            </a:r>
            <a:r>
              <a:rPr lang="cs-CZ" sz="2300" dirty="0"/>
              <a:t> autora, </a:t>
            </a:r>
            <a:r>
              <a:rPr lang="cs-CZ" sz="2300" dirty="0" err="1"/>
              <a:t>ktorý</a:t>
            </a:r>
            <a:r>
              <a:rPr lang="cs-CZ" sz="2300" dirty="0"/>
              <a:t> „my – formou“ </a:t>
            </a:r>
            <a:r>
              <a:rPr lang="cs-CZ" sz="2300" dirty="0" err="1"/>
              <a:t>chcel</a:t>
            </a:r>
            <a:r>
              <a:rPr lang="cs-CZ" sz="2300" dirty="0"/>
              <a:t> </a:t>
            </a:r>
            <a:r>
              <a:rPr lang="cs-CZ" sz="2300" dirty="0" err="1"/>
              <a:t>dať</a:t>
            </a:r>
            <a:r>
              <a:rPr lang="cs-CZ" sz="2300" dirty="0"/>
              <a:t> spisu </a:t>
            </a:r>
            <a:r>
              <a:rPr lang="cs-CZ" sz="2300" dirty="0" err="1"/>
              <a:t>väčšiu</a:t>
            </a:r>
            <a:r>
              <a:rPr lang="cs-CZ" sz="2300" dirty="0"/>
              <a:t> </a:t>
            </a:r>
            <a:r>
              <a:rPr lang="cs-CZ" sz="2300" dirty="0" err="1"/>
              <a:t>kredibilitu</a:t>
            </a:r>
            <a:r>
              <a:rPr lang="cs-CZ" sz="2300" dirty="0"/>
              <a:t> – </a:t>
            </a:r>
            <a:r>
              <a:rPr lang="cs-CZ" sz="2300" dirty="0" err="1"/>
              <a:t>hodnovernosť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1175</Words>
  <Application>Microsoft Macintosh PowerPoint</Application>
  <PresentationFormat>On-screen Show (4:3)</PresentationFormat>
  <Paragraphs>150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Motiv sady Office</vt:lpstr>
      <vt:lpstr>ŽIVOT APOŠTOLA PAVLA</vt:lpstr>
      <vt:lpstr>PowerPoint Presentation</vt:lpstr>
      <vt:lpstr>Odporúčaná literatúra</vt:lpstr>
      <vt:lpstr>V priebehu semestra </vt:lpstr>
      <vt:lpstr>Štruktúra </vt:lpstr>
      <vt:lpstr>Pramene pre štúdium apoštola Pavla</vt:lpstr>
      <vt:lpstr>Skutky apoštolov</vt:lpstr>
      <vt:lpstr>Autor</vt:lpstr>
      <vt:lpstr>Vysvetlenie „my“ formy</vt:lpstr>
      <vt:lpstr>Dátum napísania </vt:lpstr>
      <vt:lpstr>Miesto napísania</vt:lpstr>
      <vt:lpstr>Pavlove listy</vt:lpstr>
      <vt:lpstr>Rozdelenie PL</vt:lpstr>
      <vt:lpstr>Dôležitosť PL</vt:lpstr>
      <vt:lpstr>Ďalšie členenie PL</vt:lpstr>
      <vt:lpstr>Chronológia a poradie PL</vt:lpstr>
      <vt:lpstr>Proces formovania zbierky PL tzv. Corpus Paulinum</vt:lpstr>
      <vt:lpstr> Chronológia z historických  (mimo-biblických) prameňov </vt:lpstr>
      <vt:lpstr>PowerPoint Presentation</vt:lpstr>
      <vt:lpstr>Vyhnanie Židov z Ríma</vt:lpstr>
      <vt:lpstr>Nabatejský vládca Aretas IV. </vt:lpstr>
      <vt:lpstr>Nabatejské kráľovstvo</vt:lpstr>
      <vt:lpstr>Petra, hlavné mesto Nabatejcov</vt:lpstr>
      <vt:lpstr>Hlad v Rímskej ríši</vt:lpstr>
      <vt:lpstr>Pavlovo väzenie v Cézarei</vt:lpstr>
      <vt:lpstr>PowerPoint Presentation</vt:lpstr>
      <vt:lpstr>Cézarea Prímorská v časoch Herodesa Veľkého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ŽIVOT APOŠTOLA PAVLA</dc:title>
  <dc:creator>admin</dc:creator>
  <cp:lastModifiedBy>Frantisek Trstensky</cp:lastModifiedBy>
  <cp:revision>19</cp:revision>
  <dcterms:created xsi:type="dcterms:W3CDTF">2012-09-02T13:54:42Z</dcterms:created>
  <dcterms:modified xsi:type="dcterms:W3CDTF">2020-09-21T14:02:22Z</dcterms:modified>
</cp:coreProperties>
</file>