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006600"/>
    <a:srgbClr val="E5282D"/>
    <a:srgbClr val="D15BC6"/>
    <a:srgbClr val="A931A0"/>
    <a:srgbClr val="FF6600"/>
    <a:srgbClr val="9900CC"/>
    <a:srgbClr val="33CCFF"/>
    <a:srgbClr val="467AC0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-13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2488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4172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7328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13678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4877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0869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8462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1937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6621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498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3709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1920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3026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582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53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509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0946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0000CC"/>
          </a:fgClr>
          <a:bgClr>
            <a:schemeClr val="accent4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94B55D-D0AA-428D-82B3-A20D25CEFAD1}" type="datetimeFigureOut">
              <a:rPr lang="sk-SK" smtClean="0"/>
              <a:pPr/>
              <a:t>18. 5. 2022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29D3-C976-45CF-8BFF-0D8495F8C9C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31431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Vyn%C3%A1lez" TargetMode="External"/><Relationship Id="rId7" Type="http://schemas.openxmlformats.org/officeDocument/2006/relationships/image" Target="../media/image18.jpeg"/><Relationship Id="rId2" Type="http://schemas.openxmlformats.org/officeDocument/2006/relationships/hyperlink" Target="http://sk.wikipedia.org/wiki/Fyzi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hyperlink" Target="http://sk.wikipedia.org/wiki/R%C3%A1di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D26A982-4990-4EE2-AB70-A75D769DB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94483">
            <a:off x="1146087" y="2610260"/>
            <a:ext cx="8204407" cy="160636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sk-SK" sz="7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 Štáty</a:t>
            </a:r>
            <a:r>
              <a:rPr lang="sk-SK" sz="10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sk-SK" sz="7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bývalej</a:t>
            </a:r>
            <a:r>
              <a:rPr lang="sk-SK" sz="10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sk-SK" sz="10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Juhoslávie </a:t>
            </a:r>
          </a:p>
        </p:txBody>
      </p:sp>
      <p:pic>
        <p:nvPicPr>
          <p:cNvPr id="1026" name="Picture 2" descr="Vlajka štátu">
            <a:extLst>
              <a:ext uri="{FF2B5EF4-FFF2-40B4-BE49-F238E27FC236}">
                <a16:creationId xmlns:a16="http://schemas.microsoft.com/office/drawing/2014/main" xmlns="" id="{94270B38-5006-4F74-B8C1-B1F720B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946" y="4177145"/>
            <a:ext cx="5015345" cy="25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Štátny znak">
            <a:extLst>
              <a:ext uri="{FF2B5EF4-FFF2-40B4-BE49-F238E27FC236}">
                <a16:creationId xmlns:a16="http://schemas.microsoft.com/office/drawing/2014/main" xmlns="" id="{BB8A9640-BAE9-4D8C-A814-F01BAC91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1964" y="0"/>
            <a:ext cx="3320036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8885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lajka Čiernej Hory">
            <a:extLst>
              <a:ext uri="{FF2B5EF4-FFF2-40B4-BE49-F238E27FC236}">
                <a16:creationId xmlns:a16="http://schemas.microsoft.com/office/drawing/2014/main" xmlns="" id="{57294451-F590-4C67-959A-091A83B1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35885">
            <a:off x="6770745" y="4068948"/>
            <a:ext cx="4788977" cy="239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33480F60-F643-4E35-9BB7-F2B8393B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24952">
            <a:off x="737461" y="1047017"/>
            <a:ext cx="4863581" cy="25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xmlns="" id="{2E7C7C6E-78AA-4F07-AE35-8C31507D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50969"/>
            <a:ext cx="3187056" cy="17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xmlns="" id="{7F24487E-B273-4A43-9FC2-79485F19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012482">
            <a:off x="6715728" y="1643216"/>
            <a:ext cx="3339589" cy="176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3964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EB09BEA9-D977-4911-A9B3-9D65D0E118AA}"/>
              </a:ext>
            </a:extLst>
          </p:cNvPr>
          <p:cNvSpPr txBox="1"/>
          <p:nvPr/>
        </p:nvSpPr>
        <p:spPr>
          <a:xfrm>
            <a:off x="914400" y="387458"/>
            <a:ext cx="6059837" cy="1107996"/>
          </a:xfrm>
          <a:prstGeom prst="rect">
            <a:avLst/>
          </a:prstGeom>
          <a:solidFill>
            <a:srgbClr val="D15BC6"/>
          </a:solidFill>
        </p:spPr>
        <p:txBody>
          <a:bodyPr wrap="square" rtlCol="0">
            <a:spAutoFit/>
          </a:bodyPr>
          <a:lstStyle/>
          <a:p>
            <a:r>
              <a:rPr lang="sk-SK" sz="6600" b="1" dirty="0">
                <a:solidFill>
                  <a:schemeClr val="bg1"/>
                </a:solidFill>
              </a:rPr>
              <a:t>Macedónsko</a:t>
            </a:r>
            <a:r>
              <a:rPr lang="sk-SK" sz="6600" dirty="0"/>
              <a:t> 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AC95BBDF-6DAB-4FDE-A033-189B7425F37D}"/>
              </a:ext>
            </a:extLst>
          </p:cNvPr>
          <p:cNvSpPr/>
          <p:nvPr/>
        </p:nvSpPr>
        <p:spPr>
          <a:xfrm>
            <a:off x="6974237" y="1905506"/>
            <a:ext cx="5052448" cy="3046988"/>
          </a:xfrm>
          <a:prstGeom prst="rect">
            <a:avLst/>
          </a:prstGeom>
          <a:solidFill>
            <a:srgbClr val="D15BC6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0000"/>
                </a:solidFill>
                <a:latin typeface="Verdana" panose="020B0604030504040204" pitchFamily="34" charset="0"/>
              </a:rPr>
              <a:t>Hl. mesto je </a:t>
            </a:r>
            <a:r>
              <a:rPr lang="sk-SK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Skopje</a:t>
            </a:r>
          </a:p>
          <a:p>
            <a:endParaRPr lang="sk-SK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sz="2400" dirty="0">
                <a:solidFill>
                  <a:srgbClr val="000000"/>
                </a:solidFill>
                <a:latin typeface="Verdana" panose="020B0604030504040204" pitchFamily="34" charset="0"/>
              </a:rPr>
              <a:t>Mnohonárodnostný štát</a:t>
            </a:r>
          </a:p>
          <a:p>
            <a:endParaRPr lang="sk-SK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sz="2400" dirty="0">
                <a:solidFill>
                  <a:srgbClr val="000000"/>
                </a:solidFill>
                <a:latin typeface="Verdana" panose="020B0604030504040204" pitchFamily="34" charset="0"/>
              </a:rPr>
              <a:t>Má bohaté náleziská železnej rudy,</a:t>
            </a:r>
          </a:p>
          <a:p>
            <a:r>
              <a:rPr lang="sk-SK" sz="2400" dirty="0">
                <a:solidFill>
                  <a:srgbClr val="000000"/>
                </a:solidFill>
                <a:latin typeface="Verdana" panose="020B0604030504040204" pitchFamily="34" charset="0"/>
              </a:rPr>
              <a:t>veľkým lákadlom je </a:t>
            </a:r>
            <a:r>
              <a:rPr lang="sk-SK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Ochridské jazero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DB7018F7-AE8A-42AA-9FDE-2E076825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41073">
            <a:off x="230241" y="2158764"/>
            <a:ext cx="3948031" cy="25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xmlns="" id="{509E6109-BD40-4C46-805B-83ACAE0A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91263">
            <a:off x="2894844" y="3699441"/>
            <a:ext cx="3381969" cy="253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834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16F87A85-ACAA-488E-A882-A24A529EC59F}"/>
              </a:ext>
            </a:extLst>
          </p:cNvPr>
          <p:cNvSpPr/>
          <p:nvPr/>
        </p:nvSpPr>
        <p:spPr>
          <a:xfrm rot="389414">
            <a:off x="301862" y="4441208"/>
            <a:ext cx="6096000" cy="1938992"/>
          </a:xfrm>
          <a:prstGeom prst="rect">
            <a:avLst/>
          </a:prstGeom>
          <a:solidFill>
            <a:srgbClr val="D15BC6"/>
          </a:solidFill>
        </p:spPr>
        <p:txBody>
          <a:bodyPr>
            <a:spAutoFit/>
          </a:bodyPr>
          <a:lstStyle/>
          <a:p>
            <a:r>
              <a:rPr lang="sk-SK" sz="2400" dirty="0">
                <a:solidFill>
                  <a:srgbClr val="000000"/>
                </a:solidFill>
                <a:latin typeface="Verdana" panose="020B0604030504040204" pitchFamily="34" charset="0"/>
              </a:rPr>
              <a:t>Hospodárstvo je pomerne </a:t>
            </a:r>
            <a:r>
              <a:rPr lang="sk-SK" sz="2400" b="1" dirty="0">
                <a:solidFill>
                  <a:schemeClr val="bg1"/>
                </a:solidFill>
                <a:latin typeface="Verdana" panose="020B0604030504040204" pitchFamily="34" charset="0"/>
              </a:rPr>
              <a:t>zaostalé</a:t>
            </a:r>
            <a:r>
              <a:rPr lang="sk-SK" sz="2400" dirty="0">
                <a:solidFill>
                  <a:srgbClr val="000000"/>
                </a:solidFill>
                <a:latin typeface="Verdana" panose="020B0604030504040204" pitchFamily="34" charset="0"/>
              </a:rPr>
              <a:t>-skromná strojárska výroba</a:t>
            </a:r>
          </a:p>
          <a:p>
            <a:r>
              <a:rPr lang="sk-SK" sz="2400" dirty="0">
                <a:solidFill>
                  <a:srgbClr val="000000"/>
                </a:solidFill>
                <a:latin typeface="Verdana" panose="020B0604030504040204" pitchFamily="34" charset="0"/>
              </a:rPr>
              <a:t>Priemysel spracúvajú najmä poľnohospodárske produkty (potraviny, textil, tabak).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CB6828AC-A93F-49CA-8352-EB089F82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19386">
            <a:off x="2108289" y="604175"/>
            <a:ext cx="3754035" cy="250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Vlajka Severomacedónska">
            <a:extLst>
              <a:ext uri="{FF2B5EF4-FFF2-40B4-BE49-F238E27FC236}">
                <a16:creationId xmlns:a16="http://schemas.microsoft.com/office/drawing/2014/main" xmlns="" id="{B7F79484-9275-4F99-9D91-B3B95FEC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8871" y="3429000"/>
            <a:ext cx="4594925" cy="22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346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88B071D3-BB0A-4766-A1CF-27DBC4028CE9}"/>
              </a:ext>
            </a:extLst>
          </p:cNvPr>
          <p:cNvSpPr txBox="1"/>
          <p:nvPr/>
        </p:nvSpPr>
        <p:spPr>
          <a:xfrm>
            <a:off x="387927" y="263236"/>
            <a:ext cx="6012873" cy="769441"/>
          </a:xfrm>
          <a:prstGeom prst="rect">
            <a:avLst/>
          </a:prstGeom>
          <a:solidFill>
            <a:srgbClr val="E5282D"/>
          </a:solidFill>
        </p:spPr>
        <p:txBody>
          <a:bodyPr wrap="square" rtlCol="0">
            <a:spAutoFit/>
          </a:bodyPr>
          <a:lstStyle/>
          <a:p>
            <a:r>
              <a:rPr lang="sk-SK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Bosna a Hercegovina 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AF4C460B-DCDA-49E8-9B58-4C101C38C511}"/>
              </a:ext>
            </a:extLst>
          </p:cNvPr>
          <p:cNvSpPr/>
          <p:nvPr/>
        </p:nvSpPr>
        <p:spPr>
          <a:xfrm rot="20835861">
            <a:off x="955962" y="3286220"/>
            <a:ext cx="6096000" cy="2308324"/>
          </a:xfrm>
          <a:prstGeom prst="rect">
            <a:avLst/>
          </a:prstGeom>
          <a:solidFill>
            <a:srgbClr val="E5282D"/>
          </a:solidFill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Hl. mesto: Sarajevo</a:t>
            </a:r>
            <a:endParaRPr lang="sk-SK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Poloha: 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má len malý prístup k moru-20 km</a:t>
            </a:r>
          </a:p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Povrch:  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je hornatý štát, na Severe je nížina</a:t>
            </a:r>
          </a:p>
          <a:p>
            <a:endParaRPr lang="sk-SK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Podnebie: 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je subtropické, vo vnútrozemí mierne</a:t>
            </a:r>
          </a:p>
          <a:p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lesy pokrývajú 40%</a:t>
            </a:r>
          </a:p>
          <a:p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Poľnohospodárstvo: 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zemiaky, jačmeň, zelenina, ovocie - jablká, slivky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E0F5CC21-1403-44D6-8F99-909D4E41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0945" y="466604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385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-0.13773 C 0.04206 -0.13773 0.06914 -0.11065 0.06914 -0.07777 C 0.06914 -0.03865 0.03906 -0.02477 0.02109 -0.01875 L -0.00287 -0.01273 C -0.02084 -0.00671 -0.05091 0.00834 -0.05091 0.05232 C -0.05091 0.08033 -0.02383 0.11227 0.00911 0.11227 C 0.04206 0.11227 0.06914 0.08033 0.06914 0.05232 C 0.06914 0.00834 0.03906 -0.00671 0.02109 -0.01273 L -0.00287 -0.01875 C -0.02084 -0.02477 -0.05091 -0.03865 -0.05091 -0.07777 C -0.05091 -0.11065 -0.02383 -0.13773 0.00911 -0.13773 Z " pathEditMode="relative" rAng="0" ptsTypes="AAAAAAAAAAA">
                                      <p:cBhvr>
                                        <p:cTn id="55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C05A9B25-A6ED-43FC-9FA3-4952F42C219D}"/>
              </a:ext>
            </a:extLst>
          </p:cNvPr>
          <p:cNvSpPr/>
          <p:nvPr/>
        </p:nvSpPr>
        <p:spPr>
          <a:xfrm>
            <a:off x="554182" y="516765"/>
            <a:ext cx="6096000" cy="2308324"/>
          </a:xfrm>
          <a:prstGeom prst="rect">
            <a:avLst/>
          </a:prstGeom>
          <a:solidFill>
            <a:srgbClr val="E5282D"/>
          </a:solidFill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Priemysel: 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-hutnícky, potravinársky a strojársky</a:t>
            </a:r>
          </a:p>
          <a:p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Má </a:t>
            </a:r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veľké zásoby: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 uhlia, železnej rudy, bauxitu</a:t>
            </a:r>
          </a:p>
          <a:p>
            <a:endParaRPr lang="sk-SK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Hospodárstvo bolo </a:t>
            </a:r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poškodené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 v 20.stor. v dôsledku občianskej vojny</a:t>
            </a:r>
          </a:p>
          <a:p>
            <a:endParaRPr lang="sk-SK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Obyvateľstvo: 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je veľmi pestré</a:t>
            </a:r>
          </a:p>
          <a:p>
            <a:r>
              <a:rPr lang="sk-SK" b="1" u="sng" dirty="0">
                <a:solidFill>
                  <a:srgbClr val="000000"/>
                </a:solidFill>
                <a:latin typeface="Verdana" panose="020B0604030504040204" pitchFamily="34" charset="0"/>
              </a:rPr>
              <a:t>Mestá: </a:t>
            </a:r>
            <a:r>
              <a:rPr lang="sk-SK" dirty="0" err="1">
                <a:solidFill>
                  <a:srgbClr val="000000"/>
                </a:solidFill>
                <a:latin typeface="Verdana" panose="020B0604030504040204" pitchFamily="34" charset="0"/>
              </a:rPr>
              <a:t>Zenica,Tuzla</a:t>
            </a:r>
            <a:endParaRPr lang="sk-SK" b="1" u="sng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F1690D23-5725-456A-8A75-9852671247C8}"/>
              </a:ext>
            </a:extLst>
          </p:cNvPr>
          <p:cNvSpPr/>
          <p:nvPr/>
        </p:nvSpPr>
        <p:spPr>
          <a:xfrm>
            <a:off x="6096000" y="4468091"/>
            <a:ext cx="5708072" cy="1200329"/>
          </a:xfrm>
          <a:prstGeom prst="rect">
            <a:avLst/>
          </a:prstGeom>
          <a:solidFill>
            <a:srgbClr val="E5282D"/>
          </a:solidFill>
        </p:spPr>
        <p:txBody>
          <a:bodyPr wrap="square">
            <a:spAutoFit/>
          </a:bodyPr>
          <a:lstStyle/>
          <a:p>
            <a:r>
              <a:rPr lang="sk-SK" b="1" u="sng" dirty="0">
                <a:solidFill>
                  <a:srgbClr val="000000"/>
                </a:solidFill>
                <a:latin typeface="Verdana" panose="020B0604030504040204" pitchFamily="34" charset="0"/>
              </a:rPr>
              <a:t>Čím je známa Bosna a Hercegovina:</a:t>
            </a:r>
          </a:p>
          <a:p>
            <a:endParaRPr lang="sk-SK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Roku 1914 bol spáchaný atentát na následníka rakúsko-uhorského trónu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06715391-E735-4279-9A63-9A6D307B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78231">
            <a:off x="1208808" y="3629165"/>
            <a:ext cx="3737264" cy="249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xmlns="" id="{5207ED87-198D-4D61-9721-1B130E54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37712">
            <a:off x="7681502" y="1690687"/>
            <a:ext cx="3071687" cy="20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3398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F6860F1A-E8B4-45EE-A84A-C34733E602E7}"/>
              </a:ext>
            </a:extLst>
          </p:cNvPr>
          <p:cNvSpPr txBox="1"/>
          <p:nvPr/>
        </p:nvSpPr>
        <p:spPr>
          <a:xfrm>
            <a:off x="2632363" y="2644170"/>
            <a:ext cx="6206837" cy="1569660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sk-SK" sz="9600" dirty="0"/>
              <a:t>Koniec </a:t>
            </a:r>
            <a:r>
              <a:rPr lang="sk-SK" sz="9600" dirty="0">
                <a:sym typeface="Wingdings" panose="05000000000000000000" pitchFamily="2" charset="2"/>
              </a:rPr>
              <a:t></a:t>
            </a:r>
            <a:endParaRPr lang="sk-SK" sz="9600" dirty="0"/>
          </a:p>
        </p:txBody>
      </p:sp>
    </p:spTree>
    <p:extLst>
      <p:ext uri="{BB962C8B-B14F-4D97-AF65-F5344CB8AC3E}">
        <p14:creationId xmlns:p14="http://schemas.microsoft.com/office/powerpoint/2010/main" xmlns="" val="249415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0278 L 0.00222 0.00278 L 0.04662 0.00093 C 0.05443 0.00023 0.05521 -0.00046 0.06133 -0.00324 C 0.07344 -0.00255 0.08555 -0.00231 0.09766 -0.00116 C 0.09974 -0.00093 0.10821 0.0044 0.10912 0.00486 C 0.11732 0.00972 0.10703 0.00394 0.11706 0.00903 C 0.11823 0.00949 0.11927 0.01088 0.12045 0.01088 C 0.13477 0.01227 0.14922 0.01227 0.16367 0.01296 C 0.16589 0.01435 0.1681 0.01667 0.17045 0.01713 L 0.18972 0.01898 L 0.22617 0.07361 C 0.22878 0.07708 0.23151 0.08009 0.23412 0.0838 C 0.24336 0.09699 0.23242 0.08264 0.23972 0.09583 C 0.24076 0.09745 0.24206 0.09861 0.24323 0.09977 C 0.24362 0.10255 0.24388 0.10532 0.24427 0.10787 C 0.24844 0.13264 0.24505 0.10949 0.24779 0.12824 C 0.24883 0.16157 0.24883 0.16806 0.25117 0.20301 C 0.2513 0.20625 0.25196 0.20972 0.25222 0.21296 C 0.25261 0.22106 0.25287 0.22917 0.25339 0.23727 C 0.25352 0.23935 0.25456 0.2412 0.25456 0.24329 C 0.25456 0.25347 0.25469 0.26366 0.25339 0.27361 C 0.25287 0.27847 0.24727 0.28194 0.24545 0.2838 C 0.24349 0.28565 0.2418 0.28796 0.23972 0.28981 C 0.23867 0.29074 0.2375 0.29097 0.23633 0.2919 C 0.22657 0.29931 0.23646 0.29306 0.22839 0.29792 C 0.22761 0.29931 0.22709 0.30116 0.22617 0.30185 C 0.22474 0.30324 0.22318 0.30347 0.22162 0.30394 C 0.21472 0.30579 0.21003 0.30556 0.20339 0.3081 C 0.20039 0.30903 0.1974 0.31088 0.19427 0.31204 C 0.18959 0.31389 0.18724 0.31343 0.18295 0.31597 C 0.17435 0.32106 0.18034 0.31921 0.17266 0.32222 C 0.16888 0.32361 0.16498 0.32407 0.16133 0.32616 C 0.16016 0.32685 0.15912 0.32801 0.15795 0.32824 C 0.15378 0.32917 0.14961 0.32963 0.14545 0.33032 C 0.13242 0.3419 0.14779 0.3294 0.11589 0.33634 C 0.11459 0.33657 0.1138 0.33981 0.1125 0.34028 C 0.10873 0.3419 0.10495 0.34167 0.10117 0.34236 L 0.09323 0.3463 C 0.09206 0.34699 0.09089 0.34745 0.08972 0.34838 C 0.08242 0.35417 0.08321 0.35602 0.075 0.35856 C 0.07123 0.35972 0.06745 0.35995 0.06367 0.36065 C 0.04037 0.35949 -0.04258 0.36019 -0.09088 0.35255 C -0.0944 0.35185 -0.09778 0.35116 -0.10117 0.35046 C -0.11523 0.34028 -0.09765 0.35278 -0.11367 0.34236 C -0.11562 0.3412 -0.11745 0.33958 -0.1194 0.33819 C -0.12383 0.33542 -0.12838 0.33287 -0.13294 0.33032 C -0.13528 0.32894 -0.1375 0.32755 -0.13984 0.32616 C -0.14362 0.32407 -0.14765 0.32338 -0.15117 0.32014 C -0.17877 0.2956 -0.15143 0.3206 -0.16823 0.30394 C -0.16966 0.30255 -0.17135 0.30139 -0.17278 0.3 C -0.18242 0.28958 -0.17604 0.29329 -0.18411 0.28981 C -0.18841 0.28218 -0.19388 0.27199 -0.19896 0.26759 C -0.20273 0.26412 -0.20664 0.26111 -0.21028 0.25741 C -0.22135 0.2463 -0.23216 0.23449 -0.24323 0.22315 L -0.26705 0.19884 L -0.28073 0.18472 C -0.28385 0.18148 -0.29648 0.16875 -0.29896 0.16667 C -0.30039 0.16528 -0.30208 0.16435 -0.30351 0.1625 C -0.30521 0.16019 -0.30638 0.15694 -0.30794 0.1544 C -0.31758 0.13981 -0.30429 0.1625 -0.31601 0.1463 C -0.3181 0.14352 -0.31979 0.13958 -0.32161 0.13634 C -0.32448 0.11644 -0.32044 0.13935 -0.32617 0.12199 C -0.32877 0.11435 -0.33099 0.09954 -0.33294 0.0919 C -0.33502 0.08426 -0.33776 0.07708 -0.33984 0.06968 C -0.34114 0.06505 -0.34205 0.06019 -0.34323 0.05532 C -0.34362 0.05069 -0.34401 0.04606 -0.3444 0.0412 C -0.34466 0.03727 -0.34544 0.03333 -0.34544 0.02917 C -0.34544 -0.03681 -0.34544 -0.10278 -0.3444 -0.16898 C -0.34427 -0.17315 -0.34323 -0.17731 -0.34205 -0.18102 C -0.33789 -0.19537 -0.33359 -0.20995 -0.32851 -0.22338 C -0.32539 -0.23148 -0.32239 -0.23958 -0.3194 -0.24769 C -0.31549 -0.25764 -0.30989 -0.27546 -0.30351 -0.28403 C -0.25989 -0.34282 -0.30325 -0.28264 -0.25 -0.33657 C -0.24739 -0.33935 -0.24492 -0.34259 -0.24205 -0.34468 C -0.23854 -0.34745 -0.21992 -0.35463 -0.2194 -0.35486 C -0.20182 -0.3625 -0.22265 -0.35579 -0.19661 -0.36273 L -0.03528 -0.36088 C -0.02643 -0.36042 -0.01784 -0.35648 -0.00911 -0.35486 C -0.00495 -0.35394 -0.00078 -0.35347 0.00339 -0.35278 C 0.00716 -0.35139 0.01094 -0.35023 0.01472 -0.34861 C 0.01901 -0.34699 0.02292 -0.34375 0.02722 -0.34259 C 0.03698 -0.34028 0.04701 -0.34051 0.05677 -0.33866 C 0.08841 -0.33218 0.08516 -0.32917 0.11706 -0.32037 C 0.12149 -0.31921 0.12617 -0.31921 0.13073 -0.31829 L 0.16133 -0.31227 C 0.19558 -0.30486 0.15847 -0.31227 0.19427 -0.30231 C 0.20795 -0.29838 0.22162 -0.29537 0.23529 -0.29213 C 0.24167 -0.29051 0.24818 -0.29005 0.25456 -0.28819 C 0.28672 -0.27801 0.28555 -0.27778 0.30912 -0.26597 C 0.31094 -0.26389 0.31341 -0.26273 0.31472 -0.25972 C 0.32005 -0.24815 0.32409 -0.23565 0.32617 -0.2213 C 0.3267 -0.21736 0.32696 -0.21343 0.32722 -0.20926 C 0.32696 -0.17222 0.32683 -0.13519 0.32617 -0.09815 C 0.32604 -0.09398 0.32578 -0.08981 0.325 -0.08611 C 0.32383 -0.07963 0.32214 -0.07384 0.32045 -0.06782 C 0.31849 -0.06111 0.31537 -0.05301 0.3125 -0.04769 C 0.30769 -0.03866 0.30261 -0.03009 0.29779 -0.0213 C 0.27982 0.01042 0.30144 -0.02569 0.2875 -0.00718 C 0.2763 0.00764 0.2918 -0.00509 0.27383 0.01296 C 0.27175 0.01505 0.26927 0.01551 0.26706 0.01713 C 0.26315 0.01944 0.25795 0.02338 0.25456 0.02708 C 0.25287 0.02894 0.25157 0.03148 0.25 0.0331 C 0.24779 0.03542 0.24545 0.03704 0.24323 0.03935 C 0.23854 0.04375 0.23425 0.04931 0.22956 0.05347 C 0.22735 0.05532 0.225 0.05602 0.22279 0.05741 C 0.22005 0.05926 0.21732 0.06134 0.21472 0.06343 C 0.17422 0.09769 0.22891 0.05394 0.18633 0.08565 C 0.18399 0.0875 0.18177 0.08958 0.17956 0.0919 C 0.17761 0.09375 0.17591 0.0963 0.17383 0.09792 C 0.16315 0.10579 0.1625 0.10532 0.15339 0.10787 C 0.14922 0.11065 0.14519 0.11389 0.14089 0.11597 C 0.13867 0.11713 0.13633 0.11736 0.13412 0.11806 C 0.12982 0.11944 0.12591 0.1213 0.12162 0.12199 C 0.11706 0.12292 0.1125 0.12338 0.10795 0.12407 L 0.05117 0.12199 C 0.04961 0.12199 0.04805 0.12083 0.04662 0.12014 C 0.0431 0.11829 0.03985 0.11574 0.03633 0.11412 C 0.00326 0.09838 0.05664 0.12685 0.02266 0.10787 C 0.01888 0.10579 0.01511 0.10394 0.01133 0.10185 C -0.00299 0.09398 0.01315 0.10185 -0.0069 0.0919 C -0.01797 0.08611 -0.00299 0.09537 -0.02278 0.0838 C -0.02474 0.08264 -0.02643 0.08079 -0.02838 0.07963 C -0.03398 0.07662 -0.04987 0.07083 -0.05338 0.06968 C -0.05495 0.06829 -0.05638 0.06644 -0.05794 0.06551 C -0.05976 0.06435 -0.06172 0.06435 -0.06367 0.06343 C -0.06771 0.06181 -0.07226 0.05949 -0.07617 0.05741 C -0.07734 0.05602 -0.07838 0.0544 -0.07955 0.05347 C -0.09909 0.03611 -0.08359 0.05 -0.09323 0.04329 C -0.09583 0.04144 -0.09856 0.03958 -0.10117 0.03727 C -0.10234 0.03611 -0.10338 0.03426 -0.10455 0.0331 C -0.10638 0.03148 -0.10846 0.03079 -0.11028 0.02917 C -0.11302 0.02662 -0.11562 0.02384 -0.11823 0.02106 C -0.12044 0.0162 -0.12487 0.00718 -0.12617 0.00093 C -0.12695 -0.00301 -0.12695 -0.00718 -0.12734 -0.01134 C -0.12695 -0.02801 -0.12708 -0.04491 -0.12617 -0.06181 C -0.12591 -0.06528 -0.12513 -0.06898 -0.12396 -0.07199 C -0.12122 -0.07847 -0.1108 -0.09444 -0.1069 -0.09606 L -0.10234 -0.09815 C -0.0983 -0.10532 -0.10169 -0.10069 -0.0944 -0.10417 C -0.07995 -0.11111 -0.09622 -0.10694 -0.075 -0.11019 L -0.03984 -0.10833 C -0.03593 -0.10718 -0.03294 -0.10162 -0.02955 -0.09815 C -0.02643 -0.09491 -0.02356 -0.0912 -0.02044 -0.08796 C -0.01497 -0.08241 -0.01497 -0.08264 -0.01028 -0.07986 C -0.00872 -0.07801 -0.00716 -0.07616 -0.00573 -0.07384 C -0.00442 -0.07199 -0.00364 -0.06944 -0.00234 -0.06782 C -0.0013 -0.06667 -2.70833E-6 -0.06644 0.00117 -0.06574 C 0.00261 -0.06319 0.00404 -0.06019 0.0056 -0.05764 C 0.00664 -0.05625 0.00834 -0.05579 0.00912 -0.0537 C 0.01107 -0.04884 0.01276 -0.04329 0.01367 -0.0375 C 0.01628 -0.01898 0.0142 -0.02593 0.0181 -0.01528 C 0.02123 0.00139 0.02136 -0.00139 0.01706 0.02917 C 0.01641 0.03333 0.0142 0.03611 0.0125 0.03935 C 0.01146 0.04097 0.01029 0.04236 0.00912 0.04329 C 0.00573 0.04583 -0.00117 0.04931 -0.00117 0.04931 C -0.0112 0.04838 -0.02161 0.05671 -0.02734 0.0412 C -0.02799 0.03958 -0.02799 0.03727 -0.02838 0.03519 C -0.02877 0.02986 -0.02903 0.02431 -0.02955 0.01898 C -0.02981 0.0169 -0.03073 0.01505 -0.03073 0.01296 C -0.03073 0.0088 -0.02995 0.00486 -0.02955 0.00093 C -0.02578 0.00162 -0.02083 -0.00185 -0.01823 0.00278 C -0.01627 0.00625 -0.01836 0.01389 -0.02044 0.01713 C -0.02213 0.01968 -0.025 0.01713 -0.02734 0.01713 " pathEditMode="relative" ptsTypes="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8AE6242-FCE1-4BAF-8629-D1F83E2ACDA6}"/>
              </a:ext>
            </a:extLst>
          </p:cNvPr>
          <p:cNvSpPr txBox="1"/>
          <p:nvPr/>
        </p:nvSpPr>
        <p:spPr>
          <a:xfrm rot="20957263">
            <a:off x="179259" y="4091695"/>
            <a:ext cx="7260310" cy="138499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Medzi štáty bývalej </a:t>
            </a:r>
            <a:r>
              <a:rPr lang="sk-SK" sz="2800" b="1" dirty="0">
                <a:solidFill>
                  <a:srgbClr val="E528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Juhoslávie</a:t>
            </a:r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patrí: Slovinsko, Chorvátsko, Srbsko, Čierna Hora, Macedónsko, Bosna a Hercegovina.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6887DB5-4AB8-4503-BCA8-95678BC09956}"/>
              </a:ext>
            </a:extLst>
          </p:cNvPr>
          <p:cNvSpPr txBox="1"/>
          <p:nvPr/>
        </p:nvSpPr>
        <p:spPr>
          <a:xfrm>
            <a:off x="381967" y="615241"/>
            <a:ext cx="9113003" cy="1077218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Rozprestierajú sa na </a:t>
            </a:r>
            <a:r>
              <a:rPr lang="sk-SK" sz="3200" b="1" dirty="0">
                <a:solidFill>
                  <a:srgbClr val="E5282D"/>
                </a:solidFill>
                <a:latin typeface="Arial Narrow" panose="020B0606020202030204" pitchFamily="34" charset="0"/>
              </a:rPr>
              <a:t>Balkánskom polostrove </a:t>
            </a:r>
            <a:r>
              <a:rPr lang="sk-SK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ktorý leží v Juhovýchodnej Európe.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ADE9A6F-52C9-49DB-A883-959112EC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9433" y="2445870"/>
            <a:ext cx="4218765" cy="379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7814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E7A3B1CC-36B3-4A85-B95C-B3CA12AEBA9D}"/>
              </a:ext>
            </a:extLst>
          </p:cNvPr>
          <p:cNvSpPr txBox="1"/>
          <p:nvPr/>
        </p:nvSpPr>
        <p:spPr>
          <a:xfrm>
            <a:off x="461427" y="289942"/>
            <a:ext cx="5129939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sz="7200" b="1" dirty="0">
                <a:solidFill>
                  <a:srgbClr val="D92A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Slovinsko</a:t>
            </a:r>
          </a:p>
        </p:txBody>
      </p:sp>
      <p:pic>
        <p:nvPicPr>
          <p:cNvPr id="3076" name="Picture 4" descr="Vlajka Slovinska">
            <a:extLst>
              <a:ext uri="{FF2B5EF4-FFF2-40B4-BE49-F238E27FC236}">
                <a16:creationId xmlns:a16="http://schemas.microsoft.com/office/drawing/2014/main" xmlns="" id="{BBA6CBBE-B360-4217-8F06-27714ABD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5946" y="4735873"/>
            <a:ext cx="3781586" cy="18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91CB7AD-2DAA-4E27-B2DF-10BB5BABB3AE}"/>
              </a:ext>
            </a:extLst>
          </p:cNvPr>
          <p:cNvSpPr txBox="1"/>
          <p:nvPr/>
        </p:nvSpPr>
        <p:spPr>
          <a:xfrm>
            <a:off x="294468" y="3985598"/>
            <a:ext cx="7180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Povrch:</a:t>
            </a:r>
            <a:endParaRPr lang="sk-SK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b="1" dirty="0">
                <a:solidFill>
                  <a:schemeClr val="bg1"/>
                </a:solidFill>
              </a:rPr>
              <a:t>Prevažne hornatý- </a:t>
            </a:r>
            <a:r>
              <a:rPr lang="sk-SK" sz="2400" b="1" dirty="0" err="1">
                <a:solidFill>
                  <a:schemeClr val="bg1"/>
                </a:solidFill>
              </a:rPr>
              <a:t>Julské</a:t>
            </a:r>
            <a:r>
              <a:rPr lang="sk-SK" sz="2400" b="1" dirty="0">
                <a:solidFill>
                  <a:schemeClr val="bg1"/>
                </a:solidFill>
              </a:rPr>
              <a:t> Alpy, </a:t>
            </a:r>
            <a:r>
              <a:rPr lang="sk-SK" sz="2400" b="1" dirty="0" err="1">
                <a:solidFill>
                  <a:srgbClr val="C00000"/>
                </a:solidFill>
              </a:rPr>
              <a:t>Karavanky</a:t>
            </a:r>
            <a:endParaRPr lang="sk-SK" sz="2400" b="1" dirty="0">
              <a:solidFill>
                <a:srgbClr val="C00000"/>
              </a:solidFill>
            </a:endParaRPr>
          </a:p>
          <a:p>
            <a:r>
              <a:rPr lang="sk-SK" sz="2400" b="1" dirty="0">
                <a:solidFill>
                  <a:schemeClr val="bg1"/>
                </a:solidFill>
              </a:rPr>
              <a:t>Slovinsko má viac než polovicu rozlohy pokrytú </a:t>
            </a:r>
            <a:r>
              <a:rPr lang="sk-SK" sz="2400" b="1" dirty="0">
                <a:solidFill>
                  <a:srgbClr val="C00000"/>
                </a:solidFill>
              </a:rPr>
              <a:t>lesmi</a:t>
            </a:r>
          </a:p>
          <a:p>
            <a:endParaRPr lang="sk-SK" sz="2400" b="1" dirty="0">
              <a:solidFill>
                <a:schemeClr val="bg1"/>
              </a:solidFill>
            </a:endParaRPr>
          </a:p>
          <a:p>
            <a:r>
              <a:rPr lang="sk-SK" sz="2400" b="1" dirty="0">
                <a:solidFill>
                  <a:schemeClr val="bg1"/>
                </a:solidFill>
              </a:rPr>
              <a:t>Podnebie je mierne až </a:t>
            </a:r>
            <a:r>
              <a:rPr lang="sk-SK" sz="2400" b="1" dirty="0">
                <a:solidFill>
                  <a:srgbClr val="C00000"/>
                </a:solidFill>
              </a:rPr>
              <a:t>subtropické</a:t>
            </a:r>
            <a:r>
              <a:rPr lang="sk-SK" sz="2400" b="1" dirty="0">
                <a:solidFill>
                  <a:schemeClr val="bg1"/>
                </a:solidFill>
              </a:rPr>
              <a:t> </a:t>
            </a:r>
          </a:p>
          <a:p>
            <a:r>
              <a:rPr lang="sk-SK" sz="2400" b="1" dirty="0">
                <a:solidFill>
                  <a:schemeClr val="bg1"/>
                </a:solidFill>
              </a:rPr>
              <a:t>Najvýznamnejšími riekami sú: Sáva a Dráva </a:t>
            </a:r>
          </a:p>
          <a:p>
            <a:endParaRPr lang="sk-SK" sz="2400" b="1" dirty="0">
              <a:solidFill>
                <a:srgbClr val="C00000"/>
              </a:solidFill>
            </a:endParaRP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55577BD5-2DBF-48EE-947D-9C911E64E218}"/>
              </a:ext>
            </a:extLst>
          </p:cNvPr>
          <p:cNvSpPr/>
          <p:nvPr/>
        </p:nvSpPr>
        <p:spPr>
          <a:xfrm>
            <a:off x="5011120" y="1829993"/>
            <a:ext cx="718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</a:rPr>
              <a:t>Hl. mesto je </a:t>
            </a:r>
            <a:r>
              <a:rPr lang="sk-SK" sz="2800" b="1" dirty="0">
                <a:solidFill>
                  <a:srgbClr val="C00000"/>
                </a:solidFill>
              </a:rPr>
              <a:t>Ľubľana</a:t>
            </a:r>
          </a:p>
          <a:p>
            <a:r>
              <a:rPr lang="sk-SK" sz="2800" b="1" dirty="0">
                <a:solidFill>
                  <a:srgbClr val="C00000"/>
                </a:solidFill>
              </a:rPr>
              <a:t>Poloha: </a:t>
            </a:r>
          </a:p>
          <a:p>
            <a:r>
              <a:rPr lang="sk-SK" sz="2800" b="1" dirty="0">
                <a:solidFill>
                  <a:schemeClr val="bg1"/>
                </a:solidFill>
              </a:rPr>
              <a:t>Leží v SZ časti Balkánskeho polostrova</a:t>
            </a:r>
            <a:br>
              <a:rPr lang="sk-SK" sz="2800" b="1" dirty="0">
                <a:solidFill>
                  <a:schemeClr val="bg1"/>
                </a:solidFill>
              </a:rPr>
            </a:br>
            <a:r>
              <a:rPr lang="sk-SK" sz="2800" b="1" dirty="0">
                <a:solidFill>
                  <a:schemeClr val="bg1"/>
                </a:solidFill>
              </a:rPr>
              <a:t>Je </a:t>
            </a:r>
            <a:r>
              <a:rPr lang="sk-SK" sz="2800" b="1" dirty="0">
                <a:solidFill>
                  <a:srgbClr val="C00000"/>
                </a:solidFill>
              </a:rPr>
              <a:t>najrozvinutejší štát </a:t>
            </a:r>
            <a:r>
              <a:rPr lang="sk-SK" sz="2800" b="1" dirty="0">
                <a:solidFill>
                  <a:schemeClr val="bg1"/>
                </a:solidFill>
              </a:rPr>
              <a:t>bývalej Juhoslávie</a:t>
            </a:r>
          </a:p>
        </p:txBody>
      </p:sp>
    </p:spTree>
    <p:extLst>
      <p:ext uri="{BB962C8B-B14F-4D97-AF65-F5344CB8AC3E}">
        <p14:creationId xmlns:p14="http://schemas.microsoft.com/office/powerpoint/2010/main" xmlns="" val="2801568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91CB7AD-2DAA-4E27-B2DF-10BB5BABB3AE}"/>
              </a:ext>
            </a:extLst>
          </p:cNvPr>
          <p:cNvSpPr txBox="1"/>
          <p:nvPr/>
        </p:nvSpPr>
        <p:spPr>
          <a:xfrm>
            <a:off x="295269" y="568541"/>
            <a:ext cx="7576598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Priemysel:</a:t>
            </a:r>
            <a:endParaRPr lang="sk-SK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Strojársky, elektrotechnický, drevospracujúci </a:t>
            </a:r>
          </a:p>
          <a:p>
            <a:r>
              <a:rPr lang="sk-SK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Chov najmä hovädzieho dobytka</a:t>
            </a:r>
          </a:p>
          <a:p>
            <a:endParaRPr lang="sk-SK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Čím je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Slovinsko</a:t>
            </a:r>
            <a:r>
              <a:rPr lang="sk-SK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známe:</a:t>
            </a:r>
          </a:p>
          <a:p>
            <a:r>
              <a:rPr lang="sk-SK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Vyšľachtené  kone -LIPICANY, </a:t>
            </a:r>
            <a:r>
              <a:rPr lang="sk-SK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Postojna</a:t>
            </a:r>
            <a:r>
              <a:rPr lang="sk-SK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jaskyňa </a:t>
            </a:r>
            <a:endParaRPr lang="sk-S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51B004B1-E480-4BEF-8359-E55E9627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5695" y="568541"/>
            <a:ext cx="949469" cy="31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F58DD5F6-8A83-4B9A-965A-E7C97D84DF0A}"/>
              </a:ext>
            </a:extLst>
          </p:cNvPr>
          <p:cNvSpPr/>
          <p:nvPr/>
        </p:nvSpPr>
        <p:spPr>
          <a:xfrm>
            <a:off x="7008052" y="3672116"/>
            <a:ext cx="488948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Minerálna voda </a:t>
            </a:r>
            <a:r>
              <a:rPr lang="sk-SK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RADENSKÁ</a:t>
            </a:r>
            <a:endParaRPr lang="sk-SK" sz="2800" dirty="0">
              <a:solidFill>
                <a:srgbClr val="C00000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A503F0AB-BF6D-4663-8127-A901D632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587" y="3420328"/>
            <a:ext cx="1745613" cy="33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5010F171-2095-46D4-ADC8-7720E02945C1}"/>
              </a:ext>
            </a:extLst>
          </p:cNvPr>
          <p:cNvSpPr txBox="1"/>
          <p:nvPr/>
        </p:nvSpPr>
        <p:spPr>
          <a:xfrm>
            <a:off x="2199350" y="5638800"/>
            <a:ext cx="3768436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Elektrotechnika </a:t>
            </a:r>
            <a:r>
              <a:rPr lang="sk-SK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GORENJE</a:t>
            </a:r>
          </a:p>
        </p:txBody>
      </p:sp>
    </p:spTree>
    <p:extLst>
      <p:ext uri="{BB962C8B-B14F-4D97-AF65-F5344CB8AC3E}">
        <p14:creationId xmlns:p14="http://schemas.microsoft.com/office/powerpoint/2010/main" xmlns="" val="308153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DD2FEFED-8E3D-4C67-A150-F4523F9FCF00}"/>
              </a:ext>
            </a:extLst>
          </p:cNvPr>
          <p:cNvSpPr txBox="1"/>
          <p:nvPr/>
        </p:nvSpPr>
        <p:spPr>
          <a:xfrm>
            <a:off x="619933" y="449451"/>
            <a:ext cx="7594169" cy="1200329"/>
          </a:xfrm>
          <a:prstGeom prst="rect">
            <a:avLst/>
          </a:prstGeom>
          <a:solidFill>
            <a:srgbClr val="467AC0"/>
          </a:solidFill>
        </p:spPr>
        <p:txBody>
          <a:bodyPr wrap="square" rtlCol="0">
            <a:spAutoFit/>
          </a:bodyPr>
          <a:lstStyle/>
          <a:p>
            <a:r>
              <a:rPr lang="sk-SK" sz="7200" b="1" dirty="0">
                <a:solidFill>
                  <a:srgbClr val="33CCFF"/>
                </a:solidFill>
              </a:rPr>
              <a:t>Chorvátsko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4B4E8F1-00B9-4244-9752-E2BFD2D85938}"/>
              </a:ext>
            </a:extLst>
          </p:cNvPr>
          <p:cNvSpPr txBox="1"/>
          <p:nvPr/>
        </p:nvSpPr>
        <p:spPr>
          <a:xfrm>
            <a:off x="340964" y="3346500"/>
            <a:ext cx="4788975" cy="3108543"/>
          </a:xfrm>
          <a:prstGeom prst="rect">
            <a:avLst/>
          </a:prstGeom>
          <a:solidFill>
            <a:srgbClr val="467AC0"/>
          </a:solidFill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</a:rPr>
              <a:t>Hl. mesto je</a:t>
            </a:r>
            <a:r>
              <a:rPr lang="sk-SK" sz="2800" dirty="0">
                <a:solidFill>
                  <a:schemeClr val="bg1"/>
                </a:solidFill>
              </a:rPr>
              <a:t> </a:t>
            </a:r>
            <a:r>
              <a:rPr lang="sk-SK" sz="2800" b="1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Záhreb</a:t>
            </a:r>
          </a:p>
          <a:p>
            <a:endParaRPr lang="sk-SK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b="1" u="sng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Pobrežie :</a:t>
            </a:r>
            <a:endParaRPr lang="sk-SK" sz="2400" b="1" dirty="0">
              <a:solidFill>
                <a:srgbClr val="33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b="1" dirty="0">
                <a:solidFill>
                  <a:schemeClr val="bg1"/>
                </a:solidFill>
              </a:rPr>
              <a:t>Členité s prístupom k Jadranskému moru </a:t>
            </a:r>
          </a:p>
          <a:p>
            <a:endParaRPr lang="sk-SK" sz="2400" b="1" dirty="0">
              <a:solidFill>
                <a:schemeClr val="bg1"/>
              </a:solidFill>
            </a:endParaRPr>
          </a:p>
          <a:p>
            <a:r>
              <a:rPr lang="sk-SK" sz="2400" b="1" dirty="0">
                <a:solidFill>
                  <a:schemeClr val="bg1"/>
                </a:solidFill>
              </a:rPr>
              <a:t>Tvorí množstvo ostrovov, medzi najväčšie patria </a:t>
            </a:r>
            <a:r>
              <a:rPr lang="sk-SK" sz="2400" b="1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Krk a Korčuľa 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A47C6EDD-C79C-404B-8F73-C115B2B99E3B}"/>
              </a:ext>
            </a:extLst>
          </p:cNvPr>
          <p:cNvSpPr/>
          <p:nvPr/>
        </p:nvSpPr>
        <p:spPr>
          <a:xfrm>
            <a:off x="5755036" y="2505670"/>
            <a:ext cx="6096000" cy="923330"/>
          </a:xfrm>
          <a:prstGeom prst="rect">
            <a:avLst/>
          </a:prstGeom>
          <a:solidFill>
            <a:srgbClr val="467AC0"/>
          </a:solidFill>
        </p:spPr>
        <p:txBody>
          <a:bodyPr>
            <a:spAutoFit/>
          </a:bodyPr>
          <a:lstStyle/>
          <a:p>
            <a:r>
              <a:rPr lang="sk-SK" b="1" u="sng" dirty="0">
                <a:solidFill>
                  <a:srgbClr val="33CCFF"/>
                </a:solidFill>
                <a:latin typeface="Verdana" panose="020B0604030504040204" pitchFamily="34" charset="0"/>
              </a:rPr>
              <a:t>Poľnohospodárstvo:</a:t>
            </a:r>
            <a:endParaRPr lang="sk-SK" dirty="0">
              <a:solidFill>
                <a:srgbClr val="33CCFF"/>
              </a:solidFill>
              <a:latin typeface="Verdana" panose="020B0604030504040204" pitchFamily="34" charset="0"/>
            </a:endParaRPr>
          </a:p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Cukrová repa, kukurica, na pobreží subtropické plodiny: citrusy, olivy a figy</a:t>
            </a:r>
            <a:endParaRPr lang="sk-SK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DB1A4F8B-8B71-4C0E-9D6E-6953459F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8548" y="4397641"/>
            <a:ext cx="4114801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557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2EC067FE-FA5A-4D08-9BF3-8716D7172573}"/>
              </a:ext>
            </a:extLst>
          </p:cNvPr>
          <p:cNvSpPr/>
          <p:nvPr/>
        </p:nvSpPr>
        <p:spPr>
          <a:xfrm>
            <a:off x="5646549" y="5141932"/>
            <a:ext cx="6096000" cy="1477328"/>
          </a:xfrm>
          <a:prstGeom prst="rect">
            <a:avLst/>
          </a:prstGeom>
          <a:solidFill>
            <a:srgbClr val="467AC0"/>
          </a:solidFill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33CCFF"/>
                </a:solidFill>
                <a:latin typeface="Verdana" panose="020B0604030504040204" pitchFamily="34" charset="0"/>
              </a:rPr>
              <a:t>Priemysel:</a:t>
            </a:r>
          </a:p>
          <a:p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Hutnícky (výroba hliníka z bauxitu)</a:t>
            </a:r>
          </a:p>
          <a:p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Strojársky (výroba lodí)</a:t>
            </a:r>
          </a:p>
          <a:p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Potravinársky</a:t>
            </a:r>
            <a:endParaRPr lang="sk-SK" dirty="0">
              <a:solidFill>
                <a:srgbClr val="33CCFF"/>
              </a:solidFill>
              <a:latin typeface="Verdana" panose="020B0604030504040204" pitchFamily="34" charset="0"/>
            </a:endParaRPr>
          </a:p>
          <a:p>
            <a:endParaRPr lang="sk-SK" dirty="0">
              <a:solidFill>
                <a:srgbClr val="33CCFF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9B2573F0-2E18-4778-9799-6E90CB75A032}"/>
              </a:ext>
            </a:extLst>
          </p:cNvPr>
          <p:cNvSpPr/>
          <p:nvPr/>
        </p:nvSpPr>
        <p:spPr>
          <a:xfrm rot="21071228">
            <a:off x="489190" y="1579535"/>
            <a:ext cx="6096000" cy="3416320"/>
          </a:xfrm>
          <a:prstGeom prst="rect">
            <a:avLst/>
          </a:prstGeom>
          <a:solidFill>
            <a:srgbClr val="467AC0"/>
          </a:solidFill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Najväčším prístavom je </a:t>
            </a:r>
            <a:r>
              <a:rPr lang="sk-SK" b="1" dirty="0">
                <a:solidFill>
                  <a:srgbClr val="33CCFF"/>
                </a:solidFill>
                <a:latin typeface="Verdana" panose="020B0604030504040204" pitchFamily="34" charset="0"/>
              </a:rPr>
              <a:t>Rijeka</a:t>
            </a:r>
          </a:p>
          <a:p>
            <a:endParaRPr lang="sk-SK" b="1" dirty="0">
              <a:solidFill>
                <a:srgbClr val="33CCFF"/>
              </a:solidFill>
              <a:latin typeface="Verdana" panose="020B0604030504040204" pitchFamily="34" charset="0"/>
            </a:endParaRPr>
          </a:p>
          <a:p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Cestovný ruch patrí medzi najvýznamnejšie odvetvia.</a:t>
            </a:r>
          </a:p>
          <a:p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Turisti navštevujú krajinu kvôli prírodným krásam, historickým pamiatkam, letnej dovolenke.</a:t>
            </a:r>
          </a:p>
          <a:p>
            <a:endParaRPr lang="sk-SK" b="1" u="sng" dirty="0">
              <a:solidFill>
                <a:srgbClr val="33CCFF"/>
              </a:solidFill>
              <a:latin typeface="Verdana" panose="020B0604030504040204" pitchFamily="34" charset="0"/>
            </a:endParaRPr>
          </a:p>
          <a:p>
            <a:r>
              <a:rPr lang="sk-SK" b="1" u="sng" dirty="0">
                <a:solidFill>
                  <a:schemeClr val="bg1"/>
                </a:solidFill>
                <a:latin typeface="Verdana" panose="020B0604030504040204" pitchFamily="34" charset="0"/>
              </a:rPr>
              <a:t>Čím je známe </a:t>
            </a:r>
            <a:r>
              <a:rPr lang="sk-SK" b="1" u="sng" dirty="0">
                <a:solidFill>
                  <a:srgbClr val="33CCFF"/>
                </a:solidFill>
                <a:latin typeface="Verdana" panose="020B0604030504040204" pitchFamily="34" charset="0"/>
              </a:rPr>
              <a:t>Chorvátsko:</a:t>
            </a:r>
            <a:endParaRPr lang="sk-SK" dirty="0">
              <a:solidFill>
                <a:srgbClr val="33CCFF"/>
              </a:solidFill>
              <a:latin typeface="Verdana" panose="020B0604030504040204" pitchFamily="34" charset="0"/>
            </a:endParaRPr>
          </a:p>
          <a:p>
            <a:endParaRPr lang="sk-SK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Krásne pláže, </a:t>
            </a:r>
            <a:r>
              <a:rPr lang="sk-SK" b="1" dirty="0" err="1">
                <a:solidFill>
                  <a:srgbClr val="33CCFF"/>
                </a:solidFill>
                <a:latin typeface="Verdana" panose="020B0604030504040204" pitchFamily="34" charset="0"/>
              </a:rPr>
              <a:t>Plitvické</a:t>
            </a:r>
            <a:r>
              <a:rPr lang="sk-SK" b="1" dirty="0">
                <a:solidFill>
                  <a:srgbClr val="33CCFF"/>
                </a:solidFill>
                <a:latin typeface="Verdana" panose="020B0604030504040204" pitchFamily="34" charset="0"/>
              </a:rPr>
              <a:t> jazerá </a:t>
            </a:r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- natáčal sa tu film </a:t>
            </a:r>
            <a:r>
              <a:rPr lang="sk-SK" b="1" dirty="0" err="1">
                <a:solidFill>
                  <a:srgbClr val="000000"/>
                </a:solidFill>
                <a:latin typeface="Verdana" panose="020B0604030504040204" pitchFamily="34" charset="0"/>
              </a:rPr>
              <a:t>Winnetou</a:t>
            </a:r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, vodopády </a:t>
            </a:r>
            <a:r>
              <a:rPr lang="sk-SK" b="1" dirty="0" err="1">
                <a:solidFill>
                  <a:srgbClr val="000000"/>
                </a:solidFill>
                <a:latin typeface="Verdana" panose="020B0604030504040204" pitchFamily="34" charset="0"/>
              </a:rPr>
              <a:t>Krka</a:t>
            </a:r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DE5105B2-17FE-44E4-88DC-6D3F2EA5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51739">
            <a:off x="7172869" y="216154"/>
            <a:ext cx="2280833" cy="34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9C8FA9EC-8E9D-4982-99CD-7324FC3A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0529" y="1571679"/>
            <a:ext cx="2974383" cy="29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104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CDA9BF46-AF41-4226-88BF-557D9C6E49A7}"/>
              </a:ext>
            </a:extLst>
          </p:cNvPr>
          <p:cNvSpPr txBox="1"/>
          <p:nvPr/>
        </p:nvSpPr>
        <p:spPr>
          <a:xfrm>
            <a:off x="852408" y="154983"/>
            <a:ext cx="3216672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k-SK" sz="6600" b="1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  <a:cs typeface="Aldhabi" panose="01000000000000000000" pitchFamily="2" charset="-78"/>
              </a:rPr>
              <a:t>Srbsko</a:t>
            </a:r>
            <a:endParaRPr lang="sk-SK" sz="6600" b="1" dirty="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ESSENCE" panose="02000000000000000000" pitchFamily="2" charset="0"/>
              <a:cs typeface="Aldhabi" panose="01000000000000000000" pitchFamily="2" charset="-78"/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F5AD1ABB-0780-4B45-ACC4-07BE795CCA5F}"/>
              </a:ext>
            </a:extLst>
          </p:cNvPr>
          <p:cNvSpPr/>
          <p:nvPr/>
        </p:nvSpPr>
        <p:spPr>
          <a:xfrm>
            <a:off x="361681" y="2321004"/>
            <a:ext cx="360066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  <a:latin typeface="Verdana" panose="020B0604030504040204" pitchFamily="34" charset="0"/>
              </a:rPr>
              <a:t>Hl. mesto: </a:t>
            </a:r>
            <a:r>
              <a:rPr lang="sk-SK" sz="2400" b="1" dirty="0">
                <a:solidFill>
                  <a:srgbClr val="9900CC"/>
                </a:solidFill>
                <a:latin typeface="Verdana" panose="020B0604030504040204" pitchFamily="34" charset="0"/>
              </a:rPr>
              <a:t>Belehrad</a:t>
            </a:r>
            <a:endParaRPr lang="sk-SK" sz="2400" dirty="0">
              <a:solidFill>
                <a:srgbClr val="9900CC"/>
              </a:solidFill>
            </a:endParaRP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8600C02F-8E90-4258-92A3-968D0B3D9499}"/>
              </a:ext>
            </a:extLst>
          </p:cNvPr>
          <p:cNvSpPr/>
          <p:nvPr/>
        </p:nvSpPr>
        <p:spPr>
          <a:xfrm>
            <a:off x="3962347" y="1390174"/>
            <a:ext cx="615745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rgbClr val="9900CC"/>
                </a:solidFill>
                <a:latin typeface="Verdana" panose="020B0604030504040204" pitchFamily="34" charset="0"/>
              </a:rPr>
              <a:t>Je najväčší štát bývalej Juhoslávie</a:t>
            </a:r>
            <a:endParaRPr lang="sk-SK" sz="2400" b="1" dirty="0">
              <a:solidFill>
                <a:srgbClr val="9900CC"/>
              </a:solidFill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C4C77BC7-724B-46B3-80EF-4A1F649BFD50}"/>
              </a:ext>
            </a:extLst>
          </p:cNvPr>
          <p:cNvSpPr/>
          <p:nvPr/>
        </p:nvSpPr>
        <p:spPr>
          <a:xfrm>
            <a:off x="7041074" y="3036585"/>
            <a:ext cx="430919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sk-SK" b="1" u="sng" dirty="0">
                <a:solidFill>
                  <a:srgbClr val="9900CC"/>
                </a:solidFill>
                <a:latin typeface="Verdana" panose="020B0604030504040204" pitchFamily="34" charset="0"/>
              </a:rPr>
              <a:t>Povrch: </a:t>
            </a:r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nížiny, pohorie - Dináre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0477DF0F-F0F2-4706-937B-9BAD21F5283D}"/>
              </a:ext>
            </a:extLst>
          </p:cNvPr>
          <p:cNvSpPr/>
          <p:nvPr/>
        </p:nvSpPr>
        <p:spPr>
          <a:xfrm>
            <a:off x="392124" y="5329327"/>
            <a:ext cx="472715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b="1" dirty="0">
                <a:solidFill>
                  <a:srgbClr val="9900CC"/>
                </a:solidFill>
                <a:latin typeface="Verdana" panose="020B0604030504040204" pitchFamily="34" charset="0"/>
              </a:rPr>
              <a:t>Nemá</a:t>
            </a:r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 dostatok nerastných surovín - chýbajú zásoby najmä palív, ťaží sa meď, magnezit, hnedé uhlie.</a:t>
            </a:r>
            <a:endParaRPr lang="sk-SK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B9A53708-0B1A-48BA-9372-D389FFE6C017}"/>
              </a:ext>
            </a:extLst>
          </p:cNvPr>
          <p:cNvSpPr/>
          <p:nvPr/>
        </p:nvSpPr>
        <p:spPr>
          <a:xfrm>
            <a:off x="667429" y="3675222"/>
            <a:ext cx="5360763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sk-SK" sz="2000" b="1" dirty="0">
                <a:solidFill>
                  <a:srgbClr val="9900CC"/>
                </a:solidFill>
                <a:latin typeface="Verdana" panose="020B0604030504040204" pitchFamily="34" charset="0"/>
              </a:rPr>
              <a:t>Vodstvo:  </a:t>
            </a:r>
            <a:r>
              <a:rPr lang="sk-SK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Dunaj, Tisa, Sáva, Morava</a:t>
            </a:r>
            <a:endParaRPr lang="sk-SK" sz="2000" b="1" dirty="0"/>
          </a:p>
        </p:txBody>
      </p:sp>
      <p:pic>
        <p:nvPicPr>
          <p:cNvPr id="8194" name="Picture 2" descr="vlajka Srbska">
            <a:extLst>
              <a:ext uri="{FF2B5EF4-FFF2-40B4-BE49-F238E27FC236}">
                <a16:creationId xmlns:a16="http://schemas.microsoft.com/office/drawing/2014/main" xmlns="" id="{94933F38-3BA4-4E9D-8C05-B4BEFBA9D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1074" y="4075332"/>
            <a:ext cx="3895241" cy="25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3895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A38F6750-975C-43D7-8CB0-7E6F587E3F32}"/>
              </a:ext>
            </a:extLst>
          </p:cNvPr>
          <p:cNvSpPr/>
          <p:nvPr/>
        </p:nvSpPr>
        <p:spPr>
          <a:xfrm>
            <a:off x="527442" y="872586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sk-SK" b="1" u="sng" dirty="0">
                <a:solidFill>
                  <a:srgbClr val="000000"/>
                </a:solidFill>
                <a:latin typeface="Verdana" panose="020B0604030504040204" pitchFamily="34" charset="0"/>
              </a:rPr>
              <a:t>Čím je známe Srbsko:</a:t>
            </a:r>
          </a:p>
          <a:p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Mäsové jedlá - </a:t>
            </a:r>
            <a:r>
              <a:rPr lang="sk-SK" b="1" dirty="0" err="1">
                <a:solidFill>
                  <a:schemeClr val="bg1"/>
                </a:solidFill>
                <a:latin typeface="Verdana" panose="020B0604030504040204" pitchFamily="34" charset="0"/>
              </a:rPr>
              <a:t>ražničie</a:t>
            </a:r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sk-SK" b="1" dirty="0" err="1">
                <a:solidFill>
                  <a:schemeClr val="bg1"/>
                </a:solidFill>
                <a:latin typeface="Verdana" panose="020B0604030504040204" pitchFamily="34" charset="0"/>
              </a:rPr>
              <a:t>čevabčiči</a:t>
            </a:r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  <a:p>
            <a:endParaRPr lang="sk-SK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Nikola Tesla -bol geniálny </a:t>
            </a:r>
            <a:r>
              <a:rPr lang="sk-SK" b="1" dirty="0">
                <a:solidFill>
                  <a:srgbClr val="CFA6D2"/>
                </a:solidFill>
                <a:latin typeface="Verdana" panose="020B0604030504040204" pitchFamily="34" charset="0"/>
                <a:hlinkClick r:id="rId2" tooltip="Fyzik"/>
              </a:rPr>
              <a:t>fyzik</a:t>
            </a:r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sk-SK" b="1" dirty="0">
                <a:solidFill>
                  <a:srgbClr val="CFA6D2"/>
                </a:solidFill>
                <a:latin typeface="Verdana" panose="020B0604030504040204" pitchFamily="34" charset="0"/>
                <a:hlinkClick r:id="rId3" tooltip="Vynález"/>
              </a:rPr>
              <a:t>vynálezca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a konštruktér mnohých elektrických</a:t>
            </a:r>
          </a:p>
          <a:p>
            <a:r>
              <a:rPr lang="sk-SK" b="1" dirty="0">
                <a:solidFill>
                  <a:srgbClr val="000000"/>
                </a:solidFill>
                <a:latin typeface="Verdana" panose="020B0604030504040204" pitchFamily="34" charset="0"/>
              </a:rPr>
              <a:t>strojov a prístrojov, vynálezcom </a:t>
            </a:r>
            <a:r>
              <a:rPr lang="sk-SK" b="1" dirty="0">
                <a:solidFill>
                  <a:srgbClr val="CFA6D2"/>
                </a:solidFill>
                <a:latin typeface="Verdana" panose="020B0604030504040204" pitchFamily="34" charset="0"/>
                <a:hlinkClick r:id="rId4" tooltip="Rádio"/>
              </a:rPr>
              <a:t>rádia</a:t>
            </a:r>
            <a:r>
              <a:rPr lang="sk-SK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EE441C83-FBB7-4AD8-BA8E-7980B1FE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56165">
            <a:off x="7619086" y="1022888"/>
            <a:ext cx="2304000" cy="26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xmlns="" id="{CA1F948E-EBB5-4C13-B7C2-8E15B560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463" y="4625077"/>
            <a:ext cx="3336979" cy="22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16393C5C-0B77-4D87-B61C-1352E8E6EB91}"/>
              </a:ext>
            </a:extLst>
          </p:cNvPr>
          <p:cNvSpPr txBox="1"/>
          <p:nvPr/>
        </p:nvSpPr>
        <p:spPr>
          <a:xfrm>
            <a:off x="3952068" y="5985414"/>
            <a:ext cx="158082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Belehrad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xmlns="" id="{92295A90-9EF0-4C34-9FA9-2A34DA5D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486976">
            <a:off x="7065517" y="3245576"/>
            <a:ext cx="4123886" cy="27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865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5FF0C55F-6797-4178-8B08-3E82D96D0B48}"/>
              </a:ext>
            </a:extLst>
          </p:cNvPr>
          <p:cNvSpPr txBox="1"/>
          <p:nvPr/>
        </p:nvSpPr>
        <p:spPr>
          <a:xfrm>
            <a:off x="1782306" y="542441"/>
            <a:ext cx="415354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k-SK" sz="4800" b="1" dirty="0"/>
              <a:t>Čierna Hora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FEF73B05-4B01-47E2-8D89-3215DC5697E5}"/>
              </a:ext>
            </a:extLst>
          </p:cNvPr>
          <p:cNvSpPr/>
          <p:nvPr/>
        </p:nvSpPr>
        <p:spPr>
          <a:xfrm>
            <a:off x="6798589" y="1578210"/>
            <a:ext cx="5011120" cy="34163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sk-SK" b="1" dirty="0">
                <a:latin typeface="Verdana" panose="020B0604030504040204" pitchFamily="34" charset="0"/>
              </a:rPr>
              <a:t>Hl. mesto: </a:t>
            </a:r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Podgorica</a:t>
            </a:r>
          </a:p>
          <a:p>
            <a:endParaRPr lang="sk-SK" b="1" dirty="0">
              <a:latin typeface="Verdana" panose="020B0604030504040204" pitchFamily="34" charset="0"/>
            </a:endParaRPr>
          </a:p>
          <a:p>
            <a:r>
              <a:rPr lang="sk-SK" b="1" dirty="0">
                <a:latin typeface="Verdana" panose="020B0604030504040204" pitchFamily="34" charset="0"/>
              </a:rPr>
              <a:t>Poloha:  -má malý prístup k moru</a:t>
            </a:r>
          </a:p>
          <a:p>
            <a:endParaRPr lang="sk-SK" b="1" dirty="0">
              <a:latin typeface="Verdana" panose="020B0604030504040204" pitchFamily="34" charset="0"/>
            </a:endParaRPr>
          </a:p>
          <a:p>
            <a:r>
              <a:rPr lang="sk-SK" b="1" dirty="0">
                <a:latin typeface="Verdana" panose="020B0604030504040204" pitchFamily="34" charset="0"/>
              </a:rPr>
              <a:t>Povrch:  je hornatý – Dináre</a:t>
            </a:r>
          </a:p>
          <a:p>
            <a:endParaRPr lang="sk-SK" b="1" dirty="0">
              <a:latin typeface="Verdana" panose="020B0604030504040204" pitchFamily="34" charset="0"/>
            </a:endParaRPr>
          </a:p>
          <a:p>
            <a:r>
              <a:rPr lang="sk-SK" b="1" dirty="0">
                <a:latin typeface="Verdana" panose="020B0604030504040204" pitchFamily="34" charset="0"/>
              </a:rPr>
              <a:t>Poľnohospodárstvo:  pšenica, kukurica, tabak</a:t>
            </a:r>
          </a:p>
          <a:p>
            <a:endParaRPr lang="sk-SK" b="1" dirty="0">
              <a:latin typeface="Verdana" panose="020B0604030504040204" pitchFamily="34" charset="0"/>
            </a:endParaRPr>
          </a:p>
          <a:p>
            <a:r>
              <a:rPr lang="sk-SK" b="1" dirty="0">
                <a:latin typeface="Verdana" panose="020B0604030504040204" pitchFamily="34" charset="0"/>
              </a:rPr>
              <a:t>Najvýznamnejšia je tu dopravná železničná trať z prístavu BAR do </a:t>
            </a:r>
            <a:r>
              <a:rPr lang="sk-SK" b="1" dirty="0">
                <a:solidFill>
                  <a:schemeClr val="bg1"/>
                </a:solidFill>
                <a:latin typeface="Verdana" panose="020B0604030504040204" pitchFamily="34" charset="0"/>
              </a:rPr>
              <a:t>BELEHRADU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4AB9AF70-D650-43F2-990F-91C182103D2A}"/>
              </a:ext>
            </a:extLst>
          </p:cNvPr>
          <p:cNvSpPr/>
          <p:nvPr/>
        </p:nvSpPr>
        <p:spPr>
          <a:xfrm>
            <a:off x="382291" y="4335128"/>
            <a:ext cx="6096000" cy="2308324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r>
              <a:rPr lang="sk-SK" b="1" u="sng" dirty="0">
                <a:solidFill>
                  <a:schemeClr val="bg1"/>
                </a:solidFill>
                <a:latin typeface="Verdana" panose="020B0604030504040204" pitchFamily="34" charset="0"/>
              </a:rPr>
              <a:t>Čím je známa Čierna Hora :</a:t>
            </a:r>
          </a:p>
          <a:p>
            <a:endParaRPr lang="sk-SK" b="1" dirty="0">
              <a:latin typeface="Verdana" panose="020B0604030504040204" pitchFamily="34" charset="0"/>
            </a:endParaRPr>
          </a:p>
          <a:p>
            <a:r>
              <a:rPr lang="sk-SK" b="1" dirty="0">
                <a:latin typeface="Verdana" panose="020B0604030504040204" pitchFamily="34" charset="0"/>
              </a:rPr>
              <a:t>Na pobreží pri Boke </a:t>
            </a:r>
            <a:r>
              <a:rPr lang="sk-SK" b="1" dirty="0" err="1">
                <a:latin typeface="Verdana" panose="020B0604030504040204" pitchFamily="34" charset="0"/>
              </a:rPr>
              <a:t>Kotorskej</a:t>
            </a:r>
            <a:r>
              <a:rPr lang="sk-SK" b="1" dirty="0">
                <a:latin typeface="Verdana" panose="020B0604030504040204" pitchFamily="34" charset="0"/>
              </a:rPr>
              <a:t> je oblasť kde spadne najväčšie množstvo zrážok za rok v Európe</a:t>
            </a:r>
          </a:p>
          <a:p>
            <a:endParaRPr lang="sk-SK" b="1" dirty="0">
              <a:latin typeface="Verdana" panose="020B0604030504040204" pitchFamily="34" charset="0"/>
            </a:endParaRPr>
          </a:p>
          <a:p>
            <a:r>
              <a:rPr lang="sk-SK" b="1" dirty="0">
                <a:latin typeface="Verdana" panose="020B0604030504040204" pitchFamily="34" charset="0"/>
              </a:rPr>
              <a:t>Cestovný ruch sa rozvíja, je rajom dovolenkárov.</a:t>
            </a:r>
          </a:p>
        </p:txBody>
      </p:sp>
    </p:spTree>
    <p:extLst>
      <p:ext uri="{BB962C8B-B14F-4D97-AF65-F5344CB8AC3E}">
        <p14:creationId xmlns:p14="http://schemas.microsoft.com/office/powerpoint/2010/main" xmlns="" val="152707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Teplá modr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ó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</TotalTime>
  <Words>302</Words>
  <Application>Microsoft Office PowerPoint</Application>
  <PresentationFormat>Vlastná</PresentationFormat>
  <Paragraphs>97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Ión</vt:lpstr>
      <vt:lpstr> Štáty bývalej Juhoslávie 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Štáty bývalej Juhoslávie</dc:title>
  <dc:creator>Karinka Zraková</dc:creator>
  <cp:lastModifiedBy>sokol</cp:lastModifiedBy>
  <cp:revision>33</cp:revision>
  <dcterms:created xsi:type="dcterms:W3CDTF">2020-05-17T10:45:34Z</dcterms:created>
  <dcterms:modified xsi:type="dcterms:W3CDTF">2022-05-18T17:18:57Z</dcterms:modified>
</cp:coreProperties>
</file>