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17. 11. 2021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915145"/>
            <a:ext cx="8460432" cy="2593975"/>
          </a:xfrm>
        </p:spPr>
        <p:txBody>
          <a:bodyPr/>
          <a:lstStyle/>
          <a:p>
            <a:pPr algn="ctr"/>
            <a:r>
              <a:rPr lang="sk-SK" sz="88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UHLÍK </a:t>
            </a:r>
            <a:r>
              <a:rPr lang="sk-SK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/>
            </a:r>
            <a:br>
              <a:rPr lang="sk-SK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</a:br>
            <a:r>
              <a:rPr lang="sk-SK" b="1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a jeho anorganické zlúčeniny</a:t>
            </a:r>
            <a:endParaRPr lang="sk-SK" b="1" spc="0" dirty="0">
              <a:ln w="9000" cmpd="sng">
                <a:solidFill>
                  <a:sysClr val="windowText" lastClr="000000"/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anose="020B0A02020104020203" pitchFamily="34" charset="-18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43608" y="4509120"/>
            <a:ext cx="6461760" cy="1066800"/>
          </a:xfrm>
        </p:spPr>
        <p:txBody>
          <a:bodyPr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AutoShape 2" descr="Výsledek obrázku pro carb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0" name="Picture 6" descr="Výsledek obrázku pro 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4797152"/>
            <a:ext cx="3154592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ek obrázku pro carbon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926"/>
          <a:stretch/>
        </p:blipFill>
        <p:spPr bwMode="auto">
          <a:xfrm>
            <a:off x="6265801" y="4653136"/>
            <a:ext cx="2122623" cy="20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1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51520" y="24674"/>
            <a:ext cx="8208912" cy="1143000"/>
          </a:xfrm>
        </p:spPr>
        <p:txBody>
          <a:bodyPr/>
          <a:lstStyle/>
          <a:p>
            <a:pPr algn="ctr"/>
            <a:r>
              <a:rPr lang="sk-SK" sz="72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v skratke...</a:t>
            </a:r>
            <a:endParaRPr lang="sk-SK" sz="6600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194618"/>
            <a:ext cx="6552728" cy="5474742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sk-SK" sz="3200" b="1" cap="all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Gill Sans Ultra Bold" panose="020B0A02020104020203" pitchFamily="34" charset="-18"/>
              </a:rPr>
              <a:t>UHLÍK </a:t>
            </a:r>
            <a:r>
              <a:rPr lang="sk-SK" sz="3200" b="1" cap="all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Gill Sans Ultra Bold" panose="020B0A02020104020203" pitchFamily="34" charset="-18"/>
              </a:rPr>
              <a:t>– </a:t>
            </a:r>
            <a:r>
              <a:rPr lang="sk-SK" sz="3200" b="1" cap="all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latin typeface="Gill Sans Ultra Bold" panose="020B0A02020104020203" pitchFamily="34" charset="-18"/>
              </a:rPr>
              <a:t>C</a:t>
            </a:r>
          </a:p>
          <a:p>
            <a:pPr algn="just"/>
            <a:r>
              <a:rPr lang="sk-SK" sz="2800" dirty="0" smtClean="0"/>
              <a:t>uhlík </a:t>
            </a:r>
            <a:r>
              <a:rPr lang="sk-SK" sz="2800" b="1" u="sng" dirty="0" smtClean="0"/>
              <a:t>kostrou</a:t>
            </a:r>
            <a:r>
              <a:rPr lang="sk-SK" sz="2800" dirty="0" smtClean="0"/>
              <a:t> </a:t>
            </a:r>
            <a:r>
              <a:rPr lang="sk-SK" sz="2800" b="1" dirty="0" smtClean="0">
                <a:solidFill>
                  <a:srgbClr val="00CC00"/>
                </a:solidFill>
              </a:rPr>
              <a:t>všetkých </a:t>
            </a:r>
            <a:r>
              <a:rPr lang="sk-SK" sz="2800" b="1" dirty="0" smtClean="0">
                <a:solidFill>
                  <a:srgbClr val="00CC00"/>
                </a:solidFill>
              </a:rPr>
              <a:t>organických zlúčenín</a:t>
            </a:r>
            <a:r>
              <a:rPr lang="sk-SK" sz="2800" dirty="0" smtClean="0"/>
              <a:t> a tým aj všetkých živých organizmov, </a:t>
            </a:r>
          </a:p>
          <a:p>
            <a:pPr algn="just"/>
            <a:r>
              <a:rPr lang="sk-SK" sz="2800" dirty="0" smtClean="0"/>
              <a:t>jeho </a:t>
            </a:r>
            <a:r>
              <a:rPr lang="sk-SK" sz="2800" b="1" dirty="0" smtClean="0">
                <a:solidFill>
                  <a:srgbClr val="00CC00"/>
                </a:solidFill>
              </a:rPr>
              <a:t>zlúčeniny</a:t>
            </a:r>
            <a:r>
              <a:rPr lang="sk-SK" sz="2800" dirty="0" smtClean="0"/>
              <a:t> sú </a:t>
            </a:r>
            <a:r>
              <a:rPr lang="sk-SK" sz="2800" b="1" dirty="0" smtClean="0">
                <a:solidFill>
                  <a:srgbClr val="00CC00"/>
                </a:solidFill>
              </a:rPr>
              <a:t>základom svetovej energetiky</a:t>
            </a:r>
            <a:r>
              <a:rPr lang="sk-SK" sz="2800" dirty="0" smtClean="0"/>
              <a:t> – fosílne palivá, </a:t>
            </a:r>
          </a:p>
          <a:p>
            <a:pPr algn="just"/>
            <a:r>
              <a:rPr lang="sk-SK" sz="2800" b="1" dirty="0" smtClean="0">
                <a:solidFill>
                  <a:srgbClr val="00CC00"/>
                </a:solidFill>
              </a:rPr>
              <a:t>výrobky </a:t>
            </a:r>
            <a:r>
              <a:rPr lang="sk-SK" sz="2800" dirty="0" smtClean="0"/>
              <a:t>chemického priemyslu na báze uhlíka tvoria </a:t>
            </a:r>
            <a:r>
              <a:rPr lang="sk-SK" sz="2800" b="1" dirty="0" smtClean="0">
                <a:solidFill>
                  <a:srgbClr val="00CC00"/>
                </a:solidFill>
              </a:rPr>
              <a:t>súčasť každodenného života </a:t>
            </a:r>
            <a:r>
              <a:rPr lang="sk-SK" sz="2800" dirty="0" smtClean="0"/>
              <a:t>– plastické hmoty, umelé vlákna, náterové hmoty, liečivá ...</a:t>
            </a:r>
            <a:endParaRPr lang="sk-SK" sz="2800" dirty="0"/>
          </a:p>
        </p:txBody>
      </p:sp>
      <p:pic>
        <p:nvPicPr>
          <p:cNvPr id="2050" name="Picture 2" descr="Výsledek obrázku pro DNA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36712"/>
            <a:ext cx="18954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ýsledek obrázku pro zemný ply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786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85184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sledek obrázku pro lieky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27" y="4191747"/>
            <a:ext cx="1985413" cy="130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51520" y="24674"/>
            <a:ext cx="8208912" cy="1143000"/>
          </a:xfrm>
        </p:spPr>
        <p:txBody>
          <a:bodyPr/>
          <a:lstStyle/>
          <a:p>
            <a:pPr algn="ctr"/>
            <a:r>
              <a:rPr lang="sk-SK" sz="72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uhlík</a:t>
            </a:r>
            <a:endParaRPr lang="sk-SK" sz="6600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052736"/>
            <a:ext cx="6552728" cy="5805264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uhlík má 6 protónov, protónového číslo má 6, teda je šiestym prvkom v PSP, </a:t>
            </a:r>
          </a:p>
          <a:p>
            <a:pPr algn="just"/>
            <a:r>
              <a:rPr lang="sk-SK" sz="2800" dirty="0" smtClean="0"/>
              <a:t>vo vonkajšej vrstve má 4 elektróny, preto je umiestnený v </a:t>
            </a:r>
            <a:r>
              <a:rPr lang="sk-SK" sz="2800" b="1" dirty="0" smtClean="0">
                <a:solidFill>
                  <a:srgbClr val="00CC00"/>
                </a:solidFill>
              </a:rPr>
              <a:t>______ </a:t>
            </a:r>
            <a:r>
              <a:rPr lang="sk-SK" sz="2800" b="1" dirty="0" smtClean="0">
                <a:solidFill>
                  <a:srgbClr val="00CC00"/>
                </a:solidFill>
              </a:rPr>
              <a:t>skupine </a:t>
            </a:r>
            <a:r>
              <a:rPr lang="sk-SK" sz="2800" b="1" dirty="0" smtClean="0">
                <a:solidFill>
                  <a:srgbClr val="00CC00"/>
                </a:solidFill>
              </a:rPr>
              <a:t>a ____ perióde </a:t>
            </a:r>
            <a:r>
              <a:rPr lang="sk-SK" sz="2800" b="1" dirty="0" smtClean="0">
                <a:solidFill>
                  <a:srgbClr val="00CC00"/>
                </a:solidFill>
              </a:rPr>
              <a:t>PSP</a:t>
            </a:r>
            <a:r>
              <a:rPr lang="sk-SK" sz="2800" dirty="0" smtClean="0"/>
              <a:t>,</a:t>
            </a:r>
          </a:p>
          <a:p>
            <a:pPr algn="just"/>
            <a:r>
              <a:rPr lang="sk-SK" sz="2800" dirty="0" smtClean="0"/>
              <a:t>uhlík </a:t>
            </a:r>
            <a:r>
              <a:rPr lang="sk-SK" sz="2800" b="1" dirty="0" smtClean="0">
                <a:solidFill>
                  <a:srgbClr val="00CC00"/>
                </a:solidFill>
              </a:rPr>
              <a:t>patrí medzi </a:t>
            </a:r>
            <a:r>
              <a:rPr lang="sk-SK" sz="2800" dirty="0" smtClean="0"/>
              <a:t>typické </a:t>
            </a:r>
            <a:r>
              <a:rPr lang="sk-SK" sz="2800" b="1" dirty="0" smtClean="0">
                <a:solidFill>
                  <a:srgbClr val="00CC00"/>
                </a:solidFill>
              </a:rPr>
              <a:t>nekovové prvky </a:t>
            </a:r>
            <a:r>
              <a:rPr lang="sk-SK" sz="2800" b="1" dirty="0">
                <a:solidFill>
                  <a:srgbClr val="00CC00"/>
                </a:solidFill>
              </a:rPr>
              <a:t>,</a:t>
            </a:r>
            <a:r>
              <a:rPr lang="sk-SK" sz="2800" b="1" dirty="0" smtClean="0">
                <a:solidFill>
                  <a:srgbClr val="00CC00"/>
                </a:solidFill>
              </a:rPr>
              <a:t> najvýznamnejšie </a:t>
            </a:r>
            <a:r>
              <a:rPr lang="sk-SK" sz="2800" b="1" dirty="0" smtClean="0">
                <a:solidFill>
                  <a:srgbClr val="00CC00"/>
                </a:solidFill>
              </a:rPr>
              <a:t>chemické prvky</a:t>
            </a:r>
            <a:r>
              <a:rPr lang="sk-SK" sz="2800" dirty="0" smtClean="0"/>
              <a:t>, </a:t>
            </a:r>
          </a:p>
          <a:p>
            <a:pPr algn="just"/>
            <a:r>
              <a:rPr lang="sk-SK" sz="2800" dirty="0" smtClean="0"/>
              <a:t>v prírode sa vyskytuje v troch modifikáciách: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grafit (tuha)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diamant</a:t>
            </a:r>
          </a:p>
          <a:p>
            <a:pPr lvl="1" algn="just"/>
            <a:r>
              <a:rPr lang="sk-SK" sz="2600" b="1" dirty="0" err="1" smtClean="0">
                <a:solidFill>
                  <a:srgbClr val="00CC00"/>
                </a:solidFill>
              </a:rPr>
              <a:t>fulerény</a:t>
            </a:r>
            <a:endParaRPr lang="sk-SK" sz="2600" b="1" dirty="0">
              <a:solidFill>
                <a:srgbClr val="00CC00"/>
              </a:solidFill>
            </a:endParaRPr>
          </a:p>
        </p:txBody>
      </p:sp>
      <p:pic>
        <p:nvPicPr>
          <p:cNvPr id="3074" name="Picture 2" descr="Výsledek obrázku pro carbon ato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18" y="2773395"/>
            <a:ext cx="1800200" cy="18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ýsledek obrázku pro atom carbon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97152"/>
            <a:ext cx="2414042" cy="24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arbon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34" y="1052736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51520" y="24674"/>
            <a:ext cx="8208912" cy="1143000"/>
          </a:xfrm>
        </p:spPr>
        <p:txBody>
          <a:bodyPr/>
          <a:lstStyle/>
          <a:p>
            <a:pPr algn="ctr"/>
            <a:r>
              <a:rPr lang="sk-SK" sz="72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grafit </a:t>
            </a:r>
            <a:r>
              <a:rPr lang="sk-SK" sz="54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(tuha)</a:t>
            </a:r>
            <a:endParaRPr lang="sk-SK" sz="6600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196752"/>
            <a:ext cx="5400600" cy="5661248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grafit patrí medzi najmäkšie nerasty, </a:t>
            </a:r>
          </a:p>
          <a:p>
            <a:pPr algn="just"/>
            <a:r>
              <a:rPr lang="sk-SK" sz="2800" b="1" dirty="0" smtClean="0">
                <a:solidFill>
                  <a:srgbClr val="00CC00"/>
                </a:solidFill>
              </a:rPr>
              <a:t>dobrý vodič elektrického prúdu</a:t>
            </a:r>
            <a:r>
              <a:rPr lang="sk-SK" sz="2800" dirty="0" smtClean="0"/>
              <a:t>,</a:t>
            </a:r>
            <a:endParaRPr lang="sk-SK" sz="2800" dirty="0" smtClean="0"/>
          </a:p>
          <a:p>
            <a:pPr algn="just"/>
            <a:r>
              <a:rPr lang="sk-SK" sz="2800" dirty="0" smtClean="0"/>
              <a:t>keďže sa ľahko otiera, tak sa jeho mäkkosť</a:t>
            </a:r>
            <a:r>
              <a:rPr lang="sk-SK" sz="2800" b="1" dirty="0" smtClean="0">
                <a:solidFill>
                  <a:srgbClr val="00CC00"/>
                </a:solidFill>
              </a:rPr>
              <a:t> využíva </a:t>
            </a:r>
            <a:r>
              <a:rPr lang="sk-SK" sz="2800" dirty="0" smtClean="0"/>
              <a:t>najmä</a:t>
            </a:r>
            <a:r>
              <a:rPr lang="sk-SK" sz="2800" b="1" dirty="0" smtClean="0">
                <a:solidFill>
                  <a:srgbClr val="00CC00"/>
                </a:solidFill>
              </a:rPr>
              <a:t> pri výrobe ceruziek</a:t>
            </a:r>
            <a:r>
              <a:rPr lang="sk-SK" sz="2800" dirty="0" smtClean="0"/>
              <a:t>,</a:t>
            </a:r>
          </a:p>
          <a:p>
            <a:pPr algn="just"/>
            <a:r>
              <a:rPr lang="sk-SK" sz="2800" dirty="0" smtClean="0"/>
              <a:t>z grafitu sa vyrábajú aj </a:t>
            </a:r>
            <a:r>
              <a:rPr lang="sk-SK" sz="2800" b="1" dirty="0" smtClean="0">
                <a:solidFill>
                  <a:srgbClr val="00CC00"/>
                </a:solidFill>
              </a:rPr>
              <a:t>žiaruvzdorné materiály, </a:t>
            </a:r>
            <a:endParaRPr lang="sk-SK" sz="2800" b="1" dirty="0" smtClean="0">
              <a:solidFill>
                <a:srgbClr val="00CC00"/>
              </a:solidFill>
            </a:endParaRPr>
          </a:p>
          <a:p>
            <a:pPr algn="just"/>
            <a:r>
              <a:rPr lang="sk-SK" sz="2800" b="1" dirty="0" smtClean="0">
                <a:solidFill>
                  <a:srgbClr val="00CC00"/>
                </a:solidFill>
              </a:rPr>
              <a:t>Využitie v</a:t>
            </a:r>
            <a:r>
              <a:rPr lang="sk-SK" sz="2800" b="1" dirty="0" smtClean="0">
                <a:solidFill>
                  <a:srgbClr val="00CC00"/>
                </a:solidFill>
              </a:rPr>
              <a:t> reaktoroch jadrových elektrární</a:t>
            </a:r>
            <a:endParaRPr lang="sk-SK" sz="2600" dirty="0"/>
          </a:p>
        </p:txBody>
      </p:sp>
      <p:pic>
        <p:nvPicPr>
          <p:cNvPr id="4098" name="Picture 2" descr="Výsledek obrázku pro grafi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76" y="1035702"/>
            <a:ext cx="3096344" cy="33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ýsledek obrázku pro ceruzk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3520" y="4293096"/>
            <a:ext cx="3287256" cy="268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3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51520" y="24674"/>
            <a:ext cx="8208912" cy="1143000"/>
          </a:xfrm>
        </p:spPr>
        <p:txBody>
          <a:bodyPr/>
          <a:lstStyle/>
          <a:p>
            <a:pPr algn="ctr"/>
            <a:r>
              <a:rPr lang="sk-SK" sz="72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diamant</a:t>
            </a:r>
            <a:endParaRPr lang="sk-SK" sz="6600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196752"/>
            <a:ext cx="5400600" cy="5661248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diamant je </a:t>
            </a:r>
            <a:r>
              <a:rPr lang="sk-SK" sz="2800" b="1" dirty="0" smtClean="0">
                <a:solidFill>
                  <a:srgbClr val="00CC00"/>
                </a:solidFill>
              </a:rPr>
              <a:t>najtvrdší prírodný nerast</a:t>
            </a:r>
            <a:r>
              <a:rPr lang="sk-SK" sz="2800" dirty="0" smtClean="0"/>
              <a:t>, jeho hodnota je veľmi vysoká, </a:t>
            </a:r>
          </a:p>
          <a:p>
            <a:pPr algn="just"/>
            <a:r>
              <a:rPr lang="sk-SK" sz="2800" dirty="0" smtClean="0"/>
              <a:t>na technické účely sa vyrába priemyselne, </a:t>
            </a:r>
          </a:p>
          <a:p>
            <a:pPr algn="just"/>
            <a:r>
              <a:rPr lang="sk-SK" sz="2800" dirty="0" smtClean="0"/>
              <a:t>základné </a:t>
            </a:r>
            <a:r>
              <a:rPr lang="sk-SK" sz="2800" b="1" dirty="0" smtClean="0">
                <a:solidFill>
                  <a:srgbClr val="00CC00"/>
                </a:solidFill>
              </a:rPr>
              <a:t>využitie</a:t>
            </a:r>
            <a:r>
              <a:rPr lang="sk-SK" sz="2800" dirty="0" smtClean="0"/>
              <a:t> diamantu je </a:t>
            </a:r>
            <a:r>
              <a:rPr lang="sk-SK" sz="2800" b="1" dirty="0" smtClean="0">
                <a:solidFill>
                  <a:srgbClr val="00CC00"/>
                </a:solidFill>
              </a:rPr>
              <a:t>na vŕtanie a rezania </a:t>
            </a:r>
            <a:r>
              <a:rPr lang="sk-SK" sz="2800" dirty="0" smtClean="0"/>
              <a:t>(do hrotov vrtákov a rezacích nástrojov),</a:t>
            </a:r>
          </a:p>
          <a:p>
            <a:pPr algn="just"/>
            <a:r>
              <a:rPr lang="sk-SK" sz="2800" dirty="0" smtClean="0"/>
              <a:t>význam má aj v šperkárstve, </a:t>
            </a:r>
            <a:r>
              <a:rPr lang="sk-SK" sz="2800" b="1" dirty="0" smtClean="0">
                <a:solidFill>
                  <a:srgbClr val="00CC00"/>
                </a:solidFill>
              </a:rPr>
              <a:t>vybrúsený diamant – briliant</a:t>
            </a:r>
          </a:p>
          <a:p>
            <a:pPr algn="just"/>
            <a:r>
              <a:rPr lang="sk-SK" sz="2800" dirty="0" smtClean="0"/>
              <a:t>hmotnosť diamantov sa udáva v karátoch – </a:t>
            </a:r>
            <a:r>
              <a:rPr lang="sk-SK" sz="2800" b="1" dirty="0" smtClean="0">
                <a:solidFill>
                  <a:srgbClr val="00CC00"/>
                </a:solidFill>
              </a:rPr>
              <a:t>1 karát = 0,2g </a:t>
            </a:r>
            <a:endParaRPr lang="sk-SK" sz="2600" b="1" dirty="0">
              <a:solidFill>
                <a:srgbClr val="00CC00"/>
              </a:solidFill>
            </a:endParaRPr>
          </a:p>
        </p:txBody>
      </p:sp>
      <p:pic>
        <p:nvPicPr>
          <p:cNvPr id="5122" name="Picture 2" descr="Výsledek obrázku pro diamant štruktúr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74" y="1124744"/>
            <a:ext cx="2869052" cy="271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ýsledek obrázku pro cullina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74" y="4715886"/>
            <a:ext cx="1752508" cy="22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Výsledek obrázku pro diama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821" y="3501008"/>
            <a:ext cx="3299521" cy="269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51520" y="24674"/>
            <a:ext cx="8208912" cy="1143000"/>
          </a:xfrm>
        </p:spPr>
        <p:txBody>
          <a:bodyPr/>
          <a:lstStyle/>
          <a:p>
            <a:pPr algn="ctr"/>
            <a:r>
              <a:rPr lang="sk-SK" sz="7200" b="1" cap="all" spc="0" dirty="0" err="1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fulerény</a:t>
            </a:r>
            <a:endParaRPr lang="sk-SK" sz="6600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196752"/>
            <a:ext cx="5400600" cy="5661248"/>
          </a:xfrm>
        </p:spPr>
        <p:txBody>
          <a:bodyPr>
            <a:normAutofit/>
          </a:bodyPr>
          <a:lstStyle/>
          <a:p>
            <a:pPr algn="just"/>
            <a:r>
              <a:rPr lang="sk-SK" sz="2800" b="1" dirty="0" err="1" smtClean="0">
                <a:solidFill>
                  <a:srgbClr val="00CC00"/>
                </a:solidFill>
              </a:rPr>
              <a:t>fulerény</a:t>
            </a:r>
            <a:r>
              <a:rPr lang="sk-SK" sz="2800" b="1" dirty="0" smtClean="0">
                <a:solidFill>
                  <a:srgbClr val="00CC00"/>
                </a:solidFill>
              </a:rPr>
              <a:t> </a:t>
            </a:r>
            <a:r>
              <a:rPr lang="sk-SK" sz="2800" dirty="0" smtClean="0"/>
              <a:t>tvoria </a:t>
            </a:r>
            <a:r>
              <a:rPr lang="sk-SK" sz="2800" b="1" dirty="0" smtClean="0">
                <a:solidFill>
                  <a:srgbClr val="00CC00"/>
                </a:solidFill>
              </a:rPr>
              <a:t>molekuly guľovitého </a:t>
            </a:r>
            <a:r>
              <a:rPr lang="sk-SK" sz="2800" b="1" dirty="0" smtClean="0">
                <a:solidFill>
                  <a:srgbClr val="00CC00"/>
                </a:solidFill>
              </a:rPr>
              <a:t>tvaru</a:t>
            </a:r>
            <a:r>
              <a:rPr lang="sk-SK" sz="2800" dirty="0"/>
              <a:t> </a:t>
            </a:r>
            <a:r>
              <a:rPr lang="sk-SK" sz="2800" dirty="0" smtClean="0"/>
              <a:t>– </a:t>
            </a:r>
            <a:r>
              <a:rPr lang="sk-SK" sz="2800" dirty="0" err="1" smtClean="0"/>
              <a:t>futb.lopta</a:t>
            </a:r>
            <a:endParaRPr lang="sk-SK" sz="2800" dirty="0" smtClean="0"/>
          </a:p>
          <a:p>
            <a:pPr algn="just"/>
            <a:r>
              <a:rPr lang="sk-SK" sz="2800" b="1" dirty="0" smtClean="0">
                <a:solidFill>
                  <a:srgbClr val="00CC00"/>
                </a:solidFill>
              </a:rPr>
              <a:t>najvýznamnejší</a:t>
            </a:r>
            <a:r>
              <a:rPr lang="sk-SK" sz="2800" dirty="0" smtClean="0"/>
              <a:t> je </a:t>
            </a:r>
            <a:r>
              <a:rPr lang="sk-SK" sz="2800" b="1" dirty="0" err="1" smtClean="0">
                <a:solidFill>
                  <a:srgbClr val="00CC00"/>
                </a:solidFill>
              </a:rPr>
              <a:t>fulerén</a:t>
            </a:r>
            <a:r>
              <a:rPr lang="sk-SK" sz="2800" b="1" dirty="0" smtClean="0">
                <a:solidFill>
                  <a:srgbClr val="00CC00"/>
                </a:solidFill>
              </a:rPr>
              <a:t> C</a:t>
            </a:r>
            <a:r>
              <a:rPr lang="sk-SK" sz="2800" b="1" baseline="-25000" dirty="0" smtClean="0">
                <a:solidFill>
                  <a:srgbClr val="00CC00"/>
                </a:solidFill>
              </a:rPr>
              <a:t>60</a:t>
            </a:r>
            <a:r>
              <a:rPr lang="sk-SK" sz="2800" dirty="0" smtClean="0"/>
              <a:t>, ktorý vzhľadom </a:t>
            </a:r>
            <a:r>
              <a:rPr lang="sk-SK" sz="2800" b="1" dirty="0" smtClean="0">
                <a:solidFill>
                  <a:srgbClr val="00CC00"/>
                </a:solidFill>
              </a:rPr>
              <a:t>pripomína sadze</a:t>
            </a:r>
            <a:r>
              <a:rPr lang="sk-SK" sz="2800" dirty="0" smtClean="0"/>
              <a:t>, </a:t>
            </a:r>
          </a:p>
          <a:p>
            <a:pPr algn="just"/>
            <a:r>
              <a:rPr lang="sk-SK" sz="2800" dirty="0" err="1" smtClean="0"/>
              <a:t>fulerény</a:t>
            </a:r>
            <a:r>
              <a:rPr lang="sk-SK" sz="2800" dirty="0" smtClean="0"/>
              <a:t> sú </a:t>
            </a:r>
            <a:r>
              <a:rPr lang="sk-SK" sz="2800" b="1" dirty="0" smtClean="0">
                <a:solidFill>
                  <a:srgbClr val="00CC00"/>
                </a:solidFill>
              </a:rPr>
              <a:t>mimoriadne odolné voči fyzikálnym vplyvom</a:t>
            </a:r>
            <a:r>
              <a:rPr lang="sk-SK" sz="2800" dirty="0" smtClean="0"/>
              <a:t>, </a:t>
            </a:r>
          </a:p>
          <a:p>
            <a:pPr algn="just"/>
            <a:r>
              <a:rPr lang="sk-SK" sz="2800" b="1" dirty="0" smtClean="0">
                <a:solidFill>
                  <a:srgbClr val="00CC00"/>
                </a:solidFill>
              </a:rPr>
              <a:t>vyrábajú</a:t>
            </a:r>
            <a:r>
              <a:rPr lang="sk-SK" sz="2800" dirty="0" smtClean="0"/>
              <a:t> sa z nich </a:t>
            </a:r>
            <a:r>
              <a:rPr lang="sk-SK" sz="2800" b="1" dirty="0" err="1" smtClean="0">
                <a:solidFill>
                  <a:srgbClr val="00CC00"/>
                </a:solidFill>
              </a:rPr>
              <a:t>nanorúrky</a:t>
            </a:r>
            <a:r>
              <a:rPr lang="sk-SK" sz="2800" smtClean="0"/>
              <a:t>, </a:t>
            </a:r>
            <a:r>
              <a:rPr lang="sk-SK" sz="2800" smtClean="0"/>
              <a:t>na </a:t>
            </a:r>
            <a:r>
              <a:rPr lang="sk-SK" sz="2800" dirty="0" smtClean="0"/>
              <a:t>výrobu elektrotechnických súčiastok (tranzistorov), ale aj pevných materiálov (časti lietadiel)</a:t>
            </a:r>
          </a:p>
        </p:txBody>
      </p:sp>
      <p:pic>
        <p:nvPicPr>
          <p:cNvPr id="6146" name="Picture 2" descr="Výsledek obrázku pro fulereny"/>
          <p:cNvPicPr>
            <a:picLocks noChangeAspect="1" noChangeArrowheads="1" noCrop="1"/>
          </p:cNvPicPr>
          <p:nvPr/>
        </p:nvPicPr>
        <p:blipFill>
          <a:blip r:embed="rId2">
            <a:clrChange>
              <a:clrFrom>
                <a:srgbClr val="FDFFFC"/>
              </a:clrFrom>
              <a:clrTo>
                <a:srgbClr val="FDFF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05208"/>
            <a:ext cx="2808312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ýsledek obrázku pro nanorúrk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82" y="4365104"/>
            <a:ext cx="4610398" cy="24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6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251520" y="557808"/>
            <a:ext cx="8208912" cy="1143000"/>
          </a:xfrm>
        </p:spPr>
        <p:txBody>
          <a:bodyPr/>
          <a:lstStyle/>
          <a:p>
            <a:pPr algn="ctr"/>
            <a:r>
              <a:rPr lang="sk-SK" sz="72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priemyselné produkty</a:t>
            </a:r>
            <a:endParaRPr lang="sk-SK" sz="6600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2132856"/>
            <a:ext cx="8064896" cy="4725144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medzi hlavné priemyselné produkty tvorené uhlíkom patria: 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koks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drevené uhlie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aktívne (živočíšne) uhlie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sadze</a:t>
            </a:r>
          </a:p>
        </p:txBody>
      </p:sp>
      <p:pic>
        <p:nvPicPr>
          <p:cNvPr id="7172" name="Picture 4" descr="Výsledek obrázku pro ko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97" y="2414018"/>
            <a:ext cx="2828136" cy="219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Výsledek obrázku pro sad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4369837"/>
            <a:ext cx="3317550" cy="248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Výsledek obrázku pro aktívne uhli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62" b="94845" l="9231" r="915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78" r="31003" b="7056"/>
          <a:stretch/>
        </p:blipFill>
        <p:spPr bwMode="auto">
          <a:xfrm>
            <a:off x="2955730" y="4365104"/>
            <a:ext cx="2308335" cy="26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ýsledek obrázku pro drevené uhlie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30" y="2911642"/>
            <a:ext cx="2160240" cy="16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7504" y="11660"/>
            <a:ext cx="8347766" cy="1143000"/>
          </a:xfrm>
        </p:spPr>
        <p:txBody>
          <a:bodyPr/>
          <a:lstStyle/>
          <a:p>
            <a:pPr algn="ctr"/>
            <a:r>
              <a:rPr lang="sk-SK" sz="66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aktívne uhlie</a:t>
            </a:r>
            <a:endParaRPr lang="sk-SK" sz="6000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052736"/>
            <a:ext cx="5904656" cy="5688632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aktívne uhlie </a:t>
            </a:r>
            <a:r>
              <a:rPr lang="sk-SK" sz="2800" b="1" dirty="0" smtClean="0">
                <a:solidFill>
                  <a:srgbClr val="00CC00"/>
                </a:solidFill>
              </a:rPr>
              <a:t>má </a:t>
            </a:r>
            <a:r>
              <a:rPr lang="sk-SK" sz="2800" dirty="0" smtClean="0"/>
              <a:t>veľký povrch – má </a:t>
            </a:r>
            <a:r>
              <a:rPr lang="sk-SK" sz="2800" b="1" dirty="0" smtClean="0">
                <a:solidFill>
                  <a:srgbClr val="00CC00"/>
                </a:solidFill>
              </a:rPr>
              <a:t>veľkú adsorpčnú schopnosť</a:t>
            </a:r>
            <a:r>
              <a:rPr lang="sk-SK" sz="2800" dirty="0" smtClean="0"/>
              <a:t>, </a:t>
            </a:r>
          </a:p>
          <a:p>
            <a:pPr algn="just"/>
            <a:r>
              <a:rPr lang="sk-SK" sz="2800" b="1" dirty="0" smtClean="0">
                <a:solidFill>
                  <a:srgbClr val="00CC00"/>
                </a:solidFill>
              </a:rPr>
              <a:t>adsorpcia</a:t>
            </a:r>
            <a:r>
              <a:rPr lang="sk-SK" sz="2800" dirty="0" smtClean="0"/>
              <a:t> je </a:t>
            </a:r>
            <a:r>
              <a:rPr lang="sk-SK" sz="2800" b="1" dirty="0" smtClean="0">
                <a:solidFill>
                  <a:srgbClr val="00CC00"/>
                </a:solidFill>
              </a:rPr>
              <a:t>viazanie molekúl </a:t>
            </a:r>
            <a:r>
              <a:rPr lang="sk-SK" sz="2800" dirty="0" smtClean="0"/>
              <a:t>iných </a:t>
            </a:r>
            <a:r>
              <a:rPr lang="sk-SK" sz="2800" b="1" dirty="0" smtClean="0">
                <a:solidFill>
                  <a:srgbClr val="00CC00"/>
                </a:solidFill>
              </a:rPr>
              <a:t>látok </a:t>
            </a:r>
            <a:r>
              <a:rPr lang="sk-SK" sz="2800" dirty="0" smtClean="0"/>
              <a:t>(plynov, kvapalín, tuhých látok) </a:t>
            </a:r>
            <a:r>
              <a:rPr lang="sk-SK" sz="2800" b="1" dirty="0" smtClean="0">
                <a:solidFill>
                  <a:srgbClr val="00CC00"/>
                </a:solidFill>
              </a:rPr>
              <a:t>na povrch iných látok</a:t>
            </a:r>
            <a:r>
              <a:rPr lang="sk-SK" sz="2800" dirty="0" smtClean="0"/>
              <a:t>, </a:t>
            </a:r>
          </a:p>
          <a:p>
            <a:pPr algn="just"/>
            <a:r>
              <a:rPr lang="sk-SK" sz="2800" dirty="0" smtClean="0"/>
              <a:t>aktívne uhlie sa využíva oddávna, používa sa najmä </a:t>
            </a:r>
            <a:r>
              <a:rPr lang="sk-SK" sz="2800" b="1" dirty="0" smtClean="0">
                <a:solidFill>
                  <a:srgbClr val="00CC00"/>
                </a:solidFill>
              </a:rPr>
              <a:t>pri liečbe tráviacich ťažkostí</a:t>
            </a:r>
            <a:r>
              <a:rPr lang="sk-SK" sz="2800" dirty="0" smtClean="0"/>
              <a:t>, na </a:t>
            </a:r>
            <a:r>
              <a:rPr lang="sk-SK" sz="2800" b="1" dirty="0" smtClean="0">
                <a:solidFill>
                  <a:srgbClr val="00CC00"/>
                </a:solidFill>
              </a:rPr>
              <a:t>čistenie látok </a:t>
            </a:r>
            <a:r>
              <a:rPr lang="sk-SK" sz="2800" dirty="0" smtClean="0"/>
              <a:t>od nežiaducich prímesí, </a:t>
            </a:r>
            <a:r>
              <a:rPr lang="sk-SK" sz="2800" b="1" dirty="0" smtClean="0">
                <a:solidFill>
                  <a:srgbClr val="00CC00"/>
                </a:solidFill>
              </a:rPr>
              <a:t>vo filtroch </a:t>
            </a:r>
            <a:r>
              <a:rPr lang="sk-SK" sz="2800" dirty="0" smtClean="0"/>
              <a:t>na odstraňovanie chlóru a iných chemikálií, pri </a:t>
            </a:r>
            <a:r>
              <a:rPr lang="sk-SK" sz="2800" b="1" dirty="0" smtClean="0">
                <a:solidFill>
                  <a:srgbClr val="00CC00"/>
                </a:solidFill>
              </a:rPr>
              <a:t>filtrácii vody </a:t>
            </a:r>
            <a:r>
              <a:rPr lang="sk-SK" sz="2800" dirty="0" smtClean="0"/>
              <a:t>v akváriu, ako </a:t>
            </a:r>
            <a:r>
              <a:rPr lang="sk-SK" sz="2800" b="1" dirty="0" smtClean="0">
                <a:solidFill>
                  <a:srgbClr val="00CC00"/>
                </a:solidFill>
              </a:rPr>
              <a:t>náplň do plynových masiek</a:t>
            </a:r>
          </a:p>
        </p:txBody>
      </p:sp>
      <p:pic>
        <p:nvPicPr>
          <p:cNvPr id="8194" name="Picture 2" descr="Výsledek obrázku pro aktívne uhli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19" b="10525"/>
          <a:stretch/>
        </p:blipFill>
        <p:spPr bwMode="auto">
          <a:xfrm>
            <a:off x="5940152" y="620688"/>
            <a:ext cx="2944464" cy="299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ýsledek obrázku pro živočíšne uhli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56992"/>
            <a:ext cx="2330256" cy="15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Výsledek obrázku pro plynové masky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35" y="4725144"/>
            <a:ext cx="3011488" cy="225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9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07504" y="11660"/>
            <a:ext cx="8347766" cy="1143000"/>
          </a:xfrm>
        </p:spPr>
        <p:txBody>
          <a:bodyPr/>
          <a:lstStyle/>
          <a:p>
            <a:pPr algn="ctr"/>
            <a:r>
              <a:rPr lang="sk-SK" sz="6600" b="1" cap="all" spc="0" dirty="0" smtClean="0">
                <a:ln w="9000" cmpd="sng">
                  <a:solidFill>
                    <a:sysClr val="windowText" lastClr="000000"/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-18"/>
              </a:rPr>
              <a:t>iné zlúčeniny</a:t>
            </a:r>
            <a:endParaRPr lang="sk-SK" sz="6000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052736"/>
            <a:ext cx="8064896" cy="5688632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medzi ostatné anorganické zlúčeniny uhlíka patria: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oxid uhličitý</a:t>
            </a:r>
            <a:r>
              <a:rPr lang="sk-SK" sz="2600" dirty="0" smtClean="0"/>
              <a:t> – súčasť vzduchu, vzniká pri spaľovaní látok obsahujúcich uhlík, používa sa v hasiacich prístrojoch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oxid uhoľnatý</a:t>
            </a:r>
            <a:r>
              <a:rPr lang="sk-SK" sz="2600" dirty="0" smtClean="0"/>
              <a:t> – jedovatý plyn, vzniká pri horení látok obsahujúcich uhlík pri nedostatočnom prístupe kyslíka</a:t>
            </a:r>
          </a:p>
          <a:p>
            <a:pPr lvl="1" algn="just"/>
            <a:r>
              <a:rPr lang="sk-SK" sz="2600" b="1" dirty="0" smtClean="0">
                <a:solidFill>
                  <a:srgbClr val="00CC00"/>
                </a:solidFill>
              </a:rPr>
              <a:t>uhličitany</a:t>
            </a:r>
            <a:r>
              <a:rPr lang="sk-SK" sz="2600" dirty="0" smtClean="0"/>
              <a:t> – soli kyseliny uhličitej, najvýznamnejšie sú </a:t>
            </a:r>
            <a:r>
              <a:rPr lang="sk-SK" sz="2600" b="1" dirty="0" smtClean="0">
                <a:solidFill>
                  <a:srgbClr val="00CC00"/>
                </a:solidFill>
              </a:rPr>
              <a:t>Na</a:t>
            </a:r>
            <a:r>
              <a:rPr lang="sk-SK" sz="2600" b="1" baseline="-25000" dirty="0" smtClean="0">
                <a:solidFill>
                  <a:srgbClr val="00CC00"/>
                </a:solidFill>
              </a:rPr>
              <a:t>2</a:t>
            </a:r>
            <a:r>
              <a:rPr lang="sk-SK" sz="2600" b="1" dirty="0" smtClean="0">
                <a:solidFill>
                  <a:srgbClr val="00CC00"/>
                </a:solidFill>
              </a:rPr>
              <a:t>CO</a:t>
            </a:r>
            <a:r>
              <a:rPr lang="sk-SK" sz="2600" b="1" baseline="-25000" dirty="0" smtClean="0">
                <a:solidFill>
                  <a:srgbClr val="00CC00"/>
                </a:solidFill>
              </a:rPr>
              <a:t>3</a:t>
            </a:r>
            <a:r>
              <a:rPr lang="sk-SK" sz="2600" b="1" dirty="0" smtClean="0">
                <a:solidFill>
                  <a:srgbClr val="00CC00"/>
                </a:solidFill>
              </a:rPr>
              <a:t>.10H</a:t>
            </a:r>
            <a:r>
              <a:rPr lang="sk-SK" sz="2600" b="1" baseline="-25000" dirty="0" smtClean="0">
                <a:solidFill>
                  <a:srgbClr val="00CC00"/>
                </a:solidFill>
              </a:rPr>
              <a:t>2</a:t>
            </a:r>
            <a:r>
              <a:rPr lang="sk-SK" sz="2600" b="1" dirty="0" smtClean="0">
                <a:solidFill>
                  <a:srgbClr val="00CC00"/>
                </a:solidFill>
              </a:rPr>
              <a:t>O</a:t>
            </a:r>
            <a:r>
              <a:rPr lang="sk-SK" sz="2600" dirty="0" smtClean="0"/>
              <a:t> (kryštalická sóda), </a:t>
            </a:r>
            <a:r>
              <a:rPr lang="sk-SK" sz="2600" b="1" dirty="0" smtClean="0">
                <a:solidFill>
                  <a:srgbClr val="00CC00"/>
                </a:solidFill>
              </a:rPr>
              <a:t>K</a:t>
            </a:r>
            <a:r>
              <a:rPr lang="sk-SK" sz="2600" b="1" baseline="-25000" dirty="0" smtClean="0">
                <a:solidFill>
                  <a:srgbClr val="00CC00"/>
                </a:solidFill>
              </a:rPr>
              <a:t>2</a:t>
            </a:r>
            <a:r>
              <a:rPr lang="sk-SK" sz="2600" b="1" dirty="0" smtClean="0">
                <a:solidFill>
                  <a:srgbClr val="00CC00"/>
                </a:solidFill>
              </a:rPr>
              <a:t>CO</a:t>
            </a:r>
            <a:r>
              <a:rPr lang="sk-SK" sz="2600" b="1" baseline="-25000" dirty="0" smtClean="0">
                <a:solidFill>
                  <a:srgbClr val="00CC00"/>
                </a:solidFill>
              </a:rPr>
              <a:t>3</a:t>
            </a:r>
            <a:r>
              <a:rPr lang="sk-SK" sz="2600" dirty="0" smtClean="0">
                <a:solidFill>
                  <a:srgbClr val="00CC00"/>
                </a:solidFill>
              </a:rPr>
              <a:t> </a:t>
            </a:r>
            <a:r>
              <a:rPr lang="sk-SK" sz="2600" dirty="0" smtClean="0"/>
              <a:t>(potaš), </a:t>
            </a:r>
            <a:r>
              <a:rPr lang="sk-SK" sz="2600" b="1" dirty="0" smtClean="0">
                <a:solidFill>
                  <a:srgbClr val="00CC00"/>
                </a:solidFill>
              </a:rPr>
              <a:t>CaCO</a:t>
            </a:r>
            <a:r>
              <a:rPr lang="sk-SK" sz="2600" b="1" baseline="-25000" dirty="0" smtClean="0">
                <a:solidFill>
                  <a:srgbClr val="00CC00"/>
                </a:solidFill>
              </a:rPr>
              <a:t>3</a:t>
            </a:r>
            <a:r>
              <a:rPr lang="sk-SK" sz="2600" dirty="0" smtClean="0">
                <a:solidFill>
                  <a:srgbClr val="00CC00"/>
                </a:solidFill>
              </a:rPr>
              <a:t> </a:t>
            </a:r>
            <a:r>
              <a:rPr lang="sk-SK" sz="2600" dirty="0" smtClean="0"/>
              <a:t>(vápenec)</a:t>
            </a:r>
          </a:p>
          <a:p>
            <a:pPr lvl="1" algn="just"/>
            <a:r>
              <a:rPr lang="sk-SK" sz="2600" b="1" dirty="0" err="1" smtClean="0">
                <a:solidFill>
                  <a:srgbClr val="00CC00"/>
                </a:solidFill>
              </a:rPr>
              <a:t>hydrogenuhličitany</a:t>
            </a:r>
            <a:r>
              <a:rPr lang="sk-SK" sz="2600" dirty="0" smtClean="0"/>
              <a:t> – soli kyseliny uhličitej, najvýznamnejšie sú </a:t>
            </a:r>
            <a:r>
              <a:rPr lang="sk-SK" sz="2600" b="1" dirty="0" smtClean="0">
                <a:solidFill>
                  <a:srgbClr val="00CC00"/>
                </a:solidFill>
              </a:rPr>
              <a:t>NaHCO</a:t>
            </a:r>
            <a:r>
              <a:rPr lang="sk-SK" sz="2600" b="1" baseline="-25000" dirty="0">
                <a:solidFill>
                  <a:srgbClr val="00CC00"/>
                </a:solidFill>
              </a:rPr>
              <a:t>3</a:t>
            </a:r>
            <a:r>
              <a:rPr lang="sk-SK" sz="2600" dirty="0" smtClean="0">
                <a:solidFill>
                  <a:srgbClr val="00CC00"/>
                </a:solidFill>
              </a:rPr>
              <a:t> </a:t>
            </a:r>
            <a:r>
              <a:rPr lang="sk-SK" sz="2600" dirty="0" smtClean="0"/>
              <a:t>(sóda bikarbóna), </a:t>
            </a:r>
            <a:r>
              <a:rPr lang="sk-SK" sz="2600" b="1" dirty="0" smtClean="0">
                <a:solidFill>
                  <a:srgbClr val="00CC00"/>
                </a:solidFill>
              </a:rPr>
              <a:t>Ca(HCO</a:t>
            </a:r>
            <a:r>
              <a:rPr lang="sk-SK" sz="2600" b="1" baseline="-25000" dirty="0" smtClean="0">
                <a:solidFill>
                  <a:srgbClr val="00CC00"/>
                </a:solidFill>
              </a:rPr>
              <a:t>3</a:t>
            </a:r>
            <a:r>
              <a:rPr lang="sk-SK" sz="2600" b="1" dirty="0" smtClean="0">
                <a:solidFill>
                  <a:srgbClr val="00CC00"/>
                </a:solidFill>
              </a:rPr>
              <a:t>)</a:t>
            </a:r>
            <a:r>
              <a:rPr lang="sk-SK" sz="2600" b="1" baseline="-25000" dirty="0" smtClean="0">
                <a:solidFill>
                  <a:srgbClr val="00CC00"/>
                </a:solidFill>
              </a:rPr>
              <a:t>2</a:t>
            </a:r>
            <a:r>
              <a:rPr lang="sk-SK" sz="2600" dirty="0" smtClean="0">
                <a:solidFill>
                  <a:srgbClr val="00CC00"/>
                </a:solidFill>
              </a:rPr>
              <a:t> </a:t>
            </a:r>
            <a:r>
              <a:rPr lang="sk-SK" sz="2600" dirty="0" smtClean="0"/>
              <a:t>(spôsobuje tvrdosť vody)</a:t>
            </a:r>
          </a:p>
        </p:txBody>
      </p:sp>
      <p:pic>
        <p:nvPicPr>
          <p:cNvPr id="9218" name="Picture 2" descr="Výsledek obrázku pro oxid uhličit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50995">
            <a:off x="-70507" y="1924288"/>
            <a:ext cx="950994" cy="6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Výsledek obrázku pro oxid uhoľnat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8927">
            <a:off x="0" y="3063319"/>
            <a:ext cx="827584" cy="6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Výsledek obrázku pro kyselina uhličitá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4872">
            <a:off x="-267811" y="4689825"/>
            <a:ext cx="1246136" cy="78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9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sediace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sediac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</TotalTime>
  <Words>434</Words>
  <Application>Microsoft Office PowerPoint</Application>
  <PresentationFormat>Prezentácia na obrazovke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Gill Sans Ultra Bold</vt:lpstr>
      <vt:lpstr>Susediace</vt:lpstr>
      <vt:lpstr>UHLÍK  a jeho anorganické zlúčeniny</vt:lpstr>
      <vt:lpstr>v skratke...</vt:lpstr>
      <vt:lpstr>uhlík</vt:lpstr>
      <vt:lpstr>grafit (tuha)</vt:lpstr>
      <vt:lpstr>diamant</vt:lpstr>
      <vt:lpstr>fulerény</vt:lpstr>
      <vt:lpstr>priemyselné produkty</vt:lpstr>
      <vt:lpstr>aktívne uhlie</vt:lpstr>
      <vt:lpstr>iné zlúčeniny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UHLÍK  a jeho anorganické zlúčeniny</dc:title>
  <dc:creator>User</dc:creator>
  <cp:lastModifiedBy>Skola</cp:lastModifiedBy>
  <cp:revision>14</cp:revision>
  <dcterms:created xsi:type="dcterms:W3CDTF">2016-08-29T09:22:39Z</dcterms:created>
  <dcterms:modified xsi:type="dcterms:W3CDTF">2021-11-17T17:51:37Z</dcterms:modified>
</cp:coreProperties>
</file>