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F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27.04.2020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2" name="Obdĺžni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Obdĺžni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Obdĺžni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Obdĺžni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56" name="Obdĺžni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Obdĺžni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Obdĺžni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Obdĺžni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27.04.2020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27.04.2020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27.04.2020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oľná forma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Voľná forma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Voľná forma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Voľná forma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Voľná forma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Voľná forma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Voľná forma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Voľná forma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Voľná forma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Voľná forma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Voľná forma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Voľná forma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Voľná forma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Voľná forma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27.04.2020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bdĺžni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Obdĺžni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27.04.2020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27.04.2020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Obdĺžni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Obdĺžni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Obdĺžni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Obdĺžni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Obdĺžni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Obdĺžni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27.04.2020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27.04.2020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27.04.2020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Skupina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Rovná spojnica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ovná spojnica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ovná spojnica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grpSp>
        <p:nvGrpSpPr>
          <p:cNvPr id="14" name="Skupina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Rovná spojnica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nica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Skupina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Rovná spojnica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27.04.2020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Obdĺžni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Obdĺžni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Obdĺžni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9434F7A-02B5-4596-A953-F8DFC7D9E7B6}" type="datetimeFigureOut">
              <a:rPr lang="sk-SK" smtClean="0"/>
              <a:pPr/>
              <a:t>27.04.2020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Slovenské politické aktivity v období dualizmu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Rakúsko – maďarské vyrovnanie</a:t>
            </a:r>
            <a:endParaRPr lang="sk-SK" sz="2400" dirty="0"/>
          </a:p>
        </p:txBody>
      </p:sp>
      <p:pic>
        <p:nvPicPr>
          <p:cNvPr id="1027" name="Picture 3" descr="C:\Users\ucitel\Desktop\slovaci v období dualizmu\Cisleithanien_Transleithanien.p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3528" y="1556792"/>
            <a:ext cx="6768752" cy="4984930"/>
          </a:xfrm>
          <a:prstGeom prst="rect">
            <a:avLst/>
          </a:prstGeom>
          <a:noFill/>
        </p:spPr>
      </p:pic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7092280" y="5013176"/>
            <a:ext cx="2051720" cy="1556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1400" dirty="0" smtClean="0">
                <a:solidFill>
                  <a:srgbClr val="FF0000"/>
                </a:solidFill>
              </a:rPr>
              <a:t>Rakúsko/ </a:t>
            </a:r>
            <a:r>
              <a:rPr lang="sk-SK" sz="1400" dirty="0" err="1" smtClean="0">
                <a:solidFill>
                  <a:srgbClr val="FF0000"/>
                </a:solidFill>
              </a:rPr>
              <a:t>Predlitavsko</a:t>
            </a:r>
            <a:r>
              <a:rPr lang="sk-SK" sz="1400" dirty="0" smtClean="0">
                <a:solidFill>
                  <a:srgbClr val="FF0000"/>
                </a:solidFill>
              </a:rPr>
              <a:t>/</a:t>
            </a:r>
          </a:p>
          <a:p>
            <a:pPr>
              <a:buNone/>
            </a:pPr>
            <a:r>
              <a:rPr lang="sk-SK" sz="1400" dirty="0" smtClean="0">
                <a:solidFill>
                  <a:srgbClr val="24FC24"/>
                </a:solidFill>
              </a:rPr>
              <a:t>Uhorsko/</a:t>
            </a:r>
            <a:r>
              <a:rPr lang="sk-SK" sz="1400" dirty="0" err="1" smtClean="0">
                <a:solidFill>
                  <a:srgbClr val="24FC24"/>
                </a:solidFill>
              </a:rPr>
              <a:t>Zalitavsko</a:t>
            </a:r>
            <a:r>
              <a:rPr lang="sk-SK" sz="1400" dirty="0" smtClean="0">
                <a:solidFill>
                  <a:srgbClr val="24FC24"/>
                </a:solidFill>
              </a:rPr>
              <a:t>/</a:t>
            </a:r>
          </a:p>
          <a:p>
            <a:pPr>
              <a:buNone/>
            </a:pPr>
            <a:r>
              <a:rPr lang="sk-SK" sz="1400" dirty="0" smtClean="0">
                <a:solidFill>
                  <a:srgbClr val="FFFF00"/>
                </a:solidFill>
              </a:rPr>
              <a:t>Bosna</a:t>
            </a:r>
            <a:endParaRPr lang="sk-SK" sz="1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075240" cy="914400"/>
          </a:xfrm>
        </p:spPr>
        <p:txBody>
          <a:bodyPr>
            <a:normAutofit fontScale="90000"/>
          </a:bodyPr>
          <a:lstStyle/>
          <a:p>
            <a:r>
              <a:rPr lang="sk-SK" sz="3600" dirty="0" smtClean="0">
                <a:solidFill>
                  <a:schemeClr val="tx1"/>
                </a:solidFill>
              </a:rPr>
              <a:t>1867 : </a:t>
            </a:r>
            <a:r>
              <a:rPr lang="sk-SK" sz="3600" dirty="0" err="1" smtClean="0">
                <a:solidFill>
                  <a:schemeClr val="tx1"/>
                </a:solidFill>
              </a:rPr>
              <a:t>rakúsko</a:t>
            </a:r>
            <a:r>
              <a:rPr lang="sk-SK" sz="3600" dirty="0" smtClean="0">
                <a:solidFill>
                  <a:schemeClr val="tx1"/>
                </a:solidFill>
              </a:rPr>
              <a:t> – maďarské vyrovnanie</a:t>
            </a:r>
            <a:endParaRPr lang="sk-SK" sz="3600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584" y="1484784"/>
            <a:ext cx="7772400" cy="45720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sk-SK" sz="2400" dirty="0" smtClean="0">
              <a:latin typeface="Segoe Print" pitchFamily="2" charset="0"/>
            </a:endParaRPr>
          </a:p>
          <a:p>
            <a:pPr>
              <a:buFontTx/>
              <a:buChar char="-"/>
            </a:pPr>
            <a:endParaRPr lang="sk-SK" sz="2400" dirty="0" smtClean="0">
              <a:latin typeface="Segoe Print" pitchFamily="2" charset="0"/>
            </a:endParaRPr>
          </a:p>
          <a:p>
            <a:pPr>
              <a:buFontTx/>
              <a:buChar char="-"/>
            </a:pPr>
            <a:r>
              <a:rPr lang="sk-SK" sz="2400" dirty="0" smtClean="0">
                <a:latin typeface="Segoe Print" pitchFamily="2" charset="0"/>
              </a:rPr>
              <a:t>dvojitý národnostný útlak Slovákov</a:t>
            </a:r>
          </a:p>
          <a:p>
            <a:pPr>
              <a:buFontTx/>
              <a:buChar char="-"/>
            </a:pPr>
            <a:r>
              <a:rPr lang="sk-SK" sz="2400" dirty="0" smtClean="0">
                <a:latin typeface="Segoe Print" pitchFamily="2" charset="0"/>
              </a:rPr>
              <a:t>represívne opatrenia vlády na každý pokus Slovákov o samostatný vývin</a:t>
            </a:r>
          </a:p>
          <a:p>
            <a:pPr>
              <a:buFontTx/>
              <a:buChar char="-"/>
            </a:pPr>
            <a:r>
              <a:rPr lang="sk-SK" sz="2400" dirty="0" smtClean="0">
                <a:latin typeface="Segoe Print" pitchFamily="2" charset="0"/>
              </a:rPr>
              <a:t>slovenská politická reprezentácia /vzdelanci, nastupujúci priemyselníci/</a:t>
            </a:r>
          </a:p>
          <a:p>
            <a:pPr>
              <a:buFontTx/>
              <a:buChar char="-"/>
            </a:pPr>
            <a:r>
              <a:rPr lang="sk-SK" sz="2400" dirty="0" smtClean="0">
                <a:latin typeface="Segoe Print" pitchFamily="2" charset="0"/>
              </a:rPr>
              <a:t>rozdielny pohľad na riešenie slovenskej otázky</a:t>
            </a:r>
          </a:p>
          <a:p>
            <a:pPr>
              <a:buFontTx/>
              <a:buChar char="-"/>
            </a:pPr>
            <a:endParaRPr lang="sk-SK" sz="2400" dirty="0">
              <a:latin typeface="Segoe Print" pitchFamily="2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1"/>
                </a:solidFill>
                <a:latin typeface="Segoe Print" pitchFamily="2" charset="0"/>
              </a:rPr>
              <a:t>Stará škola slovenská</a:t>
            </a:r>
            <a:endParaRPr lang="sk-SK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1484784"/>
            <a:ext cx="7772400" cy="4870776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- </a:t>
            </a:r>
            <a:r>
              <a:rPr lang="sk-SK" sz="2400" dirty="0" smtClean="0">
                <a:latin typeface="Segoe Print" pitchFamily="2" charset="0"/>
              </a:rPr>
              <a:t>Jozef Miloslav </a:t>
            </a:r>
            <a:r>
              <a:rPr lang="sk-SK" sz="2400" dirty="0" err="1" smtClean="0">
                <a:latin typeface="Segoe Print" pitchFamily="2" charset="0"/>
              </a:rPr>
              <a:t>Hurban</a:t>
            </a:r>
            <a:endParaRPr lang="sk-SK" sz="2400" dirty="0" smtClean="0">
              <a:latin typeface="Segoe Print" pitchFamily="2" charset="0"/>
            </a:endParaRPr>
          </a:p>
          <a:p>
            <a:pPr>
              <a:buFontTx/>
              <a:buChar char="-"/>
            </a:pPr>
            <a:r>
              <a:rPr lang="sk-SK" sz="2400" dirty="0" smtClean="0">
                <a:latin typeface="Segoe Print" pitchFamily="2" charset="0"/>
              </a:rPr>
              <a:t>Ján </a:t>
            </a:r>
            <a:r>
              <a:rPr lang="sk-SK" sz="2400" dirty="0" err="1" smtClean="0">
                <a:latin typeface="Segoe Print" pitchFamily="2" charset="0"/>
              </a:rPr>
              <a:t>Francisci</a:t>
            </a:r>
            <a:endParaRPr lang="sk-SK" sz="2400" dirty="0" smtClean="0">
              <a:latin typeface="Segoe Print" pitchFamily="2" charset="0"/>
            </a:endParaRPr>
          </a:p>
          <a:p>
            <a:pPr>
              <a:buFontTx/>
              <a:buChar char="-"/>
            </a:pPr>
            <a:r>
              <a:rPr lang="sk-SK" sz="2400" dirty="0" smtClean="0">
                <a:latin typeface="Segoe Print" pitchFamily="2" charset="0"/>
              </a:rPr>
              <a:t>Štefan Marko </a:t>
            </a:r>
            <a:r>
              <a:rPr lang="sk-SK" sz="2400" dirty="0" err="1" smtClean="0">
                <a:latin typeface="Segoe Print" pitchFamily="2" charset="0"/>
              </a:rPr>
              <a:t>Daxner</a:t>
            </a:r>
            <a:endParaRPr lang="sk-SK" sz="2400" dirty="0" smtClean="0">
              <a:latin typeface="Segoe Print" pitchFamily="2" charset="0"/>
            </a:endParaRPr>
          </a:p>
          <a:p>
            <a:pPr>
              <a:buFontTx/>
              <a:buChar char="-"/>
            </a:pPr>
            <a:r>
              <a:rPr lang="sk-SK" sz="2400" dirty="0" smtClean="0">
                <a:latin typeface="Segoe Print" pitchFamily="2" charset="0"/>
              </a:rPr>
              <a:t>Viliam Paulíny - Tóth</a:t>
            </a:r>
          </a:p>
          <a:p>
            <a:pPr>
              <a:buNone/>
            </a:pPr>
            <a:r>
              <a:rPr lang="sk-SK" dirty="0" smtClean="0"/>
              <a:t> 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2050" name="Picture 2" descr="C:\Users\ucitel\Desktop\slovaci v období dualizmu\450px-Hurban_cropp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789040"/>
            <a:ext cx="1923678" cy="2564904"/>
          </a:xfrm>
          <a:prstGeom prst="rect">
            <a:avLst/>
          </a:prstGeom>
          <a:noFill/>
        </p:spPr>
      </p:pic>
      <p:pic>
        <p:nvPicPr>
          <p:cNvPr id="2051" name="Picture 3" descr="C:\Users\ucitel\Desktop\slovaci v období dualizmu\francisci.ma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789040"/>
            <a:ext cx="2128932" cy="2520280"/>
          </a:xfrm>
          <a:prstGeom prst="rect">
            <a:avLst/>
          </a:prstGeom>
          <a:noFill/>
        </p:spPr>
      </p:pic>
      <p:pic>
        <p:nvPicPr>
          <p:cNvPr id="2052" name="Picture 4" descr="C:\Users\ucitel\Desktop\slovaci v období dualizmu\468px-Stefan_Marko_Daxner_1864_Weibezah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3429000"/>
            <a:ext cx="2341182" cy="3001516"/>
          </a:xfrm>
          <a:prstGeom prst="rect">
            <a:avLst/>
          </a:prstGeom>
          <a:noFill/>
        </p:spPr>
      </p:pic>
      <p:pic>
        <p:nvPicPr>
          <p:cNvPr id="2053" name="Picture 5" descr="C:\Users\ucitel\Desktop\slovaci v období dualizmu\Viliam_Pauliny-Tóth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692696"/>
            <a:ext cx="2364137" cy="26127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332656"/>
            <a:ext cx="7772400" cy="6336704"/>
          </a:xfrm>
        </p:spPr>
        <p:txBody>
          <a:bodyPr/>
          <a:lstStyle/>
          <a:p>
            <a:endParaRPr lang="sk-SK" dirty="0" smtClean="0">
              <a:latin typeface="Segoe Print" pitchFamily="2" charset="0"/>
            </a:endParaRPr>
          </a:p>
          <a:p>
            <a:endParaRPr lang="sk-SK" dirty="0" smtClean="0">
              <a:latin typeface="Segoe Print" pitchFamily="2" charset="0"/>
            </a:endParaRPr>
          </a:p>
          <a:p>
            <a:endParaRPr lang="sk-SK" dirty="0" smtClean="0">
              <a:latin typeface="Segoe Print" pitchFamily="2" charset="0"/>
            </a:endParaRPr>
          </a:p>
          <a:p>
            <a:r>
              <a:rPr lang="sk-SK" dirty="0" err="1" smtClean="0">
                <a:latin typeface="Segoe Print" pitchFamily="2" charset="0"/>
              </a:rPr>
              <a:t>Pešťbudínske</a:t>
            </a:r>
            <a:r>
              <a:rPr lang="sk-SK" dirty="0" smtClean="0">
                <a:latin typeface="Segoe Print" pitchFamily="2" charset="0"/>
              </a:rPr>
              <a:t> vedomosti</a:t>
            </a:r>
          </a:p>
          <a:p>
            <a:r>
              <a:rPr lang="sk-SK" dirty="0" smtClean="0">
                <a:latin typeface="Segoe Print" pitchFamily="2" charset="0"/>
              </a:rPr>
              <a:t>1870 do Martina – </a:t>
            </a:r>
            <a:r>
              <a:rPr lang="sk-SK" dirty="0" smtClean="0">
                <a:solidFill>
                  <a:srgbClr val="FFFF00"/>
                </a:solidFill>
                <a:latin typeface="Segoe Print" pitchFamily="2" charset="0"/>
              </a:rPr>
              <a:t>NÁRODNÉ NOVINY</a:t>
            </a:r>
          </a:p>
          <a:p>
            <a:r>
              <a:rPr lang="sk-SK" dirty="0" smtClean="0">
                <a:latin typeface="Segoe Print" pitchFamily="2" charset="0"/>
              </a:rPr>
              <a:t>SNS</a:t>
            </a:r>
          </a:p>
          <a:p>
            <a:r>
              <a:rPr lang="sk-SK" dirty="0" smtClean="0">
                <a:latin typeface="Segoe Print" pitchFamily="2" charset="0"/>
              </a:rPr>
              <a:t>Program Žiadostí a Memoranda /Okolie/</a:t>
            </a:r>
          </a:p>
          <a:p>
            <a:endParaRPr lang="sk-SK" dirty="0">
              <a:latin typeface="Segoe Print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Segoe Print" pitchFamily="2" charset="0"/>
              </a:rPr>
              <a:t>Nová škola slovenská</a:t>
            </a:r>
            <a:endParaRPr lang="sk-SK" dirty="0">
              <a:latin typeface="Segoe Print" pitchFamily="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83560"/>
            <a:ext cx="8424936" cy="4572000"/>
          </a:xfrm>
        </p:spPr>
        <p:txBody>
          <a:bodyPr/>
          <a:lstStyle/>
          <a:p>
            <a:r>
              <a:rPr lang="sk-SK" dirty="0" smtClean="0">
                <a:latin typeface="Segoe Print" pitchFamily="2" charset="0"/>
              </a:rPr>
              <a:t>Ján </a:t>
            </a:r>
            <a:r>
              <a:rPr lang="sk-SK" dirty="0" err="1" smtClean="0">
                <a:latin typeface="Segoe Print" pitchFamily="2" charset="0"/>
              </a:rPr>
              <a:t>Palárik</a:t>
            </a:r>
            <a:endParaRPr lang="sk-SK" dirty="0" smtClean="0">
              <a:latin typeface="Segoe Print" pitchFamily="2" charset="0"/>
            </a:endParaRPr>
          </a:p>
          <a:p>
            <a:r>
              <a:rPr lang="sk-SK" dirty="0" smtClean="0">
                <a:latin typeface="Segoe Print" pitchFamily="2" charset="0"/>
              </a:rPr>
              <a:t>Ján Malý </a:t>
            </a:r>
            <a:r>
              <a:rPr lang="sk-SK" dirty="0" err="1" smtClean="0">
                <a:latin typeface="Segoe Print" pitchFamily="2" charset="0"/>
              </a:rPr>
              <a:t>Dusarov</a:t>
            </a:r>
            <a:endParaRPr lang="sk-SK" dirty="0" smtClean="0">
              <a:latin typeface="Segoe Print" pitchFamily="2" charset="0"/>
            </a:endParaRPr>
          </a:p>
          <a:p>
            <a:r>
              <a:rPr lang="sk-SK" dirty="0" smtClean="0">
                <a:latin typeface="Segoe Print" pitchFamily="2" charset="0"/>
              </a:rPr>
              <a:t>Ján </a:t>
            </a:r>
            <a:r>
              <a:rPr lang="sk-SK" dirty="0" err="1" smtClean="0">
                <a:latin typeface="Segoe Print" pitchFamily="2" charset="0"/>
              </a:rPr>
              <a:t>Nepomuk</a:t>
            </a:r>
            <a:r>
              <a:rPr lang="sk-SK" dirty="0" smtClean="0">
                <a:latin typeface="Segoe Print" pitchFamily="2" charset="0"/>
              </a:rPr>
              <a:t> </a:t>
            </a:r>
            <a:r>
              <a:rPr lang="sk-SK" dirty="0" err="1" smtClean="0">
                <a:latin typeface="Segoe Print" pitchFamily="2" charset="0"/>
              </a:rPr>
              <a:t>Bobula</a:t>
            </a:r>
            <a:endParaRPr lang="sk-SK" dirty="0" smtClean="0">
              <a:latin typeface="Segoe Print" pitchFamily="2" charset="0"/>
            </a:endParaRPr>
          </a:p>
          <a:p>
            <a:r>
              <a:rPr lang="sk-SK" dirty="0" smtClean="0">
                <a:latin typeface="Segoe Print" pitchFamily="2" charset="0"/>
              </a:rPr>
              <a:t>Jozef </a:t>
            </a:r>
            <a:r>
              <a:rPr lang="sk-SK" dirty="0" err="1" smtClean="0">
                <a:latin typeface="Segoe Print" pitchFamily="2" charset="0"/>
              </a:rPr>
              <a:t>Zarzecki</a:t>
            </a:r>
            <a:endParaRPr lang="sk-SK" dirty="0" smtClean="0">
              <a:latin typeface="Segoe Print" pitchFamily="2" charset="0"/>
            </a:endParaRPr>
          </a:p>
          <a:p>
            <a:r>
              <a:rPr lang="sk-SK" dirty="0" smtClean="0">
                <a:latin typeface="Segoe Print" pitchFamily="2" charset="0"/>
              </a:rPr>
              <a:t>Časopis – </a:t>
            </a:r>
            <a:r>
              <a:rPr lang="sk-SK" dirty="0" smtClean="0">
                <a:solidFill>
                  <a:srgbClr val="FFFF00"/>
                </a:solidFill>
                <a:latin typeface="Segoe Print" pitchFamily="2" charset="0"/>
              </a:rPr>
              <a:t>Slovenské noviny </a:t>
            </a:r>
            <a:r>
              <a:rPr lang="sk-SK" dirty="0" smtClean="0">
                <a:latin typeface="Segoe Print" pitchFamily="2" charset="0"/>
              </a:rPr>
              <a:t>/do 1875/</a:t>
            </a:r>
          </a:p>
          <a:p>
            <a:r>
              <a:rPr lang="sk-SK" dirty="0" smtClean="0">
                <a:latin typeface="Segoe Print" pitchFamily="2" charset="0"/>
              </a:rPr>
              <a:t>Snaha o dohodu s Maďarmi, o federatívne usporiadanie Uhorska</a:t>
            </a:r>
          </a:p>
          <a:p>
            <a:r>
              <a:rPr lang="sk-SK" dirty="0" smtClean="0">
                <a:latin typeface="Segoe Print" pitchFamily="2" charset="0"/>
              </a:rPr>
              <a:t>Rozpad Novej školy</a:t>
            </a:r>
            <a:endParaRPr lang="sk-SK" dirty="0">
              <a:latin typeface="Segoe Print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548680"/>
            <a:ext cx="7772400" cy="6309320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latin typeface="Segoe Print" pitchFamily="2" charset="0"/>
              </a:rPr>
              <a:t>Jediný obhajca slovenských záujmov – Stará škola slovenská</a:t>
            </a:r>
          </a:p>
          <a:p>
            <a:r>
              <a:rPr lang="sk-SK" dirty="0" smtClean="0">
                <a:latin typeface="Segoe Print" pitchFamily="2" charset="0"/>
              </a:rPr>
              <a:t>Obhajcovia Slovákov na sneme /</a:t>
            </a:r>
            <a:r>
              <a:rPr lang="sk-SK" dirty="0" err="1" smtClean="0">
                <a:latin typeface="Segoe Print" pitchFamily="2" charset="0"/>
              </a:rPr>
              <a:t>Miletič</a:t>
            </a:r>
            <a:r>
              <a:rPr lang="sk-SK" dirty="0" smtClean="0">
                <a:latin typeface="Segoe Print" pitchFamily="2" charset="0"/>
              </a:rPr>
              <a:t> – obhajoba MS/</a:t>
            </a:r>
          </a:p>
          <a:p>
            <a:r>
              <a:rPr lang="sk-SK" dirty="0" smtClean="0">
                <a:solidFill>
                  <a:srgbClr val="FFFF00"/>
                </a:solidFill>
                <a:latin typeface="Segoe Print" pitchFamily="2" charset="0"/>
              </a:rPr>
              <a:t>Koloman </a:t>
            </a:r>
            <a:r>
              <a:rPr lang="sk-SK" dirty="0" err="1" smtClean="0">
                <a:solidFill>
                  <a:srgbClr val="FFFF00"/>
                </a:solidFill>
                <a:latin typeface="Segoe Print" pitchFamily="2" charset="0"/>
              </a:rPr>
              <a:t>Tisza</a:t>
            </a:r>
            <a:r>
              <a:rPr lang="sk-SK" dirty="0" smtClean="0">
                <a:solidFill>
                  <a:srgbClr val="FFFF00"/>
                </a:solidFill>
                <a:latin typeface="Segoe Print" pitchFamily="2" charset="0"/>
              </a:rPr>
              <a:t> </a:t>
            </a:r>
            <a:r>
              <a:rPr lang="sk-SK" dirty="0" smtClean="0">
                <a:latin typeface="Segoe Print" pitchFamily="2" charset="0"/>
              </a:rPr>
              <a:t>– „niet slovenského národa“</a:t>
            </a:r>
          </a:p>
          <a:p>
            <a:r>
              <a:rPr lang="sk-SK" dirty="0" smtClean="0">
                <a:latin typeface="Segoe Print" pitchFamily="2" charset="0"/>
              </a:rPr>
              <a:t>Tvrdý útlak</a:t>
            </a:r>
          </a:p>
          <a:p>
            <a:r>
              <a:rPr lang="sk-SK" dirty="0" smtClean="0">
                <a:latin typeface="Segoe Print" pitchFamily="2" charset="0"/>
              </a:rPr>
              <a:t>1879 – zákon o povinnom vyučovaní maďarského jazyka</a:t>
            </a:r>
          </a:p>
          <a:p>
            <a:r>
              <a:rPr lang="sk-SK" dirty="0" err="1" smtClean="0">
                <a:latin typeface="Segoe Print" pitchFamily="2" charset="0"/>
              </a:rPr>
              <a:t>Femke</a:t>
            </a:r>
            <a:r>
              <a:rPr lang="sk-SK" dirty="0" smtClean="0">
                <a:latin typeface="Segoe Print" pitchFamily="2" charset="0"/>
              </a:rPr>
              <a:t> v NR</a:t>
            </a:r>
          </a:p>
          <a:p>
            <a:r>
              <a:rPr lang="sk-SK" dirty="0" smtClean="0">
                <a:latin typeface="Segoe Print" pitchFamily="2" charset="0"/>
              </a:rPr>
              <a:t>Presadzovanie maďarizácie /</a:t>
            </a:r>
            <a:r>
              <a:rPr lang="sk-SK" dirty="0" err="1" smtClean="0">
                <a:latin typeface="Segoe Print" pitchFamily="2" charset="0"/>
              </a:rPr>
              <a:t>Uhorskokrajinský</a:t>
            </a:r>
            <a:r>
              <a:rPr lang="sk-SK" dirty="0" smtClean="0">
                <a:latin typeface="Segoe Print" pitchFamily="2" charset="0"/>
              </a:rPr>
              <a:t> slov. </a:t>
            </a:r>
            <a:r>
              <a:rPr lang="sk-SK" dirty="0" err="1" smtClean="0">
                <a:latin typeface="Segoe Print" pitchFamily="2" charset="0"/>
              </a:rPr>
              <a:t>vzdel</a:t>
            </a:r>
            <a:r>
              <a:rPr lang="sk-SK" dirty="0" smtClean="0">
                <a:latin typeface="Segoe Print" pitchFamily="2" charset="0"/>
              </a:rPr>
              <a:t>. Spolok/</a:t>
            </a:r>
            <a:endParaRPr lang="sk-SK" dirty="0">
              <a:latin typeface="Segoe Print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332656"/>
            <a:ext cx="8352928" cy="6336704"/>
          </a:xfrm>
        </p:spPr>
        <p:txBody>
          <a:bodyPr/>
          <a:lstStyle/>
          <a:p>
            <a:r>
              <a:rPr lang="sk-SK" dirty="0" smtClean="0">
                <a:latin typeface="Segoe Print" pitchFamily="2" charset="0"/>
              </a:rPr>
              <a:t>Panslavizmus</a:t>
            </a:r>
          </a:p>
          <a:p>
            <a:r>
              <a:rPr lang="sk-SK" dirty="0" smtClean="0">
                <a:latin typeface="Segoe Print" pitchFamily="2" charset="0"/>
              </a:rPr>
              <a:t>Snaha o spoluprácu s českým a ruským prostredím /</a:t>
            </a:r>
            <a:r>
              <a:rPr lang="sk-SK" dirty="0" err="1" smtClean="0">
                <a:latin typeface="Segoe Print" pitchFamily="2" charset="0"/>
              </a:rPr>
              <a:t>Vajanský</a:t>
            </a:r>
            <a:r>
              <a:rPr lang="sk-SK" dirty="0" smtClean="0">
                <a:latin typeface="Segoe Print" pitchFamily="2" charset="0"/>
              </a:rPr>
              <a:t>, Škultéty.../</a:t>
            </a:r>
          </a:p>
          <a:p>
            <a:r>
              <a:rPr lang="sk-SK" dirty="0" smtClean="0">
                <a:latin typeface="Segoe Print" pitchFamily="2" charset="0"/>
              </a:rPr>
              <a:t>1895 – národnostný kongres v Budapešti /Rumuni, Srbi, 200 Slovákov/</a:t>
            </a:r>
          </a:p>
          <a:p>
            <a:r>
              <a:rPr lang="sk-SK" dirty="0" smtClean="0">
                <a:latin typeface="Segoe Print" pitchFamily="2" charset="0"/>
              </a:rPr>
              <a:t>Výsledky – odmietnutie </a:t>
            </a:r>
            <a:r>
              <a:rPr lang="sk-SK" smtClean="0">
                <a:latin typeface="Segoe Print" pitchFamily="2" charset="0"/>
              </a:rPr>
              <a:t>jednonárodného Uhorska...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53</TotalTime>
  <Words>203</Words>
  <Application>Microsoft Office PowerPoint</Application>
  <PresentationFormat>Prezentácia na obrazovke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Metro</vt:lpstr>
      <vt:lpstr>Slovenské politické aktivity v období dualizmu</vt:lpstr>
      <vt:lpstr>Rakúsko – maďarské vyrovnanie</vt:lpstr>
      <vt:lpstr>1867 : rakúsko – maďarské vyrovnanie</vt:lpstr>
      <vt:lpstr>Stará škola slovenská</vt:lpstr>
      <vt:lpstr>Prezentácia programu PowerPoint</vt:lpstr>
      <vt:lpstr>Nová škola slovenská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Slovenské politické aktivity v období dualizmu</dc:title>
  <dc:creator>ucitel</dc:creator>
  <cp:lastModifiedBy>Raduz</cp:lastModifiedBy>
  <cp:revision>5</cp:revision>
  <dcterms:created xsi:type="dcterms:W3CDTF">2011-03-28T20:51:06Z</dcterms:created>
  <dcterms:modified xsi:type="dcterms:W3CDTF">2020-04-27T20:43:50Z</dcterms:modified>
</cp:coreProperties>
</file>