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8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2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00080-F654-40BB-9FBE-C4DAC8C7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518" b="693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7975DA-7F5A-4FB4-A938-529F8F99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8" y="1371600"/>
            <a:ext cx="4916478" cy="2933952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sk-SK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Ďalšie taktiky a triky pri pokuse uspieť v argumentácii – psychologická manipulácia</a:t>
            </a:r>
            <a:endParaRPr lang="sk-SK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5695C0A-50D4-4F3D-BCB4-C038E16A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9" y="4584879"/>
            <a:ext cx="4916477" cy="1287887"/>
          </a:xfrm>
        </p:spPr>
        <p:txBody>
          <a:bodyPr anchor="b">
            <a:normAutofit/>
          </a:bodyPr>
          <a:lstStyle/>
          <a:p>
            <a:pPr algn="r"/>
            <a:endParaRPr lang="sk-SK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E9E824-889E-4B3E-BEBA-54E09E2A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89043"/>
            <a:ext cx="10363200" cy="4152786"/>
          </a:xfrm>
        </p:spPr>
        <p:txBody>
          <a:bodyPr>
            <a:normAutofit fontScale="85000" lnSpcReduction="10000"/>
          </a:bodyPr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Literatúra: EDMÜLLER, A. – WILHELM, T.: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Velká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kniha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manipulativních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technik.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Praha 2011.</a:t>
            </a:r>
          </a:p>
          <a:p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 uvádzajú vyše tridsať druhov psychologických trikov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pasca vzájomnosti: 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z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ákladnou myšlienkou tejto taktiky je, že manipulátor niečo ponúkne (napr. nejaký „dar“), tým v druhom vyvolá pocit, že musí mu niečo vrátiť – príkladom môžu byť „volania zdarma“ pri ponukách mobilných operátorov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Táto t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aktika sa týka napr.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aj prípadu, keď niekto v snahe získať nejaké podstatné informácie od toho druhého sa tvári, že aj on nejaké informácie ponúkol, no jeho informácie sú len marginálne: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„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Dvaja konzultanti, Tomáš a Daniel, sa stretávajú po prvýkrát. Chcú si vymeniť skúsenosti o svojej doterajšej poradenskej činnosti. Tomáš povie: Ak chcete, mohol by som Vám porozprávať o konkrétnom projekte, ktorý sme realizovali v minulosti a na ktorom uvidíte aj našu metodiku. Máte záujem? (Tomáš sa pretvaruje, že ochotne podáva informácie o svojom projekte, poviem pár viet o tomto projekte ako aj o spomínanej metodike). Potom pokračuje ďalej takto: Teraz som Vám veľmi podrobne popísal náš postup. Počul som, že Vy máte taktiež novú koncepciu vedenia pracovníkov a veľmi ma to zaujímalo. Nemáte to náhodou písomne? Chceli sme predsa hovoriť ešte aj o ďalších veciach a na to by nám už nezostal čas. Pokiaľ tu teda máte svoje písomné podklady, tak by ste mi mohli poskytnúť dôležité informácie rovnako ako ja pred chvíľou Vám.“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83005C-2C09-48FC-BEB6-1664D15B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4400" y="1325881"/>
            <a:ext cx="103632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91FAC0-FE8D-4E96-899C-E32DEC2C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29962"/>
            <a:ext cx="10363200" cy="4411867"/>
          </a:xfrm>
        </p:spPr>
        <p:txBody>
          <a:bodyPr>
            <a:normAutofit fontScale="47500" lnSpcReduction="20000"/>
          </a:bodyPr>
          <a:lstStyle/>
          <a:p>
            <a:r>
              <a:rPr lang="sk-SK" sz="3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pasca konzistencie: </a:t>
            </a:r>
            <a:r>
              <a:rPr lang="sk-SK" sz="3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spočíva v zneužití toho, že ak náš rozhovor neobsahuje žiadny rozpor, tak ho označíme za konzistentný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sk-SK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Príklad:</a:t>
            </a:r>
            <a:r>
              <a:rPr lang="sk-SK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sk-SK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Rita a Pavla sa bavia o zmyslu a účelu manželstva.</a:t>
            </a:r>
            <a:endParaRPr lang="sk-SK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sk-SK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Pavla sa pýta: Dala by si niekomu sľub, keby si si nebola istá, že ho dokážeš splniť? Rita povie: Nie, samozrejme, že nie. </a:t>
            </a:r>
            <a:endParaRPr lang="sk-SK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sk-SK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Pavla: Ale svadba predsa znamená, že dáš manželský sľub, že zostaneš s jednou osobou po celý zvyšok života. Alebo nie?</a:t>
            </a:r>
            <a:endParaRPr lang="sk-SK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sk-SK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Rita: To je pravda. Pavla: Môžeš skutočne vylúčiť, že sa s tou osobou nikdy nerozídeš?</a:t>
            </a:r>
            <a:r>
              <a:rPr lang="sk-SK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Rita: Nie, to samozrejme nemôžem. </a:t>
            </a:r>
            <a:endParaRPr lang="sk-SK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sk-SK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Pavla: tak by si sa nemala vydávať, pretože to nemôžeš s čistým svedomím sľúbiť jedine, že by si sa spreneverila vlastným zásadám.</a:t>
            </a:r>
            <a:endParaRPr lang="sk-SK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sk-SK" sz="2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Rita: Naozaj si to myslíš?“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sk-SK" sz="25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ďalšími príkladmi môžu byť  otravné telefonáty rôznych spoločností</a:t>
            </a:r>
            <a:endParaRPr lang="sk-SK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917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A5AE7E-976D-4CCE-B234-9C0E40A7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663145"/>
            <a:ext cx="10363200" cy="4278683"/>
          </a:xfrm>
        </p:spPr>
        <p:txBody>
          <a:bodyPr>
            <a:normAutofit lnSpcReduction="10000"/>
          </a:bodyPr>
          <a:lstStyle/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taktika dodatočného vyjednávania: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spočíva v tom, že  manipulátor, ktorý sa s nami už na niečom dohodol, taktizuje a chce nás prinútiť k nejakému dodatočnému vyjednávaniu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 dodatočnom vyjednávaní je riziko, že o nás chcú o niečo pripraviť (napr. o nejaký zisk)</a:t>
            </a:r>
            <a:endParaRPr lang="sk-SK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trik so zrkadlením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pomenovaný na základe zrkadlového efektu, ktorý manipulátor využíva pri svojom jednaní a tvári sa, že máme niečo podobné s ním</a:t>
            </a:r>
          </a:p>
          <a:p>
            <a:r>
              <a:rPr lang="sk-SK" sz="1800" dirty="0">
                <a:latin typeface="Times New Roman" panose="02020603050405020304" pitchFamily="18" charset="0"/>
              </a:rPr>
              <a:t>príkladom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môže byť rozhovor s ľuďmi z poisťovacích spoločností, ktorý potrebujú získať nového zákazníka, a preto využívajú tento trik so zrkadlením</a:t>
            </a:r>
          </a:p>
          <a:p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trik s potvrdzovaním</a:t>
            </a:r>
            <a:r>
              <a:rPr lang="sk-SK" sz="1800" b="1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iný variant predchádzajúceho triku; manipulátor sa snaží zistiť názory partnera len kvôli tomu, aby mohol vyslovovať tvrdenia, ktoré jeho názory potvrdzujú, cieľom je teda utvrdiť partnera v jeho pozícii tým, že ukáže rovnaký pohľad na veci, ako má partner</a:t>
            </a:r>
          </a:p>
          <a:p>
            <a:r>
              <a:rPr lang="sk-SK" sz="1800" dirty="0">
                <a:latin typeface="Times New Roman" panose="02020603050405020304" pitchFamily="18" charset="0"/>
              </a:rPr>
              <a:t>je vhodné si položiť kritickú otázku ohľadom vlastných názorov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19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19250C-D691-40E4-A585-535277B9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643269"/>
            <a:ext cx="10363200" cy="4298559"/>
          </a:xfrm>
        </p:spPr>
        <p:txBody>
          <a:bodyPr/>
          <a:lstStyle/>
          <a:p>
            <a:r>
              <a:rPr lang="sk-SK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taktika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„drsného muža“: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manipulátor sa snaží ukazovať ako mocný človek, aby svojho partnera, resp. protivníka zastrašil</a:t>
            </a:r>
          </a:p>
          <a:p>
            <a:r>
              <a:rPr lang="sk-SK" sz="1800" dirty="0">
                <a:latin typeface="Times New Roman" panose="02020603050405020304" pitchFamily="18" charset="0"/>
              </a:rPr>
              <a:t>- obrana proti nej: 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sústredenie sa na vecnú problematiku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medzi psychologické druhy manipulácií sa zaraďujú aj rozličné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emocionálne apely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napr. apel na väčšinový názor, apel na obavy, apel na súcit atď. </a:t>
            </a:r>
          </a:p>
          <a:p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edzi zaujímavé druhy psychologických manipulácií patria čínske manipulatívne stratégie (napr. „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Zabi požičaným nožom!“ (to znamená: využi cudzie zdroje vo svoj prospech); „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Nechaj uschnúť slivku namiesto broskyne!“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obetuj drobné veci, aby si získal väčší zisk), „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Hraj naivného hlupáka!“ 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tvár sa, akoby si mnohým veciam nerozumel, budú ťa podceňovať a potom vyhráš tým, že </a:t>
            </a:r>
            <a:r>
              <a:rPr lang="sk-SK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úplne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prekvapíš), atď.)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975616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82A29F12A01B4CBD7A190B24154E80" ma:contentTypeVersion="2" ma:contentTypeDescription="Umožňuje vytvoriť nový dokument." ma:contentTypeScope="" ma:versionID="72bd3c5fd996d9979f0290da339ba326">
  <xsd:schema xmlns:xsd="http://www.w3.org/2001/XMLSchema" xmlns:xs="http://www.w3.org/2001/XMLSchema" xmlns:p="http://schemas.microsoft.com/office/2006/metadata/properties" xmlns:ns2="84edefcd-20da-4d46-a313-2b83387302a8" targetNamespace="http://schemas.microsoft.com/office/2006/metadata/properties" ma:root="true" ma:fieldsID="b61840f2f89f13b9f5037ceb1f14b76f" ns2:_="">
    <xsd:import namespace="84edefcd-20da-4d46-a313-2b8338730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defcd-20da-4d46-a313-2b8338730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DE60E-7F62-4192-B249-8F61BC545F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86515C-CCAB-4F84-B70B-57A405C7A0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4B3360-2240-4722-9251-6CCB365C1D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edefcd-20da-4d46-a313-2b8338730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734</Words>
  <Application>Microsoft Office PowerPoint</Application>
  <PresentationFormat>Širokouhlá</PresentationFormat>
  <Paragraphs>24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Calibri</vt:lpstr>
      <vt:lpstr>Grandview Display</vt:lpstr>
      <vt:lpstr>Times New Roman</vt:lpstr>
      <vt:lpstr>DashVTI</vt:lpstr>
      <vt:lpstr>Ďalšie taktiky a triky pri pokuse uspieť v argumentácii – psychologická manipulácia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Ďalšie taktiky a triky pri pokuse uspieť v argumentácii – psychologická manipulácia</dc:title>
  <dc:creator>Maria Derajova</dc:creator>
  <cp:lastModifiedBy>Dominik Vales</cp:lastModifiedBy>
  <cp:revision>20</cp:revision>
  <dcterms:created xsi:type="dcterms:W3CDTF">2021-05-13T06:25:23Z</dcterms:created>
  <dcterms:modified xsi:type="dcterms:W3CDTF">2021-05-19T17:35:38Z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0x0101009E82A29F12A01B4CBD7A190B24154E80</vt:lpwstr>
  </property>
</Properties>
</file>