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Kant-und-die-Epigonen" TargetMode="External"/><Relationship Id="rId2" Type="http://schemas.openxmlformats.org/officeDocument/2006/relationships/hyperlink" Target="https://www.britannica.com/biography/Otto-Liebman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itannica.com/topic/idealis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Immanuel_Kant" TargetMode="External"/><Relationship Id="rId2" Type="http://schemas.openxmlformats.org/officeDocument/2006/relationships/hyperlink" Target="https://sk.wikipedia.org/wiki/189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.wikipedia.org/wiki/190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b="1" u="sng" dirty="0" err="1"/>
              <a:t>novokantovstvo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úvod do </a:t>
            </a:r>
            <a:r>
              <a:rPr lang="sk-SK" dirty="0" err="1" smtClean="0"/>
              <a:t>novokantovstva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281" y="2846832"/>
            <a:ext cx="1922155" cy="27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7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Historické a dejinno-filozofická situácia: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dirty="0"/>
              <a:t>- v polovici 18. st. po neúspešnej revolúcii 1848 sa vytvorila  v Nemecku zvláštna atmosféra;</a:t>
            </a:r>
          </a:p>
          <a:p>
            <a:pPr marL="0" indent="0">
              <a:buNone/>
            </a:pPr>
            <a:r>
              <a:rPr lang="sk-SK" dirty="0"/>
              <a:t>	- stroskotanie a neúspech veľkých idealistických systémov (</a:t>
            </a:r>
            <a:r>
              <a:rPr lang="sk-SK" dirty="0" err="1" smtClean="0"/>
              <a:t>Schelling</a:t>
            </a:r>
            <a:r>
              <a:rPr lang="sk-SK" dirty="0" smtClean="0"/>
              <a:t> </a:t>
            </a:r>
            <a:r>
              <a:rPr lang="sk-SK" dirty="0"/>
              <a:t>a </a:t>
            </a:r>
            <a:r>
              <a:rPr lang="sk-SK" dirty="0" err="1"/>
              <a:t>Hegel</a:t>
            </a:r>
            <a:r>
              <a:rPr lang="sk-SK" dirty="0"/>
              <a:t>) a rastúci vplyv prírodných vied- fyziky, medicíny a fyziológie;</a:t>
            </a:r>
          </a:p>
          <a:p>
            <a:pPr marL="0" indent="0">
              <a:buNone/>
            </a:pPr>
            <a:r>
              <a:rPr lang="sk-SK" dirty="0" smtClean="0"/>
              <a:t>- Nemecko </a:t>
            </a:r>
            <a:r>
              <a:rPr lang="sk-SK" dirty="0"/>
              <a:t>sa menilo na kapitalistickú a priemyselnú krajinu- preto aj význam prírodných vied bol pozorovateľný</a:t>
            </a:r>
          </a:p>
          <a:p>
            <a:pPr marL="0" indent="0">
              <a:buNone/>
            </a:pPr>
            <a:r>
              <a:rPr lang="sk-SK" dirty="0"/>
              <a:t>- vo filozofii začal dominovať materializmus- povrchný- a ako to býva často nedostačujúci.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- veda má nové rysy- veda je výskum, veda je inovácia, odklon od </a:t>
            </a:r>
            <a:r>
              <a:rPr lang="sk-SK" dirty="0" err="1"/>
              <a:t>esencializmu</a:t>
            </a:r>
            <a:r>
              <a:rPr lang="sk-SK" dirty="0"/>
              <a:t> k </a:t>
            </a:r>
            <a:r>
              <a:rPr lang="sk-SK" dirty="0" err="1"/>
              <a:t>fenomenologizmu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oporu voči povrchnej filozofii, pozitivizmu a materializmu.. začali hľadať východisko (</a:t>
            </a:r>
            <a:r>
              <a:rPr lang="sk-SK" dirty="0" err="1"/>
              <a:t>Hegel</a:t>
            </a:r>
            <a:r>
              <a:rPr lang="sk-SK" dirty="0"/>
              <a:t> ani </a:t>
            </a:r>
            <a:r>
              <a:rPr lang="sk-SK" dirty="0" err="1"/>
              <a:t>Schelling</a:t>
            </a:r>
            <a:r>
              <a:rPr lang="sk-SK" dirty="0"/>
              <a:t> to nemohol byť, ich špekulatívna a metafyzická koncepcia bola neprijateľná) – I. Kant bol posledný uznávaný filozof, lebo dokázal vo svojej filozofii zhodnotiť výsledky dovtedajšej prírodnej vedy a vedy ako takej;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922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sk-SK" dirty="0"/>
              <a:t>•	Friedrich Albert </a:t>
            </a:r>
            <a:r>
              <a:rPr lang="sk-SK" dirty="0" err="1"/>
              <a:t>Lange</a:t>
            </a:r>
            <a:r>
              <a:rPr lang="sk-SK" dirty="0"/>
              <a:t> (1828–1875)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dirty="0" err="1"/>
              <a:t>African</a:t>
            </a:r>
            <a:r>
              <a:rPr lang="sk-SK" dirty="0"/>
              <a:t> </a:t>
            </a:r>
            <a:r>
              <a:rPr lang="sk-SK" dirty="0" err="1"/>
              <a:t>Spir</a:t>
            </a:r>
            <a:r>
              <a:rPr lang="sk-SK" dirty="0"/>
              <a:t> (1837–1890)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b="1" dirty="0" err="1"/>
              <a:t>Hermann</a:t>
            </a:r>
            <a:r>
              <a:rPr lang="sk-SK" b="1" dirty="0"/>
              <a:t> </a:t>
            </a:r>
            <a:r>
              <a:rPr lang="sk-SK" b="1" dirty="0" err="1"/>
              <a:t>Cohen</a:t>
            </a:r>
            <a:r>
              <a:rPr lang="sk-SK" b="1" dirty="0"/>
              <a:t> (1842–1918)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dirty="0" err="1"/>
              <a:t>Alois</a:t>
            </a:r>
            <a:r>
              <a:rPr lang="sk-SK" dirty="0"/>
              <a:t> </a:t>
            </a:r>
            <a:r>
              <a:rPr lang="sk-SK" dirty="0" err="1"/>
              <a:t>Riehl</a:t>
            </a:r>
            <a:r>
              <a:rPr lang="sk-SK" dirty="0"/>
              <a:t> (1844–1924)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b="1" dirty="0" err="1"/>
              <a:t>Wilhelm</a:t>
            </a:r>
            <a:r>
              <a:rPr lang="sk-SK" b="1" dirty="0"/>
              <a:t> </a:t>
            </a:r>
            <a:r>
              <a:rPr lang="sk-SK" b="1" dirty="0" err="1"/>
              <a:t>Windelband</a:t>
            </a:r>
            <a:r>
              <a:rPr lang="sk-SK" b="1" dirty="0"/>
              <a:t> (1848–1915)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dirty="0" err="1"/>
              <a:t>Hans</a:t>
            </a:r>
            <a:r>
              <a:rPr lang="sk-SK" dirty="0"/>
              <a:t> </a:t>
            </a:r>
            <a:r>
              <a:rPr lang="sk-SK" dirty="0" err="1"/>
              <a:t>Vaihinger</a:t>
            </a:r>
            <a:r>
              <a:rPr lang="sk-SK" dirty="0"/>
              <a:t> (1852–1933)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b="1" dirty="0"/>
              <a:t>Paul </a:t>
            </a:r>
            <a:r>
              <a:rPr lang="sk-SK" b="1" dirty="0" err="1"/>
              <a:t>Natorp</a:t>
            </a:r>
            <a:r>
              <a:rPr lang="sk-SK" b="1" dirty="0"/>
              <a:t> (1854–1924)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dirty="0" err="1"/>
              <a:t>Karl</a:t>
            </a:r>
            <a:r>
              <a:rPr lang="sk-SK" dirty="0"/>
              <a:t> </a:t>
            </a:r>
            <a:r>
              <a:rPr lang="sk-SK" dirty="0" err="1"/>
              <a:t>Vorländer</a:t>
            </a:r>
            <a:r>
              <a:rPr lang="sk-SK" dirty="0"/>
              <a:t> (1860–1928)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b="1" dirty="0" err="1"/>
              <a:t>Heinrich</a:t>
            </a:r>
            <a:r>
              <a:rPr lang="sk-SK" b="1" dirty="0"/>
              <a:t> </a:t>
            </a:r>
            <a:r>
              <a:rPr lang="sk-SK" b="1" dirty="0" err="1"/>
              <a:t>Rickert</a:t>
            </a:r>
            <a:r>
              <a:rPr lang="sk-SK" b="1" dirty="0"/>
              <a:t> (1863–1936)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dirty="0" err="1"/>
              <a:t>Ernst</a:t>
            </a:r>
            <a:r>
              <a:rPr lang="sk-SK" dirty="0"/>
              <a:t> </a:t>
            </a:r>
            <a:r>
              <a:rPr lang="sk-SK" dirty="0" err="1"/>
              <a:t>Troeltsch</a:t>
            </a:r>
            <a:r>
              <a:rPr lang="sk-SK" dirty="0"/>
              <a:t> (1865–1923)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dirty="0" err="1"/>
              <a:t>Jonas</a:t>
            </a:r>
            <a:r>
              <a:rPr lang="sk-SK" dirty="0"/>
              <a:t> </a:t>
            </a:r>
            <a:r>
              <a:rPr lang="sk-SK" dirty="0" err="1"/>
              <a:t>Cohn</a:t>
            </a:r>
            <a:r>
              <a:rPr lang="sk-SK" dirty="0"/>
              <a:t> (1869–1947)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b="1" dirty="0" err="1"/>
              <a:t>Ernst</a:t>
            </a:r>
            <a:r>
              <a:rPr lang="sk-SK" b="1" dirty="0"/>
              <a:t> Cassirer (1874–1945)</a:t>
            </a:r>
          </a:p>
          <a:p>
            <a:pPr marL="0" indent="0">
              <a:buNone/>
            </a:pPr>
            <a:r>
              <a:rPr lang="sk-SK" dirty="0"/>
              <a:t>•	Emil </a:t>
            </a:r>
            <a:r>
              <a:rPr lang="sk-SK" dirty="0" err="1"/>
              <a:t>Lask</a:t>
            </a:r>
            <a:r>
              <a:rPr lang="sk-SK" dirty="0"/>
              <a:t> (1875–1915)</a:t>
            </a:r>
          </a:p>
          <a:p>
            <a:pPr marL="0" indent="0">
              <a:buNone/>
            </a:pPr>
            <a:r>
              <a:rPr lang="sk-SK" dirty="0"/>
              <a:t>•	Richard </a:t>
            </a:r>
            <a:r>
              <a:rPr lang="sk-SK" dirty="0" err="1"/>
              <a:t>Honigswald</a:t>
            </a:r>
            <a:r>
              <a:rPr lang="sk-SK" dirty="0"/>
              <a:t> (1875–1947)</a:t>
            </a:r>
          </a:p>
          <a:p>
            <a:pPr marL="0" indent="0">
              <a:buNone/>
            </a:pPr>
            <a:r>
              <a:rPr lang="sk-SK" dirty="0"/>
              <a:t>•	Bruno </a:t>
            </a:r>
            <a:r>
              <a:rPr lang="sk-SK" dirty="0" err="1"/>
              <a:t>Bauch</a:t>
            </a:r>
            <a:r>
              <a:rPr lang="sk-SK" dirty="0"/>
              <a:t> (1877–1942)</a:t>
            </a:r>
          </a:p>
          <a:p>
            <a:pPr marL="0" indent="0">
              <a:buNone/>
            </a:pPr>
            <a:r>
              <a:rPr lang="sk-SK" dirty="0"/>
              <a:t>•	Leonard Nelson (1882–1927)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dirty="0" err="1"/>
              <a:t>Nicolai</a:t>
            </a:r>
            <a:r>
              <a:rPr lang="sk-SK" dirty="0"/>
              <a:t> </a:t>
            </a:r>
            <a:r>
              <a:rPr lang="sk-SK" dirty="0" err="1"/>
              <a:t>Hartmann</a:t>
            </a:r>
            <a:r>
              <a:rPr lang="sk-SK" dirty="0"/>
              <a:t> (1882–1950)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dirty="0" err="1"/>
              <a:t>Lucian</a:t>
            </a:r>
            <a:r>
              <a:rPr lang="sk-SK" dirty="0"/>
              <a:t> </a:t>
            </a:r>
            <a:r>
              <a:rPr lang="sk-SK" dirty="0" err="1"/>
              <a:t>Blaga</a:t>
            </a:r>
            <a:r>
              <a:rPr lang="sk-SK" dirty="0"/>
              <a:t> (1885–1961)</a:t>
            </a:r>
          </a:p>
          <a:p>
            <a:pPr marL="0" indent="0">
              <a:buNone/>
            </a:pPr>
            <a:r>
              <a:rPr lang="sk-SK" dirty="0"/>
              <a:t>•	John </a:t>
            </a:r>
            <a:r>
              <a:rPr lang="sk-SK" dirty="0" err="1"/>
              <a:t>Hick</a:t>
            </a:r>
            <a:r>
              <a:rPr lang="sk-SK" dirty="0"/>
              <a:t> (1922–2012)</a:t>
            </a:r>
          </a:p>
          <a:p>
            <a:pPr marL="0" indent="0">
              <a:buNone/>
            </a:pPr>
            <a:r>
              <a:rPr lang="sk-SK" dirty="0"/>
              <a:t>•	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ovplyvnení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•	Max Weber (1864–1920)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dirty="0" err="1"/>
              <a:t>Georg</a:t>
            </a:r>
            <a:r>
              <a:rPr lang="sk-SK" dirty="0"/>
              <a:t> </a:t>
            </a:r>
            <a:r>
              <a:rPr lang="sk-SK" dirty="0" err="1"/>
              <a:t>Simmel</a:t>
            </a:r>
            <a:r>
              <a:rPr lang="sk-SK" dirty="0"/>
              <a:t> (1858–1918)</a:t>
            </a:r>
          </a:p>
          <a:p>
            <a:pPr marL="0" indent="0">
              <a:buNone/>
            </a:pPr>
            <a:r>
              <a:rPr lang="sk-SK" dirty="0"/>
              <a:t>•	</a:t>
            </a:r>
            <a:r>
              <a:rPr lang="sk-SK" dirty="0" err="1"/>
              <a:t>György</a:t>
            </a:r>
            <a:r>
              <a:rPr lang="sk-SK" dirty="0"/>
              <a:t> </a:t>
            </a:r>
            <a:r>
              <a:rPr lang="sk-SK" dirty="0" err="1" smtClean="0"/>
              <a:t>Lukács</a:t>
            </a:r>
            <a:r>
              <a:rPr lang="sk-SK" dirty="0"/>
              <a:t> </a:t>
            </a:r>
            <a:r>
              <a:rPr lang="sk-SK" dirty="0" smtClean="0"/>
              <a:t>(1885–1971</a:t>
            </a:r>
            <a:r>
              <a:rPr lang="sk-SK" dirty="0"/>
              <a:t>)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581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100" b="1" dirty="0"/>
              <a:t>Počiatky hnutia a filozofickej orientácie: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</a:t>
            </a:r>
            <a:r>
              <a:rPr lang="sk-SK" b="1" dirty="0"/>
              <a:t>Späť ku Kantovi! “</a:t>
            </a:r>
            <a:r>
              <a:rPr lang="sk-SK" b="1" dirty="0" err="1"/>
              <a:t>Zurück</a:t>
            </a:r>
            <a:r>
              <a:rPr lang="sk-SK" b="1" dirty="0"/>
              <a:t> nach Kant!” (“</a:t>
            </a:r>
            <a:r>
              <a:rPr lang="sk-SK" b="1" dirty="0" err="1"/>
              <a:t>Back</a:t>
            </a:r>
            <a:r>
              <a:rPr lang="sk-SK" b="1" dirty="0"/>
              <a:t> to Kant) </a:t>
            </a:r>
            <a:r>
              <a:rPr lang="sk-SK" dirty="0"/>
              <a:t>autor tejto myšlienky bol Oto </a:t>
            </a:r>
            <a:r>
              <a:rPr lang="sk-SK" dirty="0" err="1"/>
              <a:t>Liebman</a:t>
            </a:r>
            <a:r>
              <a:rPr lang="sk-SK" dirty="0"/>
              <a:t> 1865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O: Čo to znamená?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nové čítanie </a:t>
            </a:r>
            <a:r>
              <a:rPr lang="sk-SK" dirty="0" smtClean="0"/>
              <a:t>Kanta - teda Kant reflektovaný </a:t>
            </a:r>
            <a:r>
              <a:rPr lang="sk-SK" dirty="0"/>
              <a:t>v podmienkach 2 polovici 19. storočia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Kant je síce východisko ale nie neprekonateľné vzor. </a:t>
            </a:r>
            <a:r>
              <a:rPr lang="sk-SK" dirty="0" smtClean="0"/>
              <a:t>Vzťah </a:t>
            </a:r>
            <a:r>
              <a:rPr lang="sk-SK" dirty="0" err="1"/>
              <a:t>novokantovcov</a:t>
            </a:r>
            <a:r>
              <a:rPr lang="sk-SK" dirty="0"/>
              <a:t> ku Kantovi nebol </a:t>
            </a:r>
            <a:r>
              <a:rPr lang="sk-SK" dirty="0" smtClean="0"/>
              <a:t>epigónsky </a:t>
            </a:r>
            <a:r>
              <a:rPr lang="sk-SK" dirty="0"/>
              <a:t>(neprepisovali ho) ale chceli jeho systém využiť a nové </a:t>
            </a:r>
            <a:r>
              <a:rPr lang="sk-SK" dirty="0" smtClean="0"/>
              <a:t>smerovania </a:t>
            </a:r>
            <a:r>
              <a:rPr lang="sk-SK" dirty="0"/>
              <a:t>a horizonty.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spolu s pozitivizmom </a:t>
            </a:r>
            <a:r>
              <a:rPr lang="sk-SK" dirty="0" err="1"/>
              <a:t>novokantovstvo</a:t>
            </a:r>
            <a:r>
              <a:rPr lang="sk-SK" dirty="0"/>
              <a:t> vytvára </a:t>
            </a:r>
            <a:r>
              <a:rPr lang="sk-SK" dirty="0" err="1"/>
              <a:t>scientistický</a:t>
            </a:r>
            <a:r>
              <a:rPr lang="sk-SK" dirty="0"/>
              <a:t> </a:t>
            </a:r>
            <a:r>
              <a:rPr lang="sk-SK" dirty="0" smtClean="0"/>
              <a:t>prúd </a:t>
            </a:r>
            <a:r>
              <a:rPr lang="sk-SK" dirty="0"/>
              <a:t>vo filozofii.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</a:t>
            </a:r>
            <a:r>
              <a:rPr lang="sk-SK" dirty="0" smtClean="0"/>
              <a:t>pozitivizmus </a:t>
            </a:r>
            <a:r>
              <a:rPr lang="sk-SK" dirty="0"/>
              <a:t>bol </a:t>
            </a:r>
            <a:r>
              <a:rPr lang="sk-SK" dirty="0" smtClean="0"/>
              <a:t>založený </a:t>
            </a:r>
            <a:r>
              <a:rPr lang="sk-SK" dirty="0"/>
              <a:t>a chcel zvedečtiť klasický britský empirizmus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</a:t>
            </a:r>
            <a:r>
              <a:rPr lang="sk-SK" dirty="0" err="1"/>
              <a:t>novokantovsto</a:t>
            </a:r>
            <a:r>
              <a:rPr lang="sk-SK" dirty="0"/>
              <a:t> malo ambíciu zvedečtiť Kantov transcendentálny idealizmus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	- vedeckosť nie je len </a:t>
            </a:r>
            <a:r>
              <a:rPr lang="sk-SK" dirty="0" smtClean="0"/>
              <a:t>spracovanie skúsenosti (pozitivizmus) </a:t>
            </a:r>
            <a:r>
              <a:rPr lang="sk-SK" dirty="0"/>
              <a:t>ale výsledkom princípov, ktoré </a:t>
            </a:r>
            <a:r>
              <a:rPr lang="sk-SK" dirty="0" smtClean="0"/>
              <a:t>nájdeme </a:t>
            </a:r>
            <a:r>
              <a:rPr lang="sk-SK" dirty="0"/>
              <a:t>v človeku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O: čo je to scientizmus vo filozofii?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nie filozofia vedou, ale založiť filozofiu nie na špekuláciách ale na vedeckých východiskách a metódach;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- ešte pred </a:t>
            </a:r>
            <a:r>
              <a:rPr lang="sk-SK" dirty="0" err="1"/>
              <a:t>Liebmannom</a:t>
            </a:r>
            <a:r>
              <a:rPr lang="sk-SK" dirty="0"/>
              <a:t> a </a:t>
            </a:r>
            <a:r>
              <a:rPr lang="sk-SK" dirty="0" err="1"/>
              <a:t>novokantovstom</a:t>
            </a:r>
            <a:r>
              <a:rPr lang="sk-SK" dirty="0"/>
              <a:t> v pravom slove sa objavil zaujme o Kantovu noetiku – teóriu poznania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sú to najmä </a:t>
            </a:r>
            <a:r>
              <a:rPr lang="sk-SK" dirty="0" err="1"/>
              <a:t>Johannes</a:t>
            </a:r>
            <a:r>
              <a:rPr lang="sk-SK" dirty="0"/>
              <a:t> </a:t>
            </a:r>
            <a:r>
              <a:rPr lang="sk-SK" dirty="0" err="1"/>
              <a:t>Muller</a:t>
            </a:r>
            <a:r>
              <a:rPr lang="sk-SK" dirty="0"/>
              <a:t> (1801-1858) a najmä </a:t>
            </a:r>
            <a:r>
              <a:rPr lang="sk-SK" dirty="0" err="1"/>
              <a:t>Hermann</a:t>
            </a:r>
            <a:r>
              <a:rPr lang="sk-SK" dirty="0"/>
              <a:t> </a:t>
            </a:r>
            <a:r>
              <a:rPr lang="sk-SK" dirty="0" err="1"/>
              <a:t>Helmholtz</a:t>
            </a:r>
            <a:r>
              <a:rPr lang="sk-SK" dirty="0"/>
              <a:t> (1821-1894) – na základe moderných vedecký výsledkov fyziológie, zistili že Kantova </a:t>
            </a:r>
            <a:r>
              <a:rPr lang="sk-SK" dirty="0" smtClean="0"/>
              <a:t>noetická </a:t>
            </a:r>
            <a:r>
              <a:rPr lang="sk-SK" dirty="0"/>
              <a:t>koncepcia má platnosť-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problém: našich pojmov a objektov ( to čo vidíme a znakom ako to pomenúvame)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téza: že naša predstava o skutočnosti (nevychádza len zo skúsenosti) je organizovaná vrodeným zákonmi ľudského rozumu.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617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- vrátim sa k </a:t>
            </a:r>
            <a:r>
              <a:rPr lang="sk-SK" b="1" dirty="0">
                <a:hlinkClick r:id="rId2"/>
              </a:rPr>
              <a:t>Otto </a:t>
            </a:r>
            <a:r>
              <a:rPr lang="sk-SK" b="1" dirty="0" err="1">
                <a:hlinkClick r:id="rId2"/>
              </a:rPr>
              <a:t>Liebmann</a:t>
            </a:r>
            <a:r>
              <a:rPr lang="sk-SK" dirty="0"/>
              <a:t> ,</a:t>
            </a:r>
            <a:r>
              <a:rPr lang="sk-SK" i="1" dirty="0">
                <a:hlinkClick r:id="rId3"/>
              </a:rPr>
              <a:t>Kant </a:t>
            </a:r>
            <a:r>
              <a:rPr lang="sk-SK" i="1" dirty="0" err="1">
                <a:hlinkClick r:id="rId3"/>
              </a:rPr>
              <a:t>und</a:t>
            </a:r>
            <a:r>
              <a:rPr lang="sk-SK" i="1" dirty="0">
                <a:hlinkClick r:id="rId3"/>
              </a:rPr>
              <a:t> </a:t>
            </a:r>
            <a:r>
              <a:rPr lang="sk-SK" i="1" dirty="0" err="1">
                <a:hlinkClick r:id="rId3"/>
              </a:rPr>
              <a:t>die</a:t>
            </a:r>
            <a:r>
              <a:rPr lang="sk-SK" i="1" dirty="0">
                <a:hlinkClick r:id="rId3"/>
              </a:rPr>
              <a:t> </a:t>
            </a:r>
            <a:r>
              <a:rPr lang="sk-SK" i="1" dirty="0" err="1">
                <a:hlinkClick r:id="rId3"/>
              </a:rPr>
              <a:t>Epigonen</a:t>
            </a:r>
            <a:r>
              <a:rPr lang="sk-SK" dirty="0"/>
              <a:t> , ktorý bol predurčený vyslobodiť svoje duchov </a:t>
            </a:r>
            <a:r>
              <a:rPr lang="sk-SK" dirty="0" smtClean="0"/>
              <a:t>„z </a:t>
            </a:r>
            <a:r>
              <a:rPr lang="sk-SK" dirty="0" err="1" smtClean="0"/>
              <a:t>bažín</a:t>
            </a:r>
            <a:r>
              <a:rPr lang="sk-SK" dirty="0" smtClean="0"/>
              <a:t>“ </a:t>
            </a:r>
            <a:r>
              <a:rPr lang="sk-SK" dirty="0"/>
              <a:t>pozitivistickej a zároveň, aby odkloniť Nemcov z romantického </a:t>
            </a:r>
            <a:r>
              <a:rPr lang="sk-SK" dirty="0">
                <a:hlinkClick r:id="rId4"/>
              </a:rPr>
              <a:t>idealizmu</a:t>
            </a:r>
            <a:r>
              <a:rPr lang="sk-SK" dirty="0"/>
              <a:t>.</a:t>
            </a:r>
          </a:p>
          <a:p>
            <a:r>
              <a:rPr lang="sk-SK" dirty="0"/>
              <a:t>- </a:t>
            </a:r>
            <a:r>
              <a:rPr lang="sk-SK" dirty="0" err="1"/>
              <a:t>Liebmanov</a:t>
            </a:r>
            <a:r>
              <a:rPr lang="sk-SK" dirty="0"/>
              <a:t> imperatív a výzva a práca v tradičnom dejinno-filozofickom zmysle základu </a:t>
            </a:r>
            <a:r>
              <a:rPr lang="sk-SK" dirty="0" err="1"/>
              <a:t>novokantovsku</a:t>
            </a:r>
            <a:r>
              <a:rPr lang="sk-SK" dirty="0"/>
              <a:t> tradíciu.</a:t>
            </a:r>
          </a:p>
          <a:p>
            <a:r>
              <a:rPr lang="sk-SK" dirty="0"/>
              <a:t>	začína kritikou </a:t>
            </a:r>
            <a:r>
              <a:rPr lang="sk-SK" dirty="0" err="1"/>
              <a:t>Fichteho</a:t>
            </a:r>
            <a:r>
              <a:rPr lang="sk-SK" dirty="0"/>
              <a:t>, </a:t>
            </a:r>
            <a:r>
              <a:rPr lang="sk-SK" dirty="0" err="1"/>
              <a:t>Schelinga</a:t>
            </a:r>
            <a:r>
              <a:rPr lang="sk-SK" dirty="0"/>
              <a:t> a Hegla a ich </a:t>
            </a:r>
            <a:r>
              <a:rPr lang="sk-SK" dirty="0" smtClean="0"/>
              <a:t>nesprávnemu </a:t>
            </a:r>
            <a:r>
              <a:rPr lang="sk-SK" dirty="0"/>
              <a:t>spracovaniu Kanta.</a:t>
            </a:r>
          </a:p>
          <a:p>
            <a:r>
              <a:rPr lang="sk-SK" dirty="0"/>
              <a:t>- s obdivom a </a:t>
            </a:r>
            <a:r>
              <a:rPr lang="sk-SK" dirty="0" err="1" smtClean="0"/>
              <a:t>rekontextualizáciou</a:t>
            </a:r>
            <a:r>
              <a:rPr lang="sk-SK" dirty="0" smtClean="0"/>
              <a:t> </a:t>
            </a:r>
            <a:r>
              <a:rPr lang="sk-SK" dirty="0"/>
              <a:t>pristupuje k filozofii I. Kanta- ale rázne mu vytýka, kritizuje a chce eliminovať z filozofie tzv. vec o sebe</a:t>
            </a:r>
          </a:p>
          <a:p>
            <a:r>
              <a:rPr lang="sk-SK" dirty="0"/>
              <a:t>O: čo je vec o sebe? </a:t>
            </a:r>
          </a:p>
          <a:p>
            <a:r>
              <a:rPr lang="sk-SK" dirty="0"/>
              <a:t>Svet vecí o sebe – objektívny svet, existujúci sám od seba, nezávisle od procesu vnímania, pre nás nespoznateľný</a:t>
            </a:r>
          </a:p>
          <a:p>
            <a:r>
              <a:rPr lang="sk-SK" dirty="0"/>
              <a:t>Svet javov – všetko, čo sme schopní vnímať cez zmyslovú skúsenosť, teda svet, ako sa nám javí, svet pre nás.</a:t>
            </a:r>
          </a:p>
          <a:p>
            <a:r>
              <a:rPr lang="sk-SK" dirty="0"/>
              <a:t>	- pre </a:t>
            </a:r>
            <a:r>
              <a:rPr lang="sk-SK" dirty="0" err="1"/>
              <a:t>Liebmanna</a:t>
            </a:r>
            <a:r>
              <a:rPr lang="sk-SK" dirty="0"/>
              <a:t> je nezmysel aby niečo existovalo mimo čas a priestor, je potrebné zbaviť sa tak </a:t>
            </a:r>
            <a:r>
              <a:rPr lang="sk-SK" dirty="0" smtClean="0"/>
              <a:t>nadbytočnej </a:t>
            </a:r>
            <a:r>
              <a:rPr lang="sk-SK" dirty="0"/>
              <a:t>a </a:t>
            </a:r>
            <a:r>
              <a:rPr lang="sk-SK" dirty="0" smtClean="0"/>
              <a:t>dogmatickej </a:t>
            </a:r>
            <a:r>
              <a:rPr lang="sk-SK" dirty="0"/>
              <a:t>myšlienky;</a:t>
            </a:r>
          </a:p>
          <a:p>
            <a:r>
              <a:rPr lang="sk-SK" dirty="0"/>
              <a:t>- </a:t>
            </a:r>
            <a:r>
              <a:rPr lang="sk-SK" dirty="0" smtClean="0"/>
              <a:t>návrat </a:t>
            </a:r>
            <a:r>
              <a:rPr lang="sk-SK" dirty="0"/>
              <a:t>ku Kantovi- </a:t>
            </a:r>
            <a:r>
              <a:rPr lang="sk-SK" dirty="0" smtClean="0"/>
              <a:t>znamená </a:t>
            </a:r>
            <a:r>
              <a:rPr lang="sk-SK" dirty="0"/>
              <a:t>pre </a:t>
            </a:r>
            <a:r>
              <a:rPr lang="sk-SK" dirty="0" err="1"/>
              <a:t>Liebmann</a:t>
            </a:r>
            <a:r>
              <a:rPr lang="sk-SK" dirty="0"/>
              <a:t> reformu filozofie a náprava škôd po idealizme </a:t>
            </a:r>
            <a:r>
              <a:rPr lang="sk-SK" dirty="0" err="1"/>
              <a:t>Hegela</a:t>
            </a:r>
            <a:r>
              <a:rPr lang="sk-SK" dirty="0"/>
              <a:t> a </a:t>
            </a:r>
            <a:r>
              <a:rPr lang="sk-SK" dirty="0" err="1"/>
              <a:t>Ficheho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946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k-SK" dirty="0"/>
              <a:t>- v tom istom ruku ako </a:t>
            </a:r>
            <a:r>
              <a:rPr lang="sk-SK" dirty="0" err="1"/>
              <a:t>Liebamnn</a:t>
            </a:r>
            <a:r>
              <a:rPr lang="sk-SK" dirty="0"/>
              <a:t> (1865) publikuje prácu Dejiny materializmu </a:t>
            </a:r>
            <a:r>
              <a:rPr lang="sk-SK" b="1" dirty="0"/>
              <a:t>Friedrich Albert </a:t>
            </a:r>
            <a:r>
              <a:rPr lang="sk-SK" b="1" dirty="0" err="1"/>
              <a:t>Lange</a:t>
            </a:r>
            <a:r>
              <a:rPr lang="sk-SK" dirty="0"/>
              <a:t> (1828-1875)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dirty="0" err="1" smtClean="0"/>
              <a:t>Lange</a:t>
            </a:r>
            <a:r>
              <a:rPr lang="sk-SK" dirty="0" smtClean="0"/>
              <a:t> </a:t>
            </a:r>
            <a:r>
              <a:rPr lang="sk-SK" dirty="0"/>
              <a:t>pokračuje v zaujme o Kantovu noetiku a rozvíja ju na podmienky vedy 19. storočia</a:t>
            </a:r>
          </a:p>
          <a:p>
            <a:pPr marL="0" indent="0">
              <a:buNone/>
            </a:pPr>
            <a:r>
              <a:rPr lang="sk-SK" dirty="0"/>
              <a:t>	- uznáva Materializmus ale ako len vedecký obraz sveta – to služobné postavenie materializmu vo vede je v </a:t>
            </a:r>
            <a:r>
              <a:rPr lang="sk-SK" dirty="0" smtClean="0"/>
              <a:t>kontúrach </a:t>
            </a:r>
            <a:r>
              <a:rPr lang="sk-SK" dirty="0"/>
              <a:t>vývoja vedy v 19. </a:t>
            </a:r>
            <a:r>
              <a:rPr lang="sk-SK" dirty="0" smtClean="0"/>
              <a:t>storočí;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- avšak materializmus je neuplatniteľný vo filozofii </a:t>
            </a:r>
          </a:p>
          <a:p>
            <a:pPr marL="0" indent="0">
              <a:buNone/>
            </a:pPr>
            <a:r>
              <a:rPr lang="sk-SK" dirty="0"/>
              <a:t>	- </a:t>
            </a:r>
            <a:r>
              <a:rPr lang="sk-SK" dirty="0" err="1"/>
              <a:t>Lange</a:t>
            </a:r>
            <a:r>
              <a:rPr lang="sk-SK" dirty="0"/>
              <a:t> akoby určil dva základne paradigmy vedy a filozofie </a:t>
            </a:r>
          </a:p>
          <a:p>
            <a:pPr marL="0" indent="0">
              <a:buNone/>
            </a:pPr>
            <a:r>
              <a:rPr lang="sk-SK" dirty="0"/>
              <a:t>	- </a:t>
            </a:r>
            <a:r>
              <a:rPr lang="sk-SK" dirty="0" err="1"/>
              <a:t>Langeho</a:t>
            </a:r>
            <a:r>
              <a:rPr lang="sk-SK" dirty="0"/>
              <a:t> absolutizácia subjektívnej podmienenosti poznania- </a:t>
            </a:r>
            <a:r>
              <a:rPr lang="sk-SK" dirty="0" smtClean="0"/>
              <a:t>zdôrazňuje, </a:t>
            </a:r>
            <a:r>
              <a:rPr lang="sk-SK" dirty="0"/>
              <a:t>že priviedla </a:t>
            </a:r>
            <a:r>
              <a:rPr lang="sk-SK" dirty="0" err="1"/>
              <a:t>Langeho</a:t>
            </a:r>
            <a:r>
              <a:rPr lang="sk-SK" dirty="0"/>
              <a:t> k popretiu existencie všetkého čo nemôžem postihnúť zmyslami- svet je produktom indivíduí a je len takým ako ho </a:t>
            </a:r>
            <a:r>
              <a:rPr lang="sk-SK" dirty="0" smtClean="0"/>
              <a:t>indivíduum </a:t>
            </a:r>
            <a:r>
              <a:rPr lang="sk-SK" dirty="0"/>
              <a:t>„vidí“.</a:t>
            </a:r>
          </a:p>
          <a:p>
            <a:pPr marL="0" indent="0">
              <a:buNone/>
            </a:pPr>
            <a:r>
              <a:rPr lang="sk-SK" dirty="0"/>
              <a:t>	- na druhej strane však </a:t>
            </a:r>
            <a:r>
              <a:rPr lang="sk-SK" dirty="0" err="1"/>
              <a:t>Lange</a:t>
            </a:r>
            <a:r>
              <a:rPr lang="sk-SK" dirty="0"/>
              <a:t> </a:t>
            </a:r>
            <a:r>
              <a:rPr lang="sk-SK" dirty="0" smtClean="0"/>
              <a:t>umožňuje vytvárať indivíduu </a:t>
            </a:r>
            <a:r>
              <a:rPr lang="sk-SK" dirty="0"/>
              <a:t>predstavy o svete „svet ideálov“ a to je priestor pre filozofiu .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dirty="0"/>
              <a:t>- ďalším jedným z prvých </a:t>
            </a:r>
            <a:r>
              <a:rPr lang="sk-SK" dirty="0" err="1"/>
              <a:t>novokantovcov</a:t>
            </a:r>
            <a:r>
              <a:rPr lang="sk-SK" dirty="0"/>
              <a:t> bol tiež </a:t>
            </a:r>
            <a:r>
              <a:rPr lang="sk-SK" b="1" dirty="0"/>
              <a:t>Eduard </a:t>
            </a:r>
            <a:r>
              <a:rPr lang="sk-SK" b="1" dirty="0" err="1"/>
              <a:t>Zeller</a:t>
            </a:r>
            <a:r>
              <a:rPr lang="sk-SK" b="1" dirty="0"/>
              <a:t> </a:t>
            </a:r>
            <a:r>
              <a:rPr lang="sk-SK" dirty="0"/>
              <a:t>(1814-1908) (ako prvý použil pojme </a:t>
            </a:r>
            <a:r>
              <a:rPr lang="sk-SK" dirty="0" smtClean="0"/>
              <a:t>„</a:t>
            </a:r>
            <a:r>
              <a:rPr lang="sk-SK" dirty="0" err="1" smtClean="0"/>
              <a:t>ubermensch</a:t>
            </a:r>
            <a:r>
              <a:rPr lang="sk-SK" dirty="0" smtClean="0"/>
              <a:t>“ </a:t>
            </a:r>
            <a:r>
              <a:rPr lang="sk-SK" dirty="0"/>
              <a:t>– nadčlovek)</a:t>
            </a:r>
          </a:p>
          <a:p>
            <a:pPr marL="0" indent="0">
              <a:buNone/>
            </a:pPr>
            <a:r>
              <a:rPr lang="sk-SK" dirty="0"/>
              <a:t>	najprv </a:t>
            </a:r>
            <a:r>
              <a:rPr lang="sk-SK" dirty="0" err="1"/>
              <a:t>Hegelovec</a:t>
            </a:r>
            <a:r>
              <a:rPr lang="sk-SK" dirty="0"/>
              <a:t>- ale potom prejavil záujem o Kantovu noetiku a </a:t>
            </a:r>
            <a:r>
              <a:rPr lang="sk-SK" dirty="0" smtClean="0"/>
              <a:t>pokladá </a:t>
            </a:r>
            <a:r>
              <a:rPr lang="sk-SK" dirty="0"/>
              <a:t>ju za základ pre najdôležitejšiu oblasť filozofie – noetiku </a:t>
            </a:r>
          </a:p>
          <a:p>
            <a:pPr marL="0" indent="0">
              <a:buNone/>
            </a:pPr>
            <a:r>
              <a:rPr lang="sk-SK" dirty="0"/>
              <a:t>- </a:t>
            </a:r>
            <a:r>
              <a:rPr lang="sk-SK" b="1" dirty="0" err="1"/>
              <a:t>Alois</a:t>
            </a:r>
            <a:r>
              <a:rPr lang="sk-SK" b="1" dirty="0"/>
              <a:t> </a:t>
            </a:r>
            <a:r>
              <a:rPr lang="sk-SK" b="1" dirty="0" err="1"/>
              <a:t>Alfred</a:t>
            </a:r>
            <a:r>
              <a:rPr lang="sk-SK" b="1" dirty="0"/>
              <a:t> </a:t>
            </a:r>
            <a:r>
              <a:rPr lang="sk-SK" b="1" dirty="0" err="1"/>
              <a:t>Riehl</a:t>
            </a:r>
            <a:r>
              <a:rPr lang="sk-SK" b="1" dirty="0"/>
              <a:t> </a:t>
            </a:r>
            <a:r>
              <a:rPr lang="sk-SK" dirty="0"/>
              <a:t>(1844-1924) </a:t>
            </a:r>
            <a:r>
              <a:rPr lang="sk-SK" dirty="0" smtClean="0"/>
              <a:t>rakúsky </a:t>
            </a:r>
            <a:r>
              <a:rPr lang="sk-SK" dirty="0" err="1"/>
              <a:t>novokantovec</a:t>
            </a:r>
            <a:r>
              <a:rPr lang="sk-SK" dirty="0"/>
              <a:t>- sa nazdával, že odmietnutie </a:t>
            </a:r>
            <a:r>
              <a:rPr lang="sk-SK" dirty="0" smtClean="0"/>
              <a:t>metafyziky </a:t>
            </a:r>
            <a:r>
              <a:rPr lang="sk-SK" dirty="0"/>
              <a:t>je úplne v súlade s Kantovým </a:t>
            </a:r>
            <a:r>
              <a:rPr lang="sk-SK" dirty="0" smtClean="0"/>
              <a:t>filozofickými </a:t>
            </a:r>
            <a:r>
              <a:rPr lang="sk-SK" dirty="0"/>
              <a:t>programom – okrem iného nekritizuje ale naopak uznáva Kantov termín vec o sebe.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4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k-SK" dirty="0"/>
              <a:t>- k </a:t>
            </a:r>
            <a:r>
              <a:rPr lang="sk-SK" dirty="0" err="1"/>
              <a:t>inštitucionalizácii</a:t>
            </a:r>
            <a:r>
              <a:rPr lang="sk-SK" dirty="0"/>
              <a:t> </a:t>
            </a:r>
            <a:r>
              <a:rPr lang="sk-SK" dirty="0" err="1"/>
              <a:t>novokantovstva</a:t>
            </a:r>
            <a:r>
              <a:rPr lang="sk-SK" dirty="0"/>
              <a:t> prispel </a:t>
            </a:r>
            <a:r>
              <a:rPr lang="sk-SK" b="1" dirty="0" err="1"/>
              <a:t>Hans</a:t>
            </a:r>
            <a:r>
              <a:rPr lang="sk-SK" b="1" dirty="0"/>
              <a:t> </a:t>
            </a:r>
            <a:r>
              <a:rPr lang="sk-SK" b="1" dirty="0" err="1"/>
              <a:t>Vaihinger</a:t>
            </a:r>
            <a:r>
              <a:rPr lang="sk-SK" dirty="0"/>
              <a:t> (1852-1933)</a:t>
            </a:r>
          </a:p>
          <a:p>
            <a:pPr marL="0" indent="0">
              <a:buNone/>
            </a:pPr>
            <a:r>
              <a:rPr lang="sk-SK" dirty="0"/>
              <a:t>	- Zakladateľ časopisu </a:t>
            </a:r>
            <a:r>
              <a:rPr lang="sk-SK" i="1" dirty="0"/>
              <a:t>Kant-</a:t>
            </a:r>
            <a:r>
              <a:rPr lang="sk-SK" i="1" dirty="0" err="1"/>
              <a:t>Studien</a:t>
            </a:r>
            <a:r>
              <a:rPr lang="sk-SK" dirty="0"/>
              <a:t> (</a:t>
            </a:r>
            <a:r>
              <a:rPr lang="sk-SK" u="sng" dirty="0">
                <a:hlinkClick r:id="rId2" tooltip="1897"/>
              </a:rPr>
              <a:t>1897</a:t>
            </a:r>
            <a:r>
              <a:rPr lang="sk-SK" dirty="0"/>
              <a:t>) a </a:t>
            </a:r>
            <a:r>
              <a:rPr lang="sk-SK" i="1" u="sng" dirty="0">
                <a:hlinkClick r:id="rId3" tooltip="Immanuel Kant"/>
              </a:rPr>
              <a:t>Kant-</a:t>
            </a:r>
            <a:r>
              <a:rPr lang="sk-SK" i="1" u="sng" dirty="0" err="1">
                <a:hlinkClick r:id="rId3" tooltip="Immanuel Kant"/>
              </a:rPr>
              <a:t>Gesellschaft</a:t>
            </a:r>
            <a:r>
              <a:rPr lang="sk-SK" dirty="0"/>
              <a:t> (</a:t>
            </a:r>
            <a:r>
              <a:rPr lang="sk-SK" u="sng" dirty="0">
                <a:hlinkClick r:id="rId4" tooltip="1904"/>
              </a:rPr>
              <a:t>1904</a:t>
            </a:r>
            <a:r>
              <a:rPr lang="sk-SK" dirty="0"/>
              <a:t>), tvorca filozofického učenia </a:t>
            </a:r>
            <a:r>
              <a:rPr lang="sk-SK" dirty="0" err="1"/>
              <a:t>fikcionalizmu</a:t>
            </a:r>
            <a:r>
              <a:rPr lang="sk-SK" dirty="0"/>
              <a:t> (kritického pozitivizmu), podľa ktorej sú vedecké a filozofické pojmy fikcie, ktoré majú praktickú (biologickú) hodnotu.</a:t>
            </a:r>
          </a:p>
          <a:p>
            <a:pPr marL="0" indent="0">
              <a:buNone/>
            </a:pPr>
            <a:r>
              <a:rPr lang="sk-SK" dirty="0"/>
              <a:t>	- </a:t>
            </a:r>
            <a:r>
              <a:rPr lang="sk-SK" dirty="0" err="1"/>
              <a:t>fikcionalizmus</a:t>
            </a:r>
            <a:r>
              <a:rPr lang="sk-SK" dirty="0"/>
              <a:t> je sprevádzaný inštrumentálnou teóriou pravdy- pravda nie vlastnosť veci a ani </a:t>
            </a:r>
            <a:r>
              <a:rPr lang="sk-SK" dirty="0" smtClean="0"/>
              <a:t>našich </a:t>
            </a:r>
            <a:r>
              <a:rPr lang="sk-SK" dirty="0"/>
              <a:t>predstáv ale iba nástrojom, ktorý na umožňuje </a:t>
            </a:r>
            <a:r>
              <a:rPr lang="sk-SK" dirty="0" smtClean="0"/>
              <a:t>očakávať </a:t>
            </a:r>
            <a:r>
              <a:rPr lang="sk-SK" dirty="0"/>
              <a:t>a </a:t>
            </a:r>
            <a:r>
              <a:rPr lang="sk-SK" dirty="0" smtClean="0"/>
              <a:t>úspešne </a:t>
            </a:r>
            <a:r>
              <a:rPr lang="sk-SK" dirty="0"/>
              <a:t>konať. </a:t>
            </a:r>
          </a:p>
          <a:p>
            <a:pPr marL="0" indent="0">
              <a:buNone/>
            </a:pPr>
            <a:r>
              <a:rPr lang="sk-SK" dirty="0"/>
              <a:t>	všetky vedecké pojmy (atóm, rýchlosť) a všetky filozofické pojmy (sloboda, pravda) sú len fikcie, vymyslené ako nástroj na zmocňovanie a pochopenie skutočnosti- </a:t>
            </a:r>
          </a:p>
          <a:p>
            <a:pPr marL="0" indent="0">
              <a:buNone/>
            </a:pPr>
            <a:r>
              <a:rPr lang="sk-SK" dirty="0"/>
              <a:t>- u </a:t>
            </a:r>
            <a:r>
              <a:rPr lang="sk-SK" dirty="0" err="1"/>
              <a:t>Vaihingerovej</a:t>
            </a:r>
            <a:r>
              <a:rPr lang="sk-SK" dirty="0"/>
              <a:t> </a:t>
            </a:r>
            <a:r>
              <a:rPr lang="sk-SK" dirty="0" smtClean="0"/>
              <a:t>teórii </a:t>
            </a:r>
            <a:r>
              <a:rPr lang="sk-SK" dirty="0"/>
              <a:t>môžeme identifikovať prvky pragmatizmu. pravdivej to čo je praktické a užitočné </a:t>
            </a:r>
          </a:p>
          <a:p>
            <a:pPr marL="0" indent="0">
              <a:buNone/>
            </a:pPr>
            <a:r>
              <a:rPr lang="sk-SK" dirty="0"/>
              <a:t>a prvky </a:t>
            </a:r>
            <a:r>
              <a:rPr lang="sk-SK" dirty="0" smtClean="0"/>
              <a:t>Nietzscheho </a:t>
            </a:r>
            <a:r>
              <a:rPr lang="sk-SK" dirty="0"/>
              <a:t>vitalizmus. </a:t>
            </a:r>
          </a:p>
          <a:p>
            <a:pPr marL="0" indent="0">
              <a:buNone/>
            </a:pPr>
            <a:r>
              <a:rPr lang="sk-SK" dirty="0"/>
              <a:t> 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dirty="0" err="1"/>
              <a:t>Vaihingera</a:t>
            </a:r>
            <a:r>
              <a:rPr lang="sk-SK" dirty="0"/>
              <a:t> </a:t>
            </a:r>
            <a:r>
              <a:rPr lang="sk-SK" dirty="0" smtClean="0"/>
              <a:t>môžeme </a:t>
            </a:r>
            <a:r>
              <a:rPr lang="sk-SK" dirty="0"/>
              <a:t>a nemusím považovať za </a:t>
            </a:r>
            <a:r>
              <a:rPr lang="sk-SK" dirty="0" err="1" smtClean="0"/>
              <a:t>novokantovca</a:t>
            </a:r>
            <a:r>
              <a:rPr lang="sk-SK" dirty="0" smtClean="0"/>
              <a:t>- </a:t>
            </a:r>
            <a:r>
              <a:rPr lang="sk-SK" dirty="0"/>
              <a:t>a jeho pomerne radikálne </a:t>
            </a:r>
            <a:r>
              <a:rPr lang="sk-SK" dirty="0" smtClean="0"/>
              <a:t>teória </a:t>
            </a:r>
            <a:r>
              <a:rPr lang="sk-SK" dirty="0"/>
              <a:t>ma len v malo súvis priamo s Kantovým odkazom.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89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ŠKOLY (rozdelenie)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- zakladatelia, a hlavne osobnosti </a:t>
            </a:r>
            <a:r>
              <a:rPr lang="sk-SK" dirty="0" err="1"/>
              <a:t>novokantovstva</a:t>
            </a:r>
            <a:r>
              <a:rPr lang="sk-SK" dirty="0"/>
              <a:t> sa venujú širokému </a:t>
            </a:r>
            <a:r>
              <a:rPr lang="sk-SK" dirty="0" err="1"/>
              <a:t>diapozónu</a:t>
            </a:r>
            <a:r>
              <a:rPr lang="sk-SK" dirty="0"/>
              <a:t> vedeckých a filozofických problémov: reagujú najmä na situáciu v prírodných vedách a samozrejme na Kanta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- všetci sa zhoduje v dvoch úrovniach: v kritike špekulatívnej metafyziky (</a:t>
            </a:r>
            <a:r>
              <a:rPr lang="sk-SK" dirty="0" err="1"/>
              <a:t>Hegel</a:t>
            </a:r>
            <a:r>
              <a:rPr lang="sk-SK" dirty="0"/>
              <a:t>, </a:t>
            </a:r>
            <a:r>
              <a:rPr lang="sk-SK" dirty="0" err="1"/>
              <a:t>Fichte</a:t>
            </a:r>
            <a:r>
              <a:rPr lang="sk-SK" dirty="0"/>
              <a:t>, </a:t>
            </a:r>
            <a:r>
              <a:rPr lang="sk-SK" dirty="0" err="1"/>
              <a:t>Scheling</a:t>
            </a:r>
            <a:r>
              <a:rPr lang="sk-SK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		                         v kritike pozitivizmu a materializmu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spomedzi týchto </a:t>
            </a:r>
            <a:r>
              <a:rPr lang="sk-SK" dirty="0" err="1"/>
              <a:t>novokantovských</a:t>
            </a:r>
            <a:r>
              <a:rPr lang="sk-SK" dirty="0"/>
              <a:t> </a:t>
            </a:r>
            <a:r>
              <a:rPr lang="sk-SK" dirty="0" smtClean="0"/>
              <a:t>iniciatív </a:t>
            </a:r>
            <a:r>
              <a:rPr lang="sk-SK" dirty="0"/>
              <a:t>rozdeľujeme dve smery, hnutia a školy: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		</a:t>
            </a:r>
            <a:r>
              <a:rPr lang="sk-SK" b="1" dirty="0" err="1"/>
              <a:t>transcendetálno-axiologická</a:t>
            </a:r>
            <a:r>
              <a:rPr lang="sk-SK" b="1" dirty="0"/>
              <a:t> alebo </a:t>
            </a:r>
            <a:r>
              <a:rPr lang="sk-SK" b="1" dirty="0" err="1"/>
              <a:t>bádenská</a:t>
            </a:r>
            <a:endParaRPr lang="sk-SK" b="1" dirty="0"/>
          </a:p>
          <a:p>
            <a:pPr marL="0" indent="0">
              <a:spcBef>
                <a:spcPts val="0"/>
              </a:spcBef>
              <a:buNone/>
            </a:pPr>
            <a:r>
              <a:rPr lang="sk-SK" b="1" dirty="0"/>
              <a:t>		</a:t>
            </a:r>
            <a:r>
              <a:rPr lang="sk-SK" b="1" dirty="0" err="1"/>
              <a:t>transcendetálnologická</a:t>
            </a:r>
            <a:r>
              <a:rPr lang="sk-SK" b="1" dirty="0"/>
              <a:t> alebo </a:t>
            </a:r>
            <a:r>
              <a:rPr lang="sk-SK" b="1" dirty="0" err="1"/>
              <a:t>marburská</a:t>
            </a:r>
            <a:r>
              <a:rPr lang="sk-SK" b="1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Následne </a:t>
            </a:r>
            <a:r>
              <a:rPr lang="sk-SK" dirty="0"/>
              <a:t>sama rozlišuje tieto smerovania: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	a</a:t>
            </a:r>
            <a:r>
              <a:rPr lang="sk-SK" dirty="0"/>
              <a:t>) </a:t>
            </a:r>
            <a:r>
              <a:rPr lang="sk-SK" dirty="0" smtClean="0"/>
              <a:t>logicko-metodologické </a:t>
            </a:r>
            <a:r>
              <a:rPr lang="sk-SK" dirty="0"/>
              <a:t>(</a:t>
            </a:r>
            <a:r>
              <a:rPr lang="sk-SK" dirty="0" err="1"/>
              <a:t>marburska</a:t>
            </a:r>
            <a:r>
              <a:rPr lang="sk-SK" dirty="0"/>
              <a:t> škola),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	b</a:t>
            </a:r>
            <a:r>
              <a:rPr lang="sk-SK" dirty="0"/>
              <a:t>) </a:t>
            </a:r>
            <a:r>
              <a:rPr lang="sk-SK" dirty="0" smtClean="0"/>
              <a:t>psychologicko-fyziologické </a:t>
            </a:r>
            <a:r>
              <a:rPr lang="sk-SK" dirty="0"/>
              <a:t>(H. </a:t>
            </a:r>
            <a:r>
              <a:rPr lang="sk-SK" dirty="0" err="1"/>
              <a:t>Helmholtz</a:t>
            </a:r>
            <a:r>
              <a:rPr lang="sk-SK" dirty="0"/>
              <a:t> i F. </a:t>
            </a:r>
            <a:r>
              <a:rPr lang="sk-SK" dirty="0" smtClean="0"/>
              <a:t>A. </a:t>
            </a:r>
            <a:r>
              <a:rPr lang="sk-SK" dirty="0" err="1" smtClean="0"/>
              <a:t>Lange</a:t>
            </a:r>
            <a:r>
              <a:rPr lang="sk-SK" dirty="0"/>
              <a:t>, H. </a:t>
            </a:r>
            <a:r>
              <a:rPr lang="sk-SK" dirty="0" err="1"/>
              <a:t>Vaihinger</a:t>
            </a:r>
            <a:r>
              <a:rPr lang="sk-SK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	c</a:t>
            </a:r>
            <a:r>
              <a:rPr lang="sk-SK" dirty="0"/>
              <a:t>) </a:t>
            </a:r>
            <a:r>
              <a:rPr lang="sk-SK" dirty="0" smtClean="0"/>
              <a:t>realistické </a:t>
            </a:r>
            <a:r>
              <a:rPr lang="sk-SK" dirty="0"/>
              <a:t>(O. </a:t>
            </a:r>
            <a:r>
              <a:rPr lang="sk-SK" dirty="0" err="1"/>
              <a:t>Liebmann</a:t>
            </a:r>
            <a:r>
              <a:rPr lang="sk-SK" dirty="0"/>
              <a:t>, J. </a:t>
            </a:r>
            <a:r>
              <a:rPr lang="sk-SK" dirty="0" err="1"/>
              <a:t>Volkelt</a:t>
            </a:r>
            <a:r>
              <a:rPr lang="sk-SK" dirty="0"/>
              <a:t>, F. </a:t>
            </a:r>
            <a:r>
              <a:rPr lang="sk-SK" dirty="0" err="1"/>
              <a:t>Paulsen</a:t>
            </a:r>
            <a:r>
              <a:rPr lang="sk-SK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	d</a:t>
            </a:r>
            <a:r>
              <a:rPr lang="sk-SK" dirty="0"/>
              <a:t>) </a:t>
            </a:r>
            <a:r>
              <a:rPr lang="sk-SK" dirty="0" smtClean="0"/>
              <a:t>psychologické </a:t>
            </a:r>
            <a:r>
              <a:rPr lang="sk-SK" dirty="0"/>
              <a:t>(H. </a:t>
            </a:r>
            <a:r>
              <a:rPr lang="sk-SK" dirty="0" err="1"/>
              <a:t>Cornelius</a:t>
            </a:r>
            <a:r>
              <a:rPr lang="sk-SK" dirty="0"/>
              <a:t>, L. Nelson),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	e</a:t>
            </a:r>
            <a:r>
              <a:rPr lang="sk-SK" dirty="0"/>
              <a:t>) </a:t>
            </a:r>
            <a:r>
              <a:rPr lang="sk-SK" dirty="0" err="1" smtClean="0"/>
              <a:t>axiológické</a:t>
            </a:r>
            <a:r>
              <a:rPr lang="sk-SK" dirty="0" smtClean="0"/>
              <a:t> </a:t>
            </a:r>
            <a:r>
              <a:rPr lang="sk-SK" dirty="0"/>
              <a:t>(</a:t>
            </a:r>
            <a:r>
              <a:rPr lang="sk-SK" dirty="0" err="1"/>
              <a:t>badenska</a:t>
            </a:r>
            <a:r>
              <a:rPr lang="sk-SK" dirty="0"/>
              <a:t> škola),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smtClean="0"/>
              <a:t>	f</a:t>
            </a:r>
            <a:r>
              <a:rPr lang="sk-SK" dirty="0"/>
              <a:t>) </a:t>
            </a:r>
            <a:r>
              <a:rPr lang="sk-SK" dirty="0" smtClean="0"/>
              <a:t>relativistické </a:t>
            </a:r>
            <a:r>
              <a:rPr lang="sk-SK" dirty="0"/>
              <a:t>(G. </a:t>
            </a:r>
            <a:r>
              <a:rPr lang="sk-SK" dirty="0" err="1"/>
              <a:t>Simmel</a:t>
            </a:r>
            <a:r>
              <a:rPr lang="sk-SK" dirty="0"/>
              <a:t> a G. </a:t>
            </a:r>
            <a:r>
              <a:rPr lang="sk-SK" dirty="0" err="1"/>
              <a:t>Radbruch</a:t>
            </a:r>
            <a:r>
              <a:rPr lang="sk-SK" dirty="0"/>
              <a:t>).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688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1449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21</TotalTime>
  <Words>155</Words>
  <Application>Microsoft Office PowerPoint</Application>
  <PresentationFormat>Širokouhlá</PresentationFormat>
  <Paragraphs>97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novokantovstvo </vt:lpstr>
      <vt:lpstr>Historické a dejinno-filozofická situácia: </vt:lpstr>
      <vt:lpstr>Prezentácia programu PowerPoint</vt:lpstr>
      <vt:lpstr>Počiatky hnutia a filozofickej orientácie: </vt:lpstr>
      <vt:lpstr>Prezentácia programu PowerPoint</vt:lpstr>
      <vt:lpstr>Prezentácia programu PowerPoint</vt:lpstr>
      <vt:lpstr>Prezentácia programu PowerPoint</vt:lpstr>
      <vt:lpstr>ŠKOLY (rozdelenie) 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novokantovstvo</dc:title>
  <dc:creator>Peter Kyslan</dc:creator>
  <cp:lastModifiedBy>User</cp:lastModifiedBy>
  <cp:revision>5</cp:revision>
  <dcterms:created xsi:type="dcterms:W3CDTF">2020-10-31T12:52:51Z</dcterms:created>
  <dcterms:modified xsi:type="dcterms:W3CDTF">2022-01-03T18:31:18Z</dcterms:modified>
</cp:coreProperties>
</file>