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7" autoAdjust="0"/>
    <p:restoredTop sz="94660"/>
  </p:normalViewPr>
  <p:slideViewPr>
    <p:cSldViewPr snapToGrid="0">
      <p:cViewPr varScale="1">
        <p:scale>
          <a:sx n="87" d="100"/>
          <a:sy n="87" d="100"/>
        </p:scale>
        <p:origin x="47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sk-SK" smtClean="0"/>
              <a:t>Upravte štýly predlohy textu</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ncho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sk-SK" smtClean="0"/>
              <a:t>Upravte štýly predlohy textu</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sk-SK" smtClean="0"/>
              <a:t>Upravte štýly predlohy textu</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447191" y="2824269"/>
            <a:ext cx="4645152" cy="2644457"/>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412362" y="2821491"/>
            <a:ext cx="4645152" cy="2637371"/>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sk-SK" smtClean="0"/>
              <a:t>Upravte štýly predlohy textu</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k.wikipedia.org/w/index.php?title=Otvoren%C3%A1_spolo%C4%8Dnos%C5%A5_a_jej_nepriatelia&amp;action=edit&amp;redlink=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k.wikipedia.org/wiki/Zvl%C3%A1%C5%A1tne" TargetMode="External"/><Relationship Id="rId2" Type="http://schemas.openxmlformats.org/officeDocument/2006/relationships/hyperlink" Target="https://sk.wikipedia.org/wiki/Usudzovanie" TargetMode="External"/><Relationship Id="rId1" Type="http://schemas.openxmlformats.org/officeDocument/2006/relationships/slideLayout" Target="../slideLayouts/slideLayout2.xml"/><Relationship Id="rId4" Type="http://schemas.openxmlformats.org/officeDocument/2006/relationships/hyperlink" Target="https://sk.wikipedia.org/wiki/V%C5%A1eobecn%C3%A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410790" y="1435768"/>
            <a:ext cx="6871062" cy="1907961"/>
          </a:xfrm>
        </p:spPr>
        <p:txBody>
          <a:bodyPr>
            <a:normAutofit/>
          </a:bodyPr>
          <a:lstStyle/>
          <a:p>
            <a:r>
              <a:rPr lang="sk-SK" dirty="0" err="1"/>
              <a:t>Karl</a:t>
            </a:r>
            <a:r>
              <a:rPr lang="sk-SK" dirty="0"/>
              <a:t> </a:t>
            </a:r>
            <a:r>
              <a:rPr lang="sk-SK" dirty="0" err="1"/>
              <a:t>Raimund</a:t>
            </a:r>
            <a:r>
              <a:rPr lang="sk-SK" dirty="0"/>
              <a:t> </a:t>
            </a:r>
            <a:r>
              <a:rPr lang="sk-SK" dirty="0" err="1" smtClean="0"/>
              <a:t>Popper</a:t>
            </a:r>
            <a:endParaRPr lang="sk-SK" dirty="0"/>
          </a:p>
        </p:txBody>
      </p:sp>
      <p:sp>
        <p:nvSpPr>
          <p:cNvPr id="3" name="Podnadpis 2"/>
          <p:cNvSpPr>
            <a:spLocks noGrp="1"/>
          </p:cNvSpPr>
          <p:nvPr>
            <p:ph type="subTitle" idx="1"/>
          </p:nvPr>
        </p:nvSpPr>
        <p:spPr/>
        <p:txBody>
          <a:bodyPr>
            <a:normAutofit fontScale="62500" lnSpcReduction="20000"/>
          </a:bodyPr>
          <a:lstStyle/>
          <a:p>
            <a:r>
              <a:rPr lang="sk-SK" i="1" dirty="0"/>
              <a:t>Možno, že ja sa mýlim a Ty to myslíš správne.</a:t>
            </a:r>
            <a:endParaRPr lang="sk-SK" dirty="0"/>
          </a:p>
          <a:p>
            <a:r>
              <a:rPr lang="sk-SK" i="1" dirty="0"/>
              <a:t> A spoločným úsilím sa môžeme priblížiť k pravde</a:t>
            </a:r>
            <a:r>
              <a:rPr lang="sk-SK" dirty="0"/>
              <a:t>.“ </a:t>
            </a:r>
          </a:p>
          <a:p>
            <a:r>
              <a:rPr lang="sk-SK" b="1" dirty="0" err="1"/>
              <a:t>Karl</a:t>
            </a:r>
            <a:r>
              <a:rPr lang="sk-SK" b="1" dirty="0"/>
              <a:t> </a:t>
            </a:r>
            <a:r>
              <a:rPr lang="sk-SK" b="1" dirty="0" err="1"/>
              <a:t>Popper</a:t>
            </a:r>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303" y="605124"/>
            <a:ext cx="3265714" cy="4354286"/>
          </a:xfrm>
          <a:prstGeom prst="rect">
            <a:avLst/>
          </a:prstGeom>
        </p:spPr>
      </p:pic>
    </p:spTree>
    <p:extLst>
      <p:ext uri="{BB962C8B-B14F-4D97-AF65-F5344CB8AC3E}">
        <p14:creationId xmlns:p14="http://schemas.microsoft.com/office/powerpoint/2010/main" val="331414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r>
              <a:rPr lang="sk-SK" sz="2400" dirty="0"/>
              <a:t>Sir </a:t>
            </a:r>
            <a:r>
              <a:rPr lang="sk-SK" sz="2400" dirty="0" err="1"/>
              <a:t>Karl</a:t>
            </a:r>
            <a:r>
              <a:rPr lang="sk-SK" sz="2400" dirty="0"/>
              <a:t> </a:t>
            </a:r>
            <a:r>
              <a:rPr lang="sk-SK" sz="2400" dirty="0" err="1"/>
              <a:t>Raimund</a:t>
            </a:r>
            <a:r>
              <a:rPr lang="sk-SK" sz="2400" dirty="0"/>
              <a:t> </a:t>
            </a:r>
            <a:r>
              <a:rPr lang="sk-SK" sz="2400" dirty="0" err="1"/>
              <a:t>Popper</a:t>
            </a:r>
            <a:r>
              <a:rPr lang="sk-SK" sz="2400" dirty="0"/>
              <a:t> (* 28. júl 1902, Viedeň, Rakúsko – † 17. september 1994, Londýn, Spojené kráľovstvo) </a:t>
            </a:r>
          </a:p>
        </p:txBody>
      </p:sp>
      <p:sp>
        <p:nvSpPr>
          <p:cNvPr id="3" name="Zástupný objekt pre obsah 2"/>
          <p:cNvSpPr>
            <a:spLocks noGrp="1"/>
          </p:cNvSpPr>
          <p:nvPr>
            <p:ph idx="1"/>
          </p:nvPr>
        </p:nvSpPr>
        <p:spPr/>
        <p:txBody>
          <a:bodyPr>
            <a:normAutofit fontScale="92500" lnSpcReduction="20000"/>
          </a:bodyPr>
          <a:lstStyle/>
          <a:p>
            <a:pPr marL="0" indent="0">
              <a:buNone/>
            </a:pPr>
            <a:r>
              <a:rPr lang="sk-SK" dirty="0" smtClean="0"/>
              <a:t>bol </a:t>
            </a:r>
            <a:r>
              <a:rPr lang="sk-SK" dirty="0"/>
              <a:t>filozof rakúskeho pôvodu, v roku 1937 emigroval na Nový Zéland a od roku 1945 žil v Londýne. </a:t>
            </a:r>
          </a:p>
          <a:p>
            <a:pPr marL="0" indent="0">
              <a:buNone/>
            </a:pPr>
            <a:r>
              <a:rPr lang="sk-SK" dirty="0"/>
              <a:t>- filozof sa špecializoval na filozofiu vedy a filozofie sociálno-politické. Jeho filozofický systém bol by sám nazýva kritický racionalizmu. </a:t>
            </a:r>
          </a:p>
          <a:p>
            <a:pPr marL="0" indent="0">
              <a:buNone/>
            </a:pPr>
            <a:r>
              <a:rPr lang="sk-SK" dirty="0"/>
              <a:t>- Formuloval princíp falzifikácie ako kritérium vedeckej (</a:t>
            </a:r>
            <a:r>
              <a:rPr lang="sk-SK" dirty="0" err="1"/>
              <a:t>popperizmus</a:t>
            </a:r>
            <a:r>
              <a:rPr lang="sk-SK" dirty="0"/>
              <a:t>) a koncept otvorenej spoločnosti , ktorá je akýmsi rozšírením pojmu demokracia John </a:t>
            </a:r>
            <a:r>
              <a:rPr lang="sk-SK" dirty="0" err="1"/>
              <a:t>Locke</a:t>
            </a:r>
            <a:r>
              <a:rPr lang="sk-SK" dirty="0"/>
              <a:t> a Johna </a:t>
            </a:r>
            <a:r>
              <a:rPr lang="sk-SK" dirty="0" err="1"/>
              <a:t>Stuarta</a:t>
            </a:r>
            <a:r>
              <a:rPr lang="sk-SK" dirty="0"/>
              <a:t> </a:t>
            </a:r>
            <a:r>
              <a:rPr lang="sk-SK" dirty="0" err="1"/>
              <a:t>Milla</a:t>
            </a:r>
            <a:r>
              <a:rPr lang="sk-SK" dirty="0"/>
              <a:t>. Jeho životnom medzníkom sa stala II. svetová vojna, lebo musel opustiť </a:t>
            </a:r>
            <a:r>
              <a:rPr lang="sk-SK" dirty="0" smtClean="0"/>
              <a:t> Viedeň </a:t>
            </a:r>
            <a:r>
              <a:rPr lang="sk-SK" dirty="0"/>
              <a:t>pred nacistami a odsťahoval sa cez Anglicku na Nový Zéland. Po vojne prednášal na </a:t>
            </a:r>
            <a:r>
              <a:rPr lang="sk-SK" dirty="0" err="1"/>
              <a:t>London</a:t>
            </a:r>
            <a:r>
              <a:rPr lang="sk-SK" dirty="0"/>
              <a:t> </a:t>
            </a:r>
            <a:r>
              <a:rPr lang="sk-SK" dirty="0" err="1"/>
              <a:t>School</a:t>
            </a:r>
            <a:r>
              <a:rPr lang="sk-SK" dirty="0"/>
              <a:t> of </a:t>
            </a:r>
            <a:r>
              <a:rPr lang="sk-SK" dirty="0" err="1"/>
              <a:t>Economics</a:t>
            </a:r>
            <a:r>
              <a:rPr lang="sk-SK" dirty="0"/>
              <a:t>. Bol členom Kráľovskej spoločnosti a roku 1965 mu bol udelený šľachtický titul Sir. Umiera v roku 1994 v Londýne.</a:t>
            </a:r>
          </a:p>
          <a:p>
            <a:endParaRPr lang="sk-SK" dirty="0"/>
          </a:p>
        </p:txBody>
      </p:sp>
    </p:spTree>
    <p:extLst>
      <p:ext uri="{BB962C8B-B14F-4D97-AF65-F5344CB8AC3E}">
        <p14:creationId xmlns:p14="http://schemas.microsoft.com/office/powerpoint/2010/main" val="229412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Diela:</a:t>
            </a:r>
            <a:endParaRPr lang="sk-SK" dirty="0"/>
          </a:p>
        </p:txBody>
      </p:sp>
      <p:sp>
        <p:nvSpPr>
          <p:cNvPr id="3" name="Zástupný objekt pre obsah 2"/>
          <p:cNvSpPr>
            <a:spLocks noGrp="1"/>
          </p:cNvSpPr>
          <p:nvPr>
            <p:ph idx="1"/>
          </p:nvPr>
        </p:nvSpPr>
        <p:spPr/>
        <p:txBody>
          <a:bodyPr>
            <a:normAutofit/>
          </a:bodyPr>
          <a:lstStyle/>
          <a:p>
            <a:pPr marL="0" indent="0">
              <a:buNone/>
            </a:pPr>
            <a:r>
              <a:rPr lang="sk-SK" b="1" dirty="0" smtClean="0"/>
              <a:t>Logika </a:t>
            </a:r>
            <a:r>
              <a:rPr lang="sk-SK" b="1" dirty="0"/>
              <a:t>vedeckého bádania</a:t>
            </a:r>
            <a:r>
              <a:rPr lang="sk-SK" dirty="0"/>
              <a:t> – Logik der </a:t>
            </a:r>
            <a:r>
              <a:rPr lang="sk-SK" dirty="0" err="1"/>
              <a:t>Forschung</a:t>
            </a:r>
            <a:r>
              <a:rPr lang="sk-SK" dirty="0"/>
              <a:t> (1934, nemecky), </a:t>
            </a:r>
            <a:r>
              <a:rPr lang="sk-SK" dirty="0" err="1"/>
              <a:t>The</a:t>
            </a:r>
            <a:r>
              <a:rPr lang="sk-SK" dirty="0"/>
              <a:t> </a:t>
            </a:r>
            <a:r>
              <a:rPr lang="sk-SK" dirty="0" err="1"/>
              <a:t>Logic</a:t>
            </a:r>
            <a:r>
              <a:rPr lang="sk-SK" dirty="0"/>
              <a:t> of </a:t>
            </a:r>
            <a:r>
              <a:rPr lang="sk-SK" dirty="0" err="1"/>
              <a:t>Scientific</a:t>
            </a:r>
            <a:r>
              <a:rPr lang="sk-SK" dirty="0"/>
              <a:t> </a:t>
            </a:r>
            <a:r>
              <a:rPr lang="sk-SK" dirty="0" err="1"/>
              <a:t>Discovery</a:t>
            </a:r>
            <a:r>
              <a:rPr lang="sk-SK" dirty="0"/>
              <a:t> (1959, anglicky)</a:t>
            </a:r>
          </a:p>
          <a:p>
            <a:pPr marL="0" indent="0">
              <a:buNone/>
            </a:pPr>
            <a:r>
              <a:rPr lang="sk-SK" b="1" dirty="0">
                <a:hlinkClick r:id="rId2" tooltip="Otvorená spoločnosť a jej nepriatelia (stránka neexistuje)"/>
              </a:rPr>
              <a:t>Otvorená spoločnosť a jej nepriatelia</a:t>
            </a:r>
            <a:r>
              <a:rPr lang="sk-SK" dirty="0"/>
              <a:t> – </a:t>
            </a:r>
            <a:r>
              <a:rPr lang="sk-SK" dirty="0" err="1"/>
              <a:t>Die</a:t>
            </a:r>
            <a:r>
              <a:rPr lang="sk-SK" dirty="0"/>
              <a:t> </a:t>
            </a:r>
            <a:r>
              <a:rPr lang="sk-SK" dirty="0" err="1"/>
              <a:t>offene</a:t>
            </a:r>
            <a:r>
              <a:rPr lang="sk-SK" dirty="0"/>
              <a:t> </a:t>
            </a:r>
            <a:r>
              <a:rPr lang="sk-SK" dirty="0" err="1"/>
              <a:t>Gesellschaft</a:t>
            </a:r>
            <a:r>
              <a:rPr lang="sk-SK" dirty="0"/>
              <a:t> </a:t>
            </a:r>
            <a:r>
              <a:rPr lang="sk-SK" dirty="0" err="1"/>
              <a:t>und</a:t>
            </a:r>
            <a:r>
              <a:rPr lang="sk-SK" dirty="0"/>
              <a:t> </a:t>
            </a:r>
            <a:r>
              <a:rPr lang="sk-SK" dirty="0" err="1"/>
              <a:t>ihre</a:t>
            </a:r>
            <a:r>
              <a:rPr lang="sk-SK" dirty="0"/>
              <a:t> </a:t>
            </a:r>
            <a:r>
              <a:rPr lang="sk-SK" dirty="0" err="1"/>
              <a:t>Feinde</a:t>
            </a:r>
            <a:r>
              <a:rPr lang="sk-SK" dirty="0"/>
              <a:t> (1945, nemecky), </a:t>
            </a:r>
            <a:r>
              <a:rPr lang="sk-SK" dirty="0" err="1"/>
              <a:t>The</a:t>
            </a:r>
            <a:r>
              <a:rPr lang="sk-SK" dirty="0"/>
              <a:t> </a:t>
            </a:r>
            <a:r>
              <a:rPr lang="sk-SK" dirty="0" err="1"/>
              <a:t>Open</a:t>
            </a:r>
            <a:r>
              <a:rPr lang="sk-SK" dirty="0"/>
              <a:t> Society and </a:t>
            </a:r>
            <a:r>
              <a:rPr lang="sk-SK" dirty="0" err="1"/>
              <a:t>its</a:t>
            </a:r>
            <a:r>
              <a:rPr lang="sk-SK" dirty="0"/>
              <a:t> </a:t>
            </a:r>
            <a:r>
              <a:rPr lang="sk-SK" dirty="0" err="1"/>
              <a:t>Enemies</a:t>
            </a:r>
            <a:r>
              <a:rPr lang="sk-SK" dirty="0"/>
              <a:t> (1946, anglicky)</a:t>
            </a:r>
          </a:p>
          <a:p>
            <a:pPr marL="0" indent="0">
              <a:buNone/>
            </a:pPr>
            <a:r>
              <a:rPr lang="sk-SK" b="1" dirty="0"/>
              <a:t>Bieda historizmu</a:t>
            </a:r>
            <a:r>
              <a:rPr lang="sk-SK" dirty="0"/>
              <a:t> – Das </a:t>
            </a:r>
            <a:r>
              <a:rPr lang="sk-SK" dirty="0" err="1"/>
              <a:t>Elend</a:t>
            </a:r>
            <a:r>
              <a:rPr lang="sk-SK" dirty="0"/>
              <a:t> des </a:t>
            </a:r>
            <a:r>
              <a:rPr lang="sk-SK" dirty="0" err="1"/>
              <a:t>Historizismus</a:t>
            </a:r>
            <a:r>
              <a:rPr lang="sk-SK" dirty="0"/>
              <a:t> (1957, nemecky), </a:t>
            </a:r>
            <a:r>
              <a:rPr lang="sk-SK" dirty="0" err="1"/>
              <a:t>The</a:t>
            </a:r>
            <a:r>
              <a:rPr lang="sk-SK" dirty="0"/>
              <a:t> </a:t>
            </a:r>
            <a:r>
              <a:rPr lang="sk-SK" dirty="0" err="1"/>
              <a:t>Poverty</a:t>
            </a:r>
            <a:r>
              <a:rPr lang="sk-SK" dirty="0"/>
              <a:t> of </a:t>
            </a:r>
            <a:r>
              <a:rPr lang="sk-SK" dirty="0" err="1"/>
              <a:t>Historicism</a:t>
            </a:r>
            <a:r>
              <a:rPr lang="sk-SK" dirty="0"/>
              <a:t> (1961, anglicky)</a:t>
            </a:r>
          </a:p>
          <a:p>
            <a:pPr marL="0" indent="0">
              <a:buNone/>
            </a:pPr>
            <a:r>
              <a:rPr lang="sk-SK" b="1" dirty="0"/>
              <a:t>Objektívne poznanie</a:t>
            </a:r>
            <a:r>
              <a:rPr lang="sk-SK" dirty="0"/>
              <a:t> – </a:t>
            </a:r>
            <a:r>
              <a:rPr lang="sk-SK" dirty="0" err="1"/>
              <a:t>Objective</a:t>
            </a:r>
            <a:r>
              <a:rPr lang="sk-SK" dirty="0"/>
              <a:t> </a:t>
            </a:r>
            <a:r>
              <a:rPr lang="sk-SK" dirty="0" err="1"/>
              <a:t>Knowledge</a:t>
            </a:r>
            <a:r>
              <a:rPr lang="sk-SK" dirty="0"/>
              <a:t>: </a:t>
            </a:r>
            <a:r>
              <a:rPr lang="sk-SK" dirty="0" err="1"/>
              <a:t>An</a:t>
            </a:r>
            <a:r>
              <a:rPr lang="sk-SK" dirty="0"/>
              <a:t> </a:t>
            </a:r>
            <a:r>
              <a:rPr lang="sk-SK" dirty="0" err="1"/>
              <a:t>Evolutionary</a:t>
            </a:r>
            <a:r>
              <a:rPr lang="sk-SK" dirty="0"/>
              <a:t> </a:t>
            </a:r>
            <a:r>
              <a:rPr lang="sk-SK" dirty="0" err="1"/>
              <a:t>Approach</a:t>
            </a:r>
            <a:r>
              <a:rPr lang="sk-SK" dirty="0"/>
              <a:t> (1972, anglicky), </a:t>
            </a:r>
            <a:r>
              <a:rPr lang="sk-SK" dirty="0" err="1"/>
              <a:t>Objektive</a:t>
            </a:r>
            <a:r>
              <a:rPr lang="sk-SK" dirty="0"/>
              <a:t> </a:t>
            </a:r>
            <a:r>
              <a:rPr lang="sk-SK" dirty="0" err="1"/>
              <a:t>Erkenntnis</a:t>
            </a:r>
            <a:r>
              <a:rPr lang="sk-SK" dirty="0"/>
              <a:t> (1973, nemecky)</a:t>
            </a:r>
          </a:p>
          <a:p>
            <a:endParaRPr lang="sk-SK" dirty="0"/>
          </a:p>
        </p:txBody>
      </p:sp>
    </p:spTree>
    <p:extLst>
      <p:ext uri="{BB962C8B-B14F-4D97-AF65-F5344CB8AC3E}">
        <p14:creationId xmlns:p14="http://schemas.microsoft.com/office/powerpoint/2010/main" val="161955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smtClean="0"/>
              <a:t>Základné filozofické oblasti</a:t>
            </a:r>
            <a:endParaRPr lang="sk-SK" b="1" dirty="0"/>
          </a:p>
        </p:txBody>
      </p:sp>
      <p:sp>
        <p:nvSpPr>
          <p:cNvPr id="3" name="Zástupný objekt pre obsah 2"/>
          <p:cNvSpPr>
            <a:spLocks noGrp="1"/>
          </p:cNvSpPr>
          <p:nvPr>
            <p:ph idx="1"/>
          </p:nvPr>
        </p:nvSpPr>
        <p:spPr/>
        <p:txBody>
          <a:bodyPr>
            <a:normAutofit fontScale="70000" lnSpcReduction="20000"/>
          </a:bodyPr>
          <a:lstStyle/>
          <a:p>
            <a:pPr marL="0" indent="0">
              <a:buNone/>
            </a:pPr>
            <a:r>
              <a:rPr lang="sk-SK" dirty="0" smtClean="0"/>
              <a:t> </a:t>
            </a:r>
            <a:endParaRPr lang="sk-SK" dirty="0"/>
          </a:p>
          <a:p>
            <a:pPr marL="0" indent="0">
              <a:buNone/>
            </a:pPr>
            <a:r>
              <a:rPr lang="sk-SK" dirty="0"/>
              <a:t>- kritizoval "novopozitivistov" viedenského kruhu a ich teóriu verifikácie, naopak presadzoval </a:t>
            </a:r>
            <a:r>
              <a:rPr lang="sk-SK" b="1" dirty="0" err="1"/>
              <a:t>falzifikaci</a:t>
            </a:r>
            <a:r>
              <a:rPr lang="sk-SK" dirty="0" err="1"/>
              <a:t>i</a:t>
            </a:r>
            <a:r>
              <a:rPr lang="sk-SK" dirty="0"/>
              <a:t>. </a:t>
            </a:r>
          </a:p>
          <a:p>
            <a:pPr marL="0" indent="0">
              <a:buNone/>
            </a:pPr>
            <a:r>
              <a:rPr lang="sk-SK" dirty="0"/>
              <a:t> </a:t>
            </a:r>
          </a:p>
          <a:p>
            <a:pPr marL="0" indent="0">
              <a:buNone/>
            </a:pPr>
            <a:r>
              <a:rPr lang="sk-SK" dirty="0"/>
              <a:t>Jeho vedecká činnosť je zastúpená nielen na poli filozofie, ale aj logiky, fyziky, biológie a politológie. Je známy ako hlavný predstaviteľ filozofického smeru, ktorý sa nazýva </a:t>
            </a:r>
            <a:r>
              <a:rPr lang="sk-SK" b="1" dirty="0"/>
              <a:t>kritický racionalizmus</a:t>
            </a:r>
            <a:r>
              <a:rPr lang="sk-SK" dirty="0"/>
              <a:t>. Jeho filozofická pôsobnosť je zameraná hlavne na teóriu vedy a poznanie. </a:t>
            </a:r>
          </a:p>
          <a:p>
            <a:pPr marL="0" indent="0">
              <a:buNone/>
            </a:pPr>
            <a:r>
              <a:rPr lang="sk-SK" dirty="0"/>
              <a:t>- je tiež „ideovým“ tvorcom tzv. teórie </a:t>
            </a:r>
            <a:r>
              <a:rPr lang="sk-SK" b="1" dirty="0"/>
              <a:t>otvorenej spoločnosti</a:t>
            </a:r>
            <a:r>
              <a:rPr lang="sk-SK" dirty="0"/>
              <a:t>. </a:t>
            </a:r>
          </a:p>
          <a:p>
            <a:pPr marL="0" indent="0">
              <a:buNone/>
            </a:pPr>
            <a:r>
              <a:rPr lang="sk-SK" dirty="0"/>
              <a:t>- ontologické námety, často zahrnuté v </a:t>
            </a:r>
            <a:r>
              <a:rPr lang="sk-SK" dirty="0" err="1"/>
              <a:t>gnoseologickém</a:t>
            </a:r>
            <a:r>
              <a:rPr lang="sk-SK" dirty="0"/>
              <a:t>-vedeckých tézach, sú bohaté na rôzne poznatky. Najdôležitejším problémom je tzv. </a:t>
            </a:r>
            <a:r>
              <a:rPr lang="sk-SK" b="1" dirty="0" smtClean="0"/>
              <a:t>teória troch svetov</a:t>
            </a:r>
            <a:r>
              <a:rPr lang="sk-SK" dirty="0" smtClean="0"/>
              <a:t>, </a:t>
            </a:r>
            <a:r>
              <a:rPr lang="sk-SK" dirty="0"/>
              <a:t>ktorá mapuje na základe </a:t>
            </a:r>
            <a:r>
              <a:rPr lang="sk-SK" dirty="0" err="1"/>
              <a:t>triadického</a:t>
            </a:r>
            <a:r>
              <a:rPr lang="sk-SK" dirty="0"/>
              <a:t> systému poznania skutočnosti. </a:t>
            </a:r>
          </a:p>
          <a:p>
            <a:pPr marL="0" indent="0">
              <a:buNone/>
            </a:pPr>
            <a:r>
              <a:rPr lang="sk-SK" dirty="0" err="1"/>
              <a:t>Popper</a:t>
            </a:r>
            <a:r>
              <a:rPr lang="sk-SK" dirty="0"/>
              <a:t> sa tiež kriticky vyrovnáva s problematikou fyziky, biológie a evolučnej teórie.</a:t>
            </a:r>
          </a:p>
          <a:p>
            <a:pPr marL="0" indent="0">
              <a:buNone/>
            </a:pPr>
            <a:endParaRPr lang="sk-SK" dirty="0"/>
          </a:p>
        </p:txBody>
      </p:sp>
    </p:spTree>
    <p:extLst>
      <p:ext uri="{BB962C8B-B14F-4D97-AF65-F5344CB8AC3E}">
        <p14:creationId xmlns:p14="http://schemas.microsoft.com/office/powerpoint/2010/main" val="210537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0" indent="0">
              <a:spcBef>
                <a:spcPts val="0"/>
              </a:spcBef>
            </a:pPr>
            <a:r>
              <a:rPr lang="sk-SK" b="1" dirty="0"/>
              <a:t>Teória troch svetov (ontológia)</a:t>
            </a:r>
            <a:endParaRPr lang="sk-SK" dirty="0"/>
          </a:p>
        </p:txBody>
      </p:sp>
      <p:sp>
        <p:nvSpPr>
          <p:cNvPr id="3" name="Zástupný objekt pre obsah 2"/>
          <p:cNvSpPr>
            <a:spLocks noGrp="1"/>
          </p:cNvSpPr>
          <p:nvPr>
            <p:ph idx="1"/>
          </p:nvPr>
        </p:nvSpPr>
        <p:spPr>
          <a:xfrm>
            <a:off x="914401" y="2015732"/>
            <a:ext cx="10140454" cy="3450613"/>
          </a:xfrm>
        </p:spPr>
        <p:txBody>
          <a:bodyPr>
            <a:normAutofit fontScale="32500" lnSpcReduction="20000"/>
          </a:bodyPr>
          <a:lstStyle/>
          <a:p>
            <a:pPr marL="0" indent="0">
              <a:spcBef>
                <a:spcPts val="0"/>
              </a:spcBef>
              <a:buNone/>
            </a:pPr>
            <a:r>
              <a:rPr lang="sk-SK" sz="3200" dirty="0" smtClean="0"/>
              <a:t>- </a:t>
            </a:r>
            <a:r>
              <a:rPr lang="sk-SK" sz="3200" dirty="0"/>
              <a:t>problém teórie troch svetov vidí ako nekonečnú polaritu medzi dušou a telom. Jedná sa teda o najstarší a najzložitejšia problém metafyziky. </a:t>
            </a:r>
          </a:p>
          <a:p>
            <a:pPr marL="0" indent="0">
              <a:spcBef>
                <a:spcPts val="0"/>
              </a:spcBef>
              <a:buNone/>
            </a:pPr>
            <a:r>
              <a:rPr lang="sk-SK" sz="3200" dirty="0"/>
              <a:t>- vplyv Platóna, Aristotela a </a:t>
            </a:r>
            <a:r>
              <a:rPr lang="sk-SK" sz="3200" dirty="0" err="1"/>
              <a:t>Bolzana</a:t>
            </a:r>
            <a:r>
              <a:rPr lang="sk-SK" sz="3200" dirty="0"/>
              <a:t>;</a:t>
            </a:r>
          </a:p>
          <a:p>
            <a:pPr marL="0" indent="0">
              <a:spcBef>
                <a:spcPts val="0"/>
              </a:spcBef>
              <a:buNone/>
            </a:pPr>
            <a:r>
              <a:rPr lang="sk-SK" sz="3200" dirty="0"/>
              <a:t>- teória spolu s neurochirurgom s menom John </a:t>
            </a:r>
            <a:r>
              <a:rPr lang="sk-SK" sz="3200" dirty="0" err="1"/>
              <a:t>Ecclese</a:t>
            </a:r>
            <a:endParaRPr lang="sk-SK" sz="3200" dirty="0"/>
          </a:p>
          <a:p>
            <a:pPr marL="0" indent="0">
              <a:spcBef>
                <a:spcPts val="0"/>
              </a:spcBef>
              <a:buNone/>
            </a:pPr>
            <a:r>
              <a:rPr lang="sk-SK" sz="3200" dirty="0"/>
              <a:t> </a:t>
            </a:r>
          </a:p>
          <a:p>
            <a:pPr marL="0" indent="0">
              <a:spcBef>
                <a:spcPts val="0"/>
              </a:spcBef>
              <a:buNone/>
            </a:pPr>
            <a:r>
              <a:rPr lang="sk-SK" sz="3200" dirty="0"/>
              <a:t>- </a:t>
            </a:r>
            <a:r>
              <a:rPr lang="sk-SK" sz="3200" dirty="0" err="1"/>
              <a:t>triadický</a:t>
            </a:r>
            <a:r>
              <a:rPr lang="sk-SK" sz="3200" dirty="0"/>
              <a:t> systém skladajúci sa zo Sveta 1, Sveta 2 a Sveta 3.</a:t>
            </a:r>
          </a:p>
          <a:p>
            <a:pPr marL="0" indent="0">
              <a:spcBef>
                <a:spcPts val="0"/>
              </a:spcBef>
              <a:buNone/>
            </a:pPr>
            <a:r>
              <a:rPr lang="sk-SK" sz="3200" b="1" dirty="0"/>
              <a:t>Svet 1 je charakterizovaný, ako svet živých a neživých telies. Patrí sem nielen vesmírne telesá a hviezdy, ale aj živočíchy, rastliny ... výskum sveta 1 je predmetom </a:t>
            </a:r>
            <a:r>
              <a:rPr lang="sk-SK" sz="3200" b="1" dirty="0" smtClean="0"/>
              <a:t>kozmológie</a:t>
            </a:r>
            <a:r>
              <a:rPr lang="sk-SK" sz="3200" dirty="0" smtClean="0"/>
              <a:t>. </a:t>
            </a:r>
            <a:r>
              <a:rPr lang="sk-SK" sz="3200" dirty="0" err="1"/>
              <a:t>Popper</a:t>
            </a:r>
            <a:r>
              <a:rPr lang="sk-SK" sz="3200" dirty="0"/>
              <a:t> ho pokladá za najskutočnejší z ostatných svetov. </a:t>
            </a:r>
            <a:r>
              <a:rPr lang="sk-SK" sz="3200" dirty="0" err="1"/>
              <a:t>Popper</a:t>
            </a:r>
            <a:r>
              <a:rPr lang="sk-SK" sz="3200" dirty="0"/>
              <a:t> si ich na základe fyziky istý reálnosťou hmoty. Tu mu demonštruje odpor, ktorým sa hmota vyznačuje. </a:t>
            </a:r>
          </a:p>
          <a:p>
            <a:pPr marL="0" indent="0">
              <a:spcBef>
                <a:spcPts val="0"/>
              </a:spcBef>
              <a:buNone/>
            </a:pPr>
            <a:r>
              <a:rPr lang="sk-SK" sz="3200" dirty="0"/>
              <a:t> </a:t>
            </a:r>
          </a:p>
          <a:p>
            <a:pPr marL="0" indent="0">
              <a:spcBef>
                <a:spcPts val="0"/>
              </a:spcBef>
              <a:buNone/>
            </a:pPr>
            <a:r>
              <a:rPr lang="sk-SK" sz="3200" b="1" dirty="0"/>
              <a:t>Svet 2 </a:t>
            </a:r>
            <a:r>
              <a:rPr lang="sk-SK" sz="3200" dirty="0"/>
              <a:t>súvisí s jedným z hlavných aspektov ľudského myslenia a to s riešením problémov. Tieto problémy rieši vedomie, ktoré v sebe obsahuje požiadavku rastu, ktorý práve riešením problémov vzniká. Nie je to však jeho jediná funkcia, nemenej dôležitá je schopnosť učiť sa a pamätať si. </a:t>
            </a:r>
          </a:p>
          <a:p>
            <a:pPr marL="0" indent="0">
              <a:spcBef>
                <a:spcPts val="0"/>
              </a:spcBef>
              <a:buNone/>
            </a:pPr>
            <a:r>
              <a:rPr lang="sk-SK" sz="3200" dirty="0"/>
              <a:t> </a:t>
            </a:r>
          </a:p>
          <a:p>
            <a:pPr marL="0" indent="0">
              <a:spcBef>
                <a:spcPts val="0"/>
              </a:spcBef>
              <a:buNone/>
            </a:pPr>
            <a:r>
              <a:rPr lang="sk-SK" sz="3200" b="1" dirty="0"/>
              <a:t>Svet 3 </a:t>
            </a:r>
            <a:r>
              <a:rPr lang="sk-SK" sz="3200" dirty="0"/>
              <a:t>- Vyvrcholením tejto triády svetov je najväčší krok života a vedomia a to je vynález ľudskej reči. Nejedná sa totiž len o výrazy či komunikáciu, ale o skutočnosť opisných viet, ktoré sa môžu, ale nemusia zhodovať so skutočnosťou, to znamená, nerobí si nárok na pravdivosť. Posledným aspektom ľudskej reči je jej argumentačná funkcie – možnosť kritiky.</a:t>
            </a:r>
          </a:p>
          <a:p>
            <a:pPr marL="0" indent="0">
              <a:spcBef>
                <a:spcPts val="0"/>
              </a:spcBef>
              <a:buNone/>
            </a:pPr>
            <a:r>
              <a:rPr lang="sk-SK" sz="3200" dirty="0"/>
              <a:t> </a:t>
            </a:r>
          </a:p>
          <a:p>
            <a:pPr marL="0" indent="0">
              <a:spcBef>
                <a:spcPts val="0"/>
              </a:spcBef>
              <a:buNone/>
            </a:pPr>
            <a:r>
              <a:rPr lang="sk-SK" sz="3200" dirty="0"/>
              <a:t>Svet 1 a 2 sa pretínajú. Svet 3 môže byť tvorený knihami a tiež fyzickými vecami, pochody, ktoré sa odohrávajú vo svete 1. Hlavným bodom sveta 3 sa ale stáva jeho nehmotný podiel, to je už vyššie uvedený obsah viet, argumentov (napr. obsah knihy) .</a:t>
            </a:r>
          </a:p>
          <a:p>
            <a:pPr marL="0" indent="0">
              <a:spcBef>
                <a:spcPts val="0"/>
              </a:spcBef>
              <a:buNone/>
            </a:pPr>
            <a:r>
              <a:rPr lang="sk-SK" sz="3200" dirty="0"/>
              <a:t> </a:t>
            </a:r>
          </a:p>
          <a:p>
            <a:pPr marL="0" indent="0">
              <a:spcBef>
                <a:spcPts val="0"/>
              </a:spcBef>
              <a:buNone/>
            </a:pPr>
            <a:r>
              <a:rPr lang="sk-SK" sz="3200" b="1" dirty="0"/>
              <a:t>Fenoménom je vzájomná interakcia medzi týmito svetmi. Riešenie problémov vedie cez svet 2 k tvorbe ľudského ducha, čo sa spája so svetom 3 a vytvára reakcie v svete 1.Tento princíp sa oddávna nazýva kauzalita.</a:t>
            </a:r>
            <a:endParaRPr lang="sk-SK" sz="3200" dirty="0"/>
          </a:p>
          <a:p>
            <a:pPr marL="0" indent="0">
              <a:spcBef>
                <a:spcPts val="0"/>
              </a:spcBef>
              <a:buNone/>
            </a:pPr>
            <a:endParaRPr lang="sk-SK" dirty="0"/>
          </a:p>
        </p:txBody>
      </p:sp>
    </p:spTree>
    <p:extLst>
      <p:ext uri="{BB962C8B-B14F-4D97-AF65-F5344CB8AC3E}">
        <p14:creationId xmlns:p14="http://schemas.microsoft.com/office/powerpoint/2010/main" val="67179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t>Metodológia vedy (filozofia vedy)</a:t>
            </a:r>
            <a:r>
              <a:rPr lang="sk-SK" dirty="0"/>
              <a:t/>
            </a:r>
            <a:br>
              <a:rPr lang="sk-SK" dirty="0"/>
            </a:br>
            <a:endParaRPr lang="sk-SK" dirty="0"/>
          </a:p>
        </p:txBody>
      </p:sp>
      <p:sp>
        <p:nvSpPr>
          <p:cNvPr id="3" name="Zástupný objekt pre obsah 2"/>
          <p:cNvSpPr>
            <a:spLocks noGrp="1"/>
          </p:cNvSpPr>
          <p:nvPr>
            <p:ph idx="1"/>
          </p:nvPr>
        </p:nvSpPr>
        <p:spPr/>
        <p:txBody>
          <a:bodyPr>
            <a:noAutofit/>
          </a:bodyPr>
          <a:lstStyle/>
          <a:p>
            <a:pPr marL="0" indent="0">
              <a:buNone/>
            </a:pPr>
            <a:r>
              <a:rPr lang="sk-SK" sz="1200" dirty="0" smtClean="0"/>
              <a:t>Základom </a:t>
            </a:r>
            <a:r>
              <a:rPr lang="sk-SK" sz="1200" dirty="0" err="1"/>
              <a:t>Popperovho</a:t>
            </a:r>
            <a:r>
              <a:rPr lang="sk-SK" sz="1200" dirty="0"/>
              <a:t> pohľadu na vedecké skúmanie vychádza z jeho filozofického presvedčenia. Ako predstaviteľ kritického racionalizmu zastáva v tejto otázke </a:t>
            </a:r>
            <a:r>
              <a:rPr lang="sk-SK" sz="1200" b="1" dirty="0"/>
              <a:t>tzv. kritérium vedeckosti.</a:t>
            </a:r>
            <a:r>
              <a:rPr lang="sk-SK" sz="1200" dirty="0"/>
              <a:t> </a:t>
            </a:r>
          </a:p>
          <a:p>
            <a:pPr marL="0" indent="0">
              <a:buNone/>
            </a:pPr>
            <a:r>
              <a:rPr lang="sk-SK" sz="1200" dirty="0"/>
              <a:t>Jedná sa o racionálne kritiku, v empirických vedách ide o kritizovateľnosť prostredníctvom empirických skúšok alebo o možnosť empirického vyvrátenia. </a:t>
            </a:r>
          </a:p>
          <a:p>
            <a:pPr marL="0" indent="0">
              <a:buNone/>
            </a:pPr>
            <a:r>
              <a:rPr lang="sk-SK" sz="1200" dirty="0"/>
              <a:t> </a:t>
            </a:r>
            <a:r>
              <a:rPr lang="sk-SK" sz="1200" dirty="0" err="1" smtClean="0"/>
              <a:t>Popper</a:t>
            </a:r>
            <a:r>
              <a:rPr lang="sk-SK" sz="1200" dirty="0" smtClean="0"/>
              <a:t> </a:t>
            </a:r>
            <a:r>
              <a:rPr lang="sk-SK" sz="1200" dirty="0"/>
              <a:t>však tvrdí, že celá naša moderná fyzika je odpisom špekulatívnych svetov, ktoré sú, ako sa domnievame, ukryté za svetom našej skúsenosti. Tieto svety sú výtvory našej fantázie, ktorú práve racionálne kritika kontroluje. </a:t>
            </a:r>
          </a:p>
          <a:p>
            <a:pPr marL="0" indent="0">
              <a:buNone/>
            </a:pPr>
            <a:r>
              <a:rPr lang="sk-SK" sz="1200" dirty="0"/>
              <a:t> </a:t>
            </a:r>
            <a:r>
              <a:rPr lang="sk-SK" sz="1200" dirty="0" smtClean="0"/>
              <a:t>- </a:t>
            </a:r>
            <a:r>
              <a:rPr lang="sk-SK" sz="1200" dirty="0"/>
              <a:t>spor medzi pozitivizmom </a:t>
            </a:r>
            <a:r>
              <a:rPr lang="sk-SK" sz="1200" dirty="0" err="1"/>
              <a:t>Carnapovym</a:t>
            </a:r>
            <a:r>
              <a:rPr lang="sk-SK" sz="1200" dirty="0"/>
              <a:t> a racionalizmom </a:t>
            </a:r>
            <a:r>
              <a:rPr lang="sk-SK" sz="1200" dirty="0" err="1"/>
              <a:t>Popperovym</a:t>
            </a:r>
            <a:r>
              <a:rPr lang="sk-SK" sz="1200" dirty="0"/>
              <a:t>, teda nie verifikovať teórie, ale </a:t>
            </a:r>
            <a:r>
              <a:rPr lang="sk-SK" sz="1200" b="1" dirty="0"/>
              <a:t>falzifikovať ich.</a:t>
            </a:r>
            <a:endParaRPr lang="sk-SK" sz="1200" dirty="0"/>
          </a:p>
          <a:p>
            <a:pPr marL="0" indent="0">
              <a:buNone/>
            </a:pPr>
            <a:r>
              <a:rPr lang="sk-SK" sz="1200" dirty="0"/>
              <a:t> </a:t>
            </a:r>
            <a:r>
              <a:rPr lang="sk-SK" sz="1200" dirty="0" smtClean="0"/>
              <a:t>Tým </a:t>
            </a:r>
            <a:r>
              <a:rPr lang="sk-SK" sz="1200" dirty="0"/>
              <a:t>pádom by sa mohla indukcia obísť! Kým overiteľnosť je záver induktívny- pýtam sa či je to pravda a zrovnávam to so skutočnosťou, falzifikácia je niečo iné.</a:t>
            </a:r>
            <a:r>
              <a:rPr lang="sk-SK" sz="1200" b="1" dirty="0"/>
              <a:t> Pýta sa- je táto hypotéza falošná.</a:t>
            </a:r>
            <a:r>
              <a:rPr lang="sk-SK" sz="1200" dirty="0"/>
              <a:t> A pokúša sa ju vyvrátiť. Vyvrátiť ju čisto dedukciou. </a:t>
            </a:r>
            <a:r>
              <a:rPr lang="sk-SK" sz="1200" b="1" dirty="0"/>
              <a:t>A pokiaľ sa táto hypotéza nedá falzifikovať, vtedy obstojí.</a:t>
            </a:r>
            <a:endParaRPr lang="sk-SK" sz="1200" dirty="0"/>
          </a:p>
          <a:p>
            <a:pPr marL="0" indent="0">
              <a:buNone/>
            </a:pPr>
            <a:r>
              <a:rPr lang="sk-SK" sz="1200" dirty="0"/>
              <a:t> </a:t>
            </a:r>
            <a:r>
              <a:rPr lang="sk-SK" sz="1200" b="1" dirty="0" smtClean="0"/>
              <a:t>dedukcia</a:t>
            </a:r>
            <a:r>
              <a:rPr lang="sk-SK" sz="1200" dirty="0" smtClean="0"/>
              <a:t> </a:t>
            </a:r>
            <a:r>
              <a:rPr lang="sk-SK" sz="1200" dirty="0"/>
              <a:t>- </a:t>
            </a:r>
            <a:r>
              <a:rPr lang="sk-SK" sz="1200" dirty="0" smtClean="0"/>
              <a:t>dedukcia je </a:t>
            </a:r>
            <a:r>
              <a:rPr lang="sk-SK" sz="1200" dirty="0" smtClean="0">
                <a:hlinkClick r:id="rId2" tooltip="Usudzovanie"/>
              </a:rPr>
              <a:t>usudzovanie</a:t>
            </a:r>
            <a:r>
              <a:rPr lang="sk-SK" sz="1200" dirty="0" smtClean="0"/>
              <a:t>, odvodzovanie </a:t>
            </a:r>
            <a:r>
              <a:rPr lang="sk-SK" sz="1200" dirty="0" smtClean="0">
                <a:hlinkClick r:id="rId3" tooltip="Zvláštne"/>
              </a:rPr>
              <a:t>zvláštneho</a:t>
            </a:r>
            <a:r>
              <a:rPr lang="sk-SK" sz="1200" dirty="0" smtClean="0"/>
              <a:t>, menej všeobecného zo </a:t>
            </a:r>
            <a:r>
              <a:rPr lang="sk-SK" sz="1200" dirty="0" smtClean="0">
                <a:hlinkClick r:id="rId4" tooltip="Všeobecné"/>
              </a:rPr>
              <a:t>všeobecného</a:t>
            </a:r>
            <a:r>
              <a:rPr lang="sk-SK" sz="1200" dirty="0" smtClean="0"/>
              <a:t>.</a:t>
            </a:r>
          </a:p>
          <a:p>
            <a:pPr marL="0" indent="0">
              <a:buNone/>
            </a:pPr>
            <a:r>
              <a:rPr lang="sk-SK" sz="1200" b="1" dirty="0" smtClean="0"/>
              <a:t>indukcia</a:t>
            </a:r>
            <a:r>
              <a:rPr lang="sk-SK" sz="1200" dirty="0" smtClean="0"/>
              <a:t> - skúmania podstatných čŕt určitej časti predmetov nejakej triedy usudzuje na inú časť tejto triedy.</a:t>
            </a:r>
          </a:p>
          <a:p>
            <a:pPr marL="0" indent="0">
              <a:buNone/>
            </a:pPr>
            <a:endParaRPr lang="sk-SK" sz="1200" dirty="0"/>
          </a:p>
        </p:txBody>
      </p:sp>
    </p:spTree>
    <p:extLst>
      <p:ext uri="{BB962C8B-B14F-4D97-AF65-F5344CB8AC3E}">
        <p14:creationId xmlns:p14="http://schemas.microsoft.com/office/powerpoint/2010/main" val="145764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b="1" dirty="0"/>
              <a:t>Teória otvorenej spoločnosti </a:t>
            </a:r>
            <a:r>
              <a:rPr lang="sk-SK" dirty="0"/>
              <a:t>(sociálno-politická filozofia)</a:t>
            </a:r>
            <a:br>
              <a:rPr lang="sk-SK" dirty="0"/>
            </a:br>
            <a:endParaRPr lang="sk-SK" dirty="0"/>
          </a:p>
        </p:txBody>
      </p:sp>
      <p:sp>
        <p:nvSpPr>
          <p:cNvPr id="3" name="Zástupný objekt pre obsah 2"/>
          <p:cNvSpPr>
            <a:spLocks noGrp="1"/>
          </p:cNvSpPr>
          <p:nvPr>
            <p:ph idx="1"/>
          </p:nvPr>
        </p:nvSpPr>
        <p:spPr/>
        <p:txBody>
          <a:bodyPr>
            <a:normAutofit fontScale="47500" lnSpcReduction="20000"/>
          </a:bodyPr>
          <a:lstStyle/>
          <a:p>
            <a:pPr marL="0" indent="0">
              <a:spcBef>
                <a:spcPts val="0"/>
              </a:spcBef>
              <a:buNone/>
            </a:pPr>
            <a:endParaRPr lang="sk-SK" dirty="0"/>
          </a:p>
          <a:p>
            <a:pPr marL="0" indent="0">
              <a:spcBef>
                <a:spcPts val="0"/>
              </a:spcBef>
              <a:buNone/>
            </a:pPr>
            <a:r>
              <a:rPr lang="sk-SK" i="1" dirty="0"/>
              <a:t>„Načrtáva niektoré ťažkosti, pred nimi stojí naša civilizácia – civilizácia, ktorá môže byť opísaná smerovaním k ľudskosti a rozumnosti, rovnosti a slobode, civilizácia, ktorá je doposiaľ takpovediac vo svojom detstve, a ktorá sa ďalej rozvíja i napriek skutočnosti, že bola toľkými intelektuálnymi vodcami ľudstva mnohokrát zradená. Pokúša sa ukázať, že táto civilizácia sa ešte úplne nespamätala z otrasu svojho zrodu – z prechodu od kmeňovej či ‘uzavretej spoločnosti‘, ktorá sa podriaďovala magickým silám, k ‘otvorenej spoločnosti‘, ktorá uvoľňuje kritické schopnosti človeka.“ (str. 13).</a:t>
            </a:r>
            <a:endParaRPr lang="sk-SK" dirty="0"/>
          </a:p>
          <a:p>
            <a:pPr marL="0" indent="0">
              <a:spcBef>
                <a:spcPts val="0"/>
              </a:spcBef>
              <a:buNone/>
            </a:pPr>
            <a:r>
              <a:rPr lang="sk-SK" dirty="0"/>
              <a:t> </a:t>
            </a:r>
          </a:p>
          <a:p>
            <a:pPr marL="0" indent="0">
              <a:spcBef>
                <a:spcPts val="0"/>
              </a:spcBef>
              <a:buNone/>
            </a:pPr>
            <a:r>
              <a:rPr lang="sk-SK" dirty="0"/>
              <a:t> </a:t>
            </a:r>
          </a:p>
          <a:p>
            <a:pPr marL="0" indent="0">
              <a:spcBef>
                <a:spcPts val="0"/>
              </a:spcBef>
              <a:buNone/>
            </a:pPr>
            <a:r>
              <a:rPr lang="sk-SK" dirty="0"/>
              <a:t>- Základným predpokladom otvorenej spoločnosti je odpor voči všetkých doktrínam, patentom na múdrosť, veľkým osobnostiam, veľkým ideám, veľkým národom a veľkým triedam. </a:t>
            </a:r>
          </a:p>
          <a:p>
            <a:pPr marL="0" indent="0">
              <a:spcBef>
                <a:spcPts val="0"/>
              </a:spcBef>
              <a:buNone/>
            </a:pPr>
            <a:r>
              <a:rPr lang="sk-SK" dirty="0"/>
              <a:t> </a:t>
            </a:r>
          </a:p>
          <a:p>
            <a:pPr marL="0" indent="0">
              <a:spcBef>
                <a:spcPts val="0"/>
              </a:spcBef>
              <a:buNone/>
            </a:pPr>
            <a:r>
              <a:rPr lang="sk-SK" dirty="0"/>
              <a:t>- Hlavným nepriateľom demokratickej spoločnosti je podľa </a:t>
            </a:r>
            <a:r>
              <a:rPr lang="sk-SK" b="1" dirty="0" err="1"/>
              <a:t>Poppera</a:t>
            </a:r>
            <a:r>
              <a:rPr lang="sk-SK" b="1" dirty="0"/>
              <a:t> </a:t>
            </a:r>
            <a:r>
              <a:rPr lang="sk-SK" b="1" dirty="0" err="1"/>
              <a:t>historicizmus</a:t>
            </a:r>
            <a:r>
              <a:rPr lang="sk-SK" dirty="0"/>
              <a:t>, teda presvedčenie, že dejiny sú ovládané špecifickým historickým či dejinným zákonom</a:t>
            </a:r>
          </a:p>
          <a:p>
            <a:pPr marL="0" indent="0">
              <a:spcBef>
                <a:spcPts val="0"/>
              </a:spcBef>
              <a:buNone/>
            </a:pPr>
            <a:r>
              <a:rPr lang="sk-SK" dirty="0"/>
              <a:t>- </a:t>
            </a:r>
            <a:r>
              <a:rPr lang="sk-SK" dirty="0" err="1"/>
              <a:t>Popper</a:t>
            </a:r>
            <a:r>
              <a:rPr lang="sk-SK" dirty="0"/>
              <a:t> vo svojej teórii otvorenej spoločnosti tvrdo stojí za rovnostárskym princípom ako jej nevyhnutnou podmienkou;</a:t>
            </a:r>
          </a:p>
          <a:p>
            <a:pPr marL="0" indent="0">
              <a:spcBef>
                <a:spcPts val="0"/>
              </a:spcBef>
              <a:buNone/>
            </a:pPr>
            <a:r>
              <a:rPr lang="sk-SK" dirty="0"/>
              <a:t>	- v tejto spoločnosti sa presadzujú </a:t>
            </a:r>
            <a:r>
              <a:rPr lang="sk-SK" b="1" dirty="0"/>
              <a:t>princípy rovnosti, individualizmu, slobody</a:t>
            </a:r>
            <a:r>
              <a:rPr lang="sk-SK" dirty="0"/>
              <a:t>, </a:t>
            </a:r>
          </a:p>
          <a:p>
            <a:pPr marL="0" indent="0">
              <a:spcBef>
                <a:spcPts val="0"/>
              </a:spcBef>
              <a:buNone/>
            </a:pPr>
            <a:r>
              <a:rPr lang="sk-SK" dirty="0"/>
              <a:t> </a:t>
            </a:r>
          </a:p>
          <a:p>
            <a:pPr marL="0" indent="0">
              <a:spcBef>
                <a:spcPts val="0"/>
              </a:spcBef>
              <a:buNone/>
            </a:pPr>
            <a:r>
              <a:rPr lang="sk-SK" dirty="0"/>
              <a:t>- </a:t>
            </a:r>
            <a:r>
              <a:rPr lang="sk-SK" b="1" dirty="0"/>
              <a:t>nedostatky teórie</a:t>
            </a:r>
            <a:r>
              <a:rPr lang="sk-SK" dirty="0"/>
              <a:t> otvorenej spoločnosti: je založená na doktríne odporu voči všetkým doktrínam, aj tým overeným, spolieha sa na ľudský rozum a prehliada nedokonalosť a emotívnosť každého človeka, žiada nivelizovanie tých najlepších a najmúdrejších, ako i atomizáciu spoločnosti na jednotlivcov, ktorí by sa ideálnom prípade ani nestretali (tzv. abstraktná spoločnosť) a stavia na bezbrehej slobode jednotlivca, ktorý sa necíti vôbec spútaný žiadnymi záväzkami so svojím okolím.</a:t>
            </a:r>
          </a:p>
          <a:p>
            <a:pPr marL="0" indent="0">
              <a:spcBef>
                <a:spcPts val="0"/>
              </a:spcBef>
              <a:buNone/>
            </a:pPr>
            <a:r>
              <a:rPr lang="sk-SK" dirty="0"/>
              <a:t> </a:t>
            </a:r>
          </a:p>
          <a:p>
            <a:pPr marL="0" indent="0">
              <a:spcBef>
                <a:spcPts val="0"/>
              </a:spcBef>
              <a:buNone/>
            </a:pPr>
            <a:r>
              <a:rPr lang="sk-SK" dirty="0"/>
              <a:t> </a:t>
            </a:r>
          </a:p>
          <a:p>
            <a:pPr marL="0" indent="0">
              <a:spcBef>
                <a:spcPts val="0"/>
              </a:spcBef>
              <a:buNone/>
            </a:pPr>
            <a:r>
              <a:rPr lang="sk-SK" b="1" dirty="0"/>
              <a:t>pojmy: </a:t>
            </a:r>
            <a:r>
              <a:rPr lang="sk-SK" dirty="0"/>
              <a:t>tri svety, falzifikácia, otvorená spoločnosť, </a:t>
            </a:r>
            <a:r>
              <a:rPr lang="sk-SK" dirty="0" err="1"/>
              <a:t>dedukcionizmus</a:t>
            </a:r>
            <a:endParaRPr lang="sk-SK" dirty="0"/>
          </a:p>
          <a:p>
            <a:pPr marL="0" indent="0">
              <a:spcBef>
                <a:spcPts val="0"/>
              </a:spcBef>
              <a:buNone/>
            </a:pPr>
            <a:endParaRPr lang="sk-SK" dirty="0"/>
          </a:p>
        </p:txBody>
      </p:sp>
    </p:spTree>
    <p:extLst>
      <p:ext uri="{BB962C8B-B14F-4D97-AF65-F5344CB8AC3E}">
        <p14:creationId xmlns:p14="http://schemas.microsoft.com/office/powerpoint/2010/main" val="219820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záver</a:t>
            </a:r>
            <a:endParaRPr lang="sk-SK" dirty="0"/>
          </a:p>
        </p:txBody>
      </p:sp>
      <p:sp>
        <p:nvSpPr>
          <p:cNvPr id="3" name="Zástupný objekt pre obsah 2"/>
          <p:cNvSpPr>
            <a:spLocks noGrp="1"/>
          </p:cNvSpPr>
          <p:nvPr>
            <p:ph idx="1"/>
          </p:nvPr>
        </p:nvSpPr>
        <p:spPr/>
        <p:txBody>
          <a:bodyPr/>
          <a:lstStyle/>
          <a:p>
            <a:endParaRPr lang="sk-SK"/>
          </a:p>
        </p:txBody>
      </p:sp>
    </p:spTree>
    <p:extLst>
      <p:ext uri="{BB962C8B-B14F-4D97-AF65-F5344CB8AC3E}">
        <p14:creationId xmlns:p14="http://schemas.microsoft.com/office/powerpoint/2010/main" val="16203779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Galéria</Template>
  <TotalTime>670</TotalTime>
  <Words>400</Words>
  <Application>Microsoft Office PowerPoint</Application>
  <PresentationFormat>Širokouhlá</PresentationFormat>
  <Paragraphs>60</Paragraphs>
  <Slides>8</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8</vt:i4>
      </vt:variant>
    </vt:vector>
  </HeadingPairs>
  <TitlesOfParts>
    <vt:vector size="11" baseType="lpstr">
      <vt:lpstr>Arial</vt:lpstr>
      <vt:lpstr>Gill Sans MT</vt:lpstr>
      <vt:lpstr>Gallery</vt:lpstr>
      <vt:lpstr>Karl Raimund Popper</vt:lpstr>
      <vt:lpstr>Sir Karl Raimund Popper (* 28. júl 1902, Viedeň, Rakúsko – † 17. september 1994, Londýn, Spojené kráľovstvo) </vt:lpstr>
      <vt:lpstr>Diela:</vt:lpstr>
      <vt:lpstr>Základné filozofické oblasti</vt:lpstr>
      <vt:lpstr>Teória troch svetov (ontológia)</vt:lpstr>
      <vt:lpstr>Metodológia vedy (filozofia vedy) </vt:lpstr>
      <vt:lpstr>Teória otvorenej spoločnosti (sociálno-politická filozofia) </vt:lpstr>
      <vt:lpstr>záver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Karl Raimund Popper -  I. a II. prednáška</dc:title>
  <dc:creator>User</dc:creator>
  <cp:lastModifiedBy>User</cp:lastModifiedBy>
  <cp:revision>7</cp:revision>
  <dcterms:created xsi:type="dcterms:W3CDTF">2020-04-23T21:21:05Z</dcterms:created>
  <dcterms:modified xsi:type="dcterms:W3CDTF">2021-04-20T21:21:25Z</dcterms:modified>
</cp:coreProperties>
</file>