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sk-SK" smtClean="0"/>
              <a:t>Upravte štýly predlohy textu</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ncho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sk-SK" smtClean="0"/>
              <a:t>Upravte štýly predlohy textu</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447191" y="2824269"/>
            <a:ext cx="4645152" cy="2644457"/>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412362" y="2821491"/>
            <a:ext cx="4645152" cy="2637371"/>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sk-SK" smtClean="0"/>
              <a:t>Upravte štýly predlohy textu</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354015" y="802298"/>
            <a:ext cx="9700837" cy="2541431"/>
          </a:xfrm>
        </p:spPr>
        <p:txBody>
          <a:bodyPr>
            <a:normAutofit fontScale="90000"/>
          </a:bodyPr>
          <a:lstStyle/>
          <a:p>
            <a:r>
              <a:rPr lang="sk-SK" b="1" dirty="0" err="1"/>
              <a:t>Alfred</a:t>
            </a:r>
            <a:r>
              <a:rPr lang="sk-SK" b="1" dirty="0"/>
              <a:t> North </a:t>
            </a:r>
            <a:r>
              <a:rPr lang="sk-SK" b="1" dirty="0" err="1"/>
              <a:t>Whitehead</a:t>
            </a:r>
            <a:r>
              <a:rPr lang="sk-SK" dirty="0"/>
              <a:t/>
            </a:r>
            <a:br>
              <a:rPr lang="sk-SK" dirty="0"/>
            </a:br>
            <a:endParaRPr lang="sk-SK" dirty="0"/>
          </a:p>
        </p:txBody>
      </p:sp>
      <p:sp>
        <p:nvSpPr>
          <p:cNvPr id="3" name="Podnadpis 2"/>
          <p:cNvSpPr>
            <a:spLocks noGrp="1"/>
          </p:cNvSpPr>
          <p:nvPr>
            <p:ph type="subTitle" idx="1"/>
          </p:nvPr>
        </p:nvSpPr>
        <p:spPr/>
        <p:txBody>
          <a:bodyPr/>
          <a:lstStyle/>
          <a:p>
            <a:endParaRPr lang="sk-SK"/>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859" y="444744"/>
            <a:ext cx="3143250" cy="4210050"/>
          </a:xfrm>
          <a:prstGeom prst="rect">
            <a:avLst/>
          </a:prstGeom>
        </p:spPr>
      </p:pic>
    </p:spTree>
    <p:extLst>
      <p:ext uri="{BB962C8B-B14F-4D97-AF65-F5344CB8AC3E}">
        <p14:creationId xmlns:p14="http://schemas.microsoft.com/office/powerpoint/2010/main" val="168540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život</a:t>
            </a:r>
            <a:endParaRPr lang="sk-SK" dirty="0"/>
          </a:p>
        </p:txBody>
      </p:sp>
      <p:sp>
        <p:nvSpPr>
          <p:cNvPr id="3" name="Zástupný objekt pre obsah 2"/>
          <p:cNvSpPr>
            <a:spLocks noGrp="1"/>
          </p:cNvSpPr>
          <p:nvPr>
            <p:ph idx="1"/>
          </p:nvPr>
        </p:nvSpPr>
        <p:spPr/>
        <p:txBody>
          <a:bodyPr>
            <a:normAutofit fontScale="62500" lnSpcReduction="20000"/>
          </a:bodyPr>
          <a:lstStyle/>
          <a:p>
            <a:pPr marL="0" indent="0">
              <a:buNone/>
            </a:pPr>
            <a:r>
              <a:rPr lang="sk-SK" dirty="0" smtClean="0"/>
              <a:t>(* </a:t>
            </a:r>
            <a:r>
              <a:rPr lang="sk-SK" dirty="0"/>
              <a:t>15. február 1861, </a:t>
            </a:r>
            <a:r>
              <a:rPr lang="sk-SK" dirty="0" err="1"/>
              <a:t>Ramsgate</a:t>
            </a:r>
            <a:r>
              <a:rPr lang="sk-SK" dirty="0"/>
              <a:t>, Spojené kráľovstvo – † 30. december 1947, </a:t>
            </a:r>
            <a:r>
              <a:rPr lang="sk-SK" dirty="0" err="1"/>
              <a:t>Cambridge</a:t>
            </a:r>
            <a:r>
              <a:rPr lang="sk-SK" dirty="0"/>
              <a:t>, Massachusetts, USA) </a:t>
            </a:r>
            <a:r>
              <a:rPr lang="sk-SK" dirty="0" smtClean="0"/>
              <a:t>bol </a:t>
            </a:r>
            <a:r>
              <a:rPr lang="sk-SK" dirty="0"/>
              <a:t>anglický matematik a filozof.</a:t>
            </a:r>
          </a:p>
          <a:p>
            <a:pPr marL="0" indent="0">
              <a:buNone/>
            </a:pPr>
            <a:r>
              <a:rPr lang="sk-SK" dirty="0"/>
              <a:t>- patrí k najvýznamnejším systematikom 20. st.</a:t>
            </a:r>
          </a:p>
          <a:p>
            <a:pPr marL="0" indent="0">
              <a:buNone/>
            </a:pPr>
            <a:r>
              <a:rPr lang="sk-SK" dirty="0"/>
              <a:t>- pochopil úlohu filozofie ako pokus vyjadriť nekonečnosť vesmíru ohraničený prostriedkami jazyka;</a:t>
            </a:r>
          </a:p>
          <a:p>
            <a:pPr marL="0" indent="0">
              <a:buNone/>
            </a:pPr>
            <a:r>
              <a:rPr lang="sk-SK" dirty="0"/>
              <a:t>- rozpracoval filozoficky systém na predstave organizmu</a:t>
            </a:r>
          </a:p>
          <a:p>
            <a:pPr marL="0" indent="0">
              <a:buNone/>
            </a:pPr>
            <a:r>
              <a:rPr lang="sk-SK" dirty="0"/>
              <a:t>	- prírodné a duchovné zmeny chápe ako prejavy organizácie  </a:t>
            </a:r>
          </a:p>
          <a:p>
            <a:pPr marL="0" indent="0">
              <a:buNone/>
            </a:pPr>
            <a:r>
              <a:rPr lang="sk-SK" dirty="0"/>
              <a:t>- do filozofie sa dostáva ako známy fyzik a matematik;</a:t>
            </a:r>
          </a:p>
          <a:p>
            <a:pPr marL="0" indent="0">
              <a:buNone/>
            </a:pPr>
            <a:r>
              <a:rPr lang="sk-SK" dirty="0"/>
              <a:t>- známy sa stal tromi zväzkami </a:t>
            </a:r>
            <a:r>
              <a:rPr lang="sk-SK" dirty="0" err="1"/>
              <a:t>Principia</a:t>
            </a:r>
            <a:r>
              <a:rPr lang="sk-SK" dirty="0"/>
              <a:t> </a:t>
            </a:r>
            <a:r>
              <a:rPr lang="sk-SK" dirty="0" err="1"/>
              <a:t>Mathematica</a:t>
            </a:r>
            <a:r>
              <a:rPr lang="sk-SK" dirty="0"/>
              <a:t>, ktoré dokončil spoločne so svojím žiakom </a:t>
            </a:r>
            <a:r>
              <a:rPr lang="sk-SK" dirty="0" err="1"/>
              <a:t>Bertrandom</a:t>
            </a:r>
            <a:r>
              <a:rPr lang="sk-SK" dirty="0"/>
              <a:t> </a:t>
            </a:r>
            <a:r>
              <a:rPr lang="sk-SK" dirty="0" err="1"/>
              <a:t>Russellom</a:t>
            </a:r>
            <a:r>
              <a:rPr lang="sk-SK" dirty="0"/>
              <a:t>. Táto práca je považovaná za základné dielo symbolickej logiky.</a:t>
            </a:r>
          </a:p>
          <a:p>
            <a:pPr marL="0" indent="0">
              <a:buNone/>
            </a:pPr>
            <a:r>
              <a:rPr lang="sk-SK" dirty="0"/>
              <a:t>- najprv sa venoval sa matematike a fyzike - vytvoril špecifický variant teórie relativity; ako filozofická analýza Einsteinovej teórie;</a:t>
            </a:r>
          </a:p>
          <a:p>
            <a:pPr marL="0" indent="0">
              <a:buNone/>
            </a:pPr>
            <a:r>
              <a:rPr lang="sk-SK" dirty="0"/>
              <a:t>- analýza W. filozofie je náročná, lebo používa novú vlastnú terminológiu - viaceré interpretačné názory</a:t>
            </a:r>
          </a:p>
          <a:p>
            <a:endParaRPr lang="sk-SK" dirty="0"/>
          </a:p>
        </p:txBody>
      </p:sp>
    </p:spTree>
    <p:extLst>
      <p:ext uri="{BB962C8B-B14F-4D97-AF65-F5344CB8AC3E}">
        <p14:creationId xmlns:p14="http://schemas.microsoft.com/office/powerpoint/2010/main" val="230165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diela</a:t>
            </a:r>
            <a:endParaRPr lang="sk-SK" dirty="0"/>
          </a:p>
        </p:txBody>
      </p:sp>
      <p:sp>
        <p:nvSpPr>
          <p:cNvPr id="3" name="Zástupný objekt pre obsah 2"/>
          <p:cNvSpPr>
            <a:spLocks noGrp="1"/>
          </p:cNvSpPr>
          <p:nvPr>
            <p:ph idx="1"/>
          </p:nvPr>
        </p:nvSpPr>
        <p:spPr/>
        <p:txBody>
          <a:bodyPr/>
          <a:lstStyle/>
          <a:p>
            <a:pPr marL="0" indent="0">
              <a:buNone/>
            </a:pPr>
            <a:r>
              <a:rPr lang="sk-SK" i="1" dirty="0" err="1"/>
              <a:t>Principia</a:t>
            </a:r>
            <a:r>
              <a:rPr lang="sk-SK" i="1" dirty="0"/>
              <a:t> </a:t>
            </a:r>
            <a:r>
              <a:rPr lang="sk-SK" i="1" dirty="0" err="1"/>
              <a:t>Mathematica</a:t>
            </a:r>
            <a:r>
              <a:rPr lang="sk-SK" i="1" dirty="0"/>
              <a:t> (1910-1913) s B. </a:t>
            </a:r>
            <a:r>
              <a:rPr lang="sk-SK" i="1" dirty="0" err="1"/>
              <a:t>Russellom</a:t>
            </a:r>
            <a:endParaRPr lang="sk-SK" i="1" dirty="0"/>
          </a:p>
          <a:p>
            <a:pPr marL="0" indent="0">
              <a:buNone/>
            </a:pPr>
            <a:r>
              <a:rPr lang="sk-SK" i="1" dirty="0"/>
              <a:t>Pojem prírody (1920);</a:t>
            </a:r>
          </a:p>
          <a:p>
            <a:pPr marL="0" indent="0">
              <a:buNone/>
            </a:pPr>
            <a:r>
              <a:rPr lang="sk-SK" i="1" dirty="0"/>
              <a:t>Veda a moderný svet (1925);</a:t>
            </a:r>
          </a:p>
          <a:p>
            <a:pPr marL="0" indent="0">
              <a:buNone/>
            </a:pPr>
            <a:r>
              <a:rPr lang="sk-SK" i="1" dirty="0"/>
              <a:t>Proces a realita</a:t>
            </a:r>
          </a:p>
          <a:p>
            <a:pPr marL="0" indent="0">
              <a:buNone/>
            </a:pPr>
            <a:r>
              <a:rPr lang="sk-SK" i="1" dirty="0"/>
              <a:t>Dobrodružstvo ideí (1933)</a:t>
            </a:r>
          </a:p>
          <a:p>
            <a:endParaRPr lang="sk-SK" dirty="0"/>
          </a:p>
        </p:txBody>
      </p:sp>
    </p:spTree>
    <p:extLst>
      <p:ext uri="{BB962C8B-B14F-4D97-AF65-F5344CB8AC3E}">
        <p14:creationId xmlns:p14="http://schemas.microsoft.com/office/powerpoint/2010/main" val="59609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matematika</a:t>
            </a:r>
            <a:endParaRPr lang="sk-SK" dirty="0"/>
          </a:p>
        </p:txBody>
      </p:sp>
      <p:sp>
        <p:nvSpPr>
          <p:cNvPr id="3" name="Zástupný objekt pre obsah 2"/>
          <p:cNvSpPr>
            <a:spLocks noGrp="1"/>
          </p:cNvSpPr>
          <p:nvPr>
            <p:ph idx="1"/>
          </p:nvPr>
        </p:nvSpPr>
        <p:spPr/>
        <p:txBody>
          <a:bodyPr>
            <a:normAutofit fontScale="92500" lnSpcReduction="10000"/>
          </a:bodyPr>
          <a:lstStyle/>
          <a:p>
            <a:pPr marL="0" indent="0">
              <a:buNone/>
            </a:pPr>
            <a:r>
              <a:rPr lang="sk-SK" dirty="0"/>
              <a:t>- východiskom jeho filozofovania </a:t>
            </a:r>
            <a:r>
              <a:rPr lang="sk-SK" b="1" dirty="0"/>
              <a:t>bola symbolická logika, teória relativity, a kvantová teória </a:t>
            </a:r>
            <a:r>
              <a:rPr lang="sk-SK" dirty="0"/>
              <a:t>- vidí v nich revolučný základ vedy a filozofie vedy;</a:t>
            </a:r>
            <a:endParaRPr lang="sk-SK" dirty="0"/>
          </a:p>
          <a:p>
            <a:pPr marL="0" indent="0">
              <a:buNone/>
            </a:pPr>
            <a:r>
              <a:rPr lang="sk-SK" dirty="0" smtClean="0"/>
              <a:t>- </a:t>
            </a:r>
            <a:r>
              <a:rPr lang="sk-SK" dirty="0"/>
              <a:t>prvotný vedecký záujem, </a:t>
            </a:r>
            <a:endParaRPr lang="sk-SK" dirty="0"/>
          </a:p>
          <a:p>
            <a:pPr marL="0" indent="0">
              <a:buNone/>
            </a:pPr>
            <a:r>
              <a:rPr lang="sk-SK" dirty="0"/>
              <a:t>- matematikou sa dajú jasne zachytiť veci, ktoré sa bežným rozumom nedajú;</a:t>
            </a:r>
            <a:endParaRPr lang="sk-SK" dirty="0"/>
          </a:p>
          <a:p>
            <a:pPr marL="0" indent="0">
              <a:buNone/>
            </a:pPr>
            <a:r>
              <a:rPr lang="sk-SK" dirty="0"/>
              <a:t>- predpovedal nadvládu matematického rozumu a matematiku označil za bláznovstvo Boha </a:t>
            </a:r>
            <a:endParaRPr lang="sk-SK" dirty="0"/>
          </a:p>
          <a:p>
            <a:pPr marL="0" indent="0">
              <a:buNone/>
            </a:pPr>
            <a:r>
              <a:rPr lang="sk-SK" b="1" dirty="0"/>
              <a:t> </a:t>
            </a:r>
            <a:endParaRPr lang="sk-SK" dirty="0"/>
          </a:p>
          <a:p>
            <a:pPr marL="0" indent="0">
              <a:buNone/>
            </a:pPr>
            <a:r>
              <a:rPr lang="sk-SK" b="1" dirty="0"/>
              <a:t>- Pri koncipovaní základov matematiky dospel k názoru, že jej jazyku uniká oblasť filozofie a krásnej literatúry</a:t>
            </a:r>
            <a:endParaRPr lang="sk-SK" dirty="0"/>
          </a:p>
          <a:p>
            <a:endParaRPr lang="sk-SK" dirty="0"/>
          </a:p>
        </p:txBody>
      </p:sp>
    </p:spTree>
    <p:extLst>
      <p:ext uri="{BB962C8B-B14F-4D97-AF65-F5344CB8AC3E}">
        <p14:creationId xmlns:p14="http://schemas.microsoft.com/office/powerpoint/2010/main" val="106537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Kozmológia (ontológia)</a:t>
            </a:r>
            <a:r>
              <a:rPr lang="sk-SK" dirty="0"/>
              <a:t/>
            </a:r>
            <a:br>
              <a:rPr lang="sk-SK" dirty="0"/>
            </a:br>
            <a:endParaRPr lang="sk-SK" dirty="0"/>
          </a:p>
        </p:txBody>
      </p:sp>
      <p:sp>
        <p:nvSpPr>
          <p:cNvPr id="3" name="Zástupný objekt pre obsah 2"/>
          <p:cNvSpPr>
            <a:spLocks noGrp="1"/>
          </p:cNvSpPr>
          <p:nvPr>
            <p:ph idx="1"/>
          </p:nvPr>
        </p:nvSpPr>
        <p:spPr>
          <a:xfrm>
            <a:off x="844062" y="1853754"/>
            <a:ext cx="10638691" cy="3887624"/>
          </a:xfrm>
        </p:spPr>
        <p:txBody>
          <a:bodyPr>
            <a:noAutofit/>
          </a:bodyPr>
          <a:lstStyle/>
          <a:p>
            <a:pPr marL="0" indent="0">
              <a:spcBef>
                <a:spcPts val="0"/>
              </a:spcBef>
              <a:buNone/>
            </a:pPr>
            <a:r>
              <a:rPr lang="sk-SK" sz="1200" dirty="0" smtClean="0"/>
              <a:t>- </a:t>
            </a:r>
            <a:r>
              <a:rPr lang="sk-SK" sz="1200" dirty="0"/>
              <a:t>ontológia blízka Pytagorovi a Platónovi;</a:t>
            </a:r>
            <a:endParaRPr lang="sk-SK" sz="1200" dirty="0"/>
          </a:p>
          <a:p>
            <a:pPr marL="0" indent="0">
              <a:spcBef>
                <a:spcPts val="0"/>
              </a:spcBef>
              <a:buNone/>
            </a:pPr>
            <a:r>
              <a:rPr lang="sk-SK" sz="1200" dirty="0"/>
              <a:t>- W. zaujíma svet ako celok; bol maximalista a snažil sa prísť k systému, v ktorom by obsiahol všetko, celý svet;</a:t>
            </a:r>
            <a:endParaRPr lang="sk-SK" sz="1200" dirty="0"/>
          </a:p>
          <a:p>
            <a:pPr marL="0" indent="0">
              <a:spcBef>
                <a:spcPts val="0"/>
              </a:spcBef>
              <a:buNone/>
            </a:pPr>
            <a:r>
              <a:rPr lang="sk-SK" sz="1200" dirty="0"/>
              <a:t>- W. hovorí o tzv. </a:t>
            </a:r>
            <a:r>
              <a:rPr lang="sk-SK" sz="1200" b="1" dirty="0"/>
              <a:t>tvorivej evolúcii (proces</a:t>
            </a:r>
            <a:r>
              <a:rPr lang="sk-SK" sz="1200" dirty="0"/>
              <a:t>) – „</a:t>
            </a:r>
            <a:r>
              <a:rPr lang="sk-SK" sz="1200" b="1" dirty="0"/>
              <a:t>univerzálny metafyzický princíp prechodu od </a:t>
            </a:r>
            <a:r>
              <a:rPr lang="sk-SK" sz="1200" b="1" dirty="0" err="1"/>
              <a:t>rozčlenosti</a:t>
            </a:r>
            <a:r>
              <a:rPr lang="sk-SK" sz="1200" b="1" dirty="0"/>
              <a:t> k spojovaniu, ktorý tvorí novú podstatu, odlišnú od podstát daných v rozčlenení</a:t>
            </a:r>
            <a:r>
              <a:rPr lang="sk-SK" sz="1200" dirty="0"/>
              <a:t>“.;</a:t>
            </a:r>
            <a:endParaRPr lang="sk-SK" sz="1200" dirty="0"/>
          </a:p>
          <a:p>
            <a:pPr marL="0" indent="0">
              <a:spcBef>
                <a:spcPts val="0"/>
              </a:spcBef>
              <a:buNone/>
            </a:pPr>
            <a:r>
              <a:rPr lang="sk-SK" sz="1200" dirty="0"/>
              <a:t>	- teda základný znak reality je proces ako tvorenie bez hraníc a konca,</a:t>
            </a:r>
            <a:endParaRPr lang="sk-SK" sz="1200" dirty="0"/>
          </a:p>
          <a:p>
            <a:pPr marL="0" indent="0">
              <a:spcBef>
                <a:spcPts val="0"/>
              </a:spcBef>
              <a:buNone/>
            </a:pPr>
            <a:r>
              <a:rPr lang="sk-SK" sz="1200" dirty="0"/>
              <a:t>	</a:t>
            </a:r>
            <a:r>
              <a:rPr lang="sk-SK" sz="1200" dirty="0" smtClean="0"/>
              <a:t>- </a:t>
            </a:r>
            <a:r>
              <a:rPr lang="sk-SK" sz="1200" dirty="0"/>
              <a:t>tento proces je prejav kozmickej </a:t>
            </a:r>
            <a:r>
              <a:rPr lang="sk-SK" sz="1200" dirty="0" err="1"/>
              <a:t>emocionánej</a:t>
            </a:r>
            <a:r>
              <a:rPr lang="sk-SK" sz="1200" dirty="0"/>
              <a:t> energie, ale proces prísne zákonitý, limitovanými tzv. večnými objektami ako formami určitosti;</a:t>
            </a:r>
            <a:endParaRPr lang="sk-SK" sz="1200" dirty="0"/>
          </a:p>
          <a:p>
            <a:pPr marL="0" indent="0">
              <a:spcBef>
                <a:spcPts val="0"/>
              </a:spcBef>
              <a:buNone/>
            </a:pPr>
            <a:r>
              <a:rPr lang="sk-SK" sz="1200" dirty="0"/>
              <a:t> </a:t>
            </a:r>
            <a:endParaRPr lang="sk-SK" sz="1200" dirty="0"/>
          </a:p>
          <a:p>
            <a:pPr marL="0" indent="0">
              <a:spcBef>
                <a:spcPts val="0"/>
              </a:spcBef>
              <a:buNone/>
            </a:pPr>
            <a:r>
              <a:rPr lang="sk-SK" sz="1200" dirty="0"/>
              <a:t>Základnou jednotkou skutočnosti je </a:t>
            </a:r>
            <a:r>
              <a:rPr lang="sk-SK" sz="1200" b="1" dirty="0"/>
              <a:t>pojem udalosť</a:t>
            </a:r>
            <a:r>
              <a:rPr lang="sk-SK" sz="1200" dirty="0"/>
              <a:t>. Udalosť je veľmi malý časový a priestorový úsek skutočnosti. V okamihu v akom je vytvorená, zaniká. </a:t>
            </a:r>
            <a:endParaRPr lang="sk-SK" sz="1200" dirty="0"/>
          </a:p>
          <a:p>
            <a:pPr marL="0" indent="0">
              <a:spcBef>
                <a:spcPts val="0"/>
              </a:spcBef>
              <a:buNone/>
            </a:pPr>
            <a:r>
              <a:rPr lang="sk-SK" sz="1200" dirty="0"/>
              <a:t>- Udalosť sa odohrá v konkrétnom malom priestore a malom čase. </a:t>
            </a:r>
            <a:endParaRPr lang="sk-SK" sz="1200" dirty="0"/>
          </a:p>
          <a:p>
            <a:pPr marL="0" indent="0">
              <a:spcBef>
                <a:spcPts val="0"/>
              </a:spcBef>
              <a:buNone/>
            </a:pPr>
            <a:r>
              <a:rPr lang="sk-SK" sz="1200" dirty="0"/>
              <a:t>- Udalosti, ktoré vzápätí zanikajú sú prepojené tým, že sú súčasťou jedného organizmu. Nižšie organizmy sú prepojené do vyšších organizmov </a:t>
            </a:r>
            <a:r>
              <a:rPr lang="sk-SK" sz="1200" b="1" dirty="0"/>
              <a:t>a celý kozmos je jeden veľký organizmus</a:t>
            </a:r>
            <a:r>
              <a:rPr lang="sk-SK" sz="1200" dirty="0"/>
              <a:t>. Toľko k pochopeniu univerza ak si ho predstavíme v stojacom momente, staticky. Ak si ho predstavíme dynamicky, po skončení trvania udalosti okamžite vzniká nová udalosť. Udalosť ide za udalosťou.</a:t>
            </a:r>
            <a:endParaRPr lang="sk-SK" sz="1200" dirty="0"/>
          </a:p>
          <a:p>
            <a:pPr marL="0" indent="0">
              <a:spcBef>
                <a:spcPts val="0"/>
              </a:spcBef>
              <a:buNone/>
            </a:pPr>
            <a:r>
              <a:rPr lang="sk-SK" sz="1200" dirty="0"/>
              <a:t> Človek ale vníma len určité veci. No tie sú iba abstrakciou skutočnosti.</a:t>
            </a:r>
            <a:endParaRPr lang="sk-SK" sz="1200" dirty="0"/>
          </a:p>
          <a:p>
            <a:pPr marL="0" indent="0">
              <a:spcBef>
                <a:spcPts val="0"/>
              </a:spcBef>
              <a:buNone/>
            </a:pPr>
            <a:r>
              <a:rPr lang="sk-SK" sz="1200" dirty="0"/>
              <a:t> </a:t>
            </a:r>
            <a:endParaRPr lang="sk-SK" sz="1200" dirty="0"/>
          </a:p>
          <a:p>
            <a:pPr marL="0" indent="0">
              <a:spcBef>
                <a:spcPts val="0"/>
              </a:spcBef>
              <a:buNone/>
            </a:pPr>
            <a:r>
              <a:rPr lang="sk-SK" sz="1200" dirty="0"/>
              <a:t>- spomínaná koncepcia je príbuzná biologickej </a:t>
            </a:r>
            <a:r>
              <a:rPr lang="sk-SK" sz="1200" b="1" dirty="0"/>
              <a:t>teórie vitalizmu a </a:t>
            </a:r>
            <a:r>
              <a:rPr lang="sk-SK" sz="1200" b="1" dirty="0" err="1"/>
              <a:t>organicizmu</a:t>
            </a:r>
            <a:endParaRPr lang="sk-SK" sz="1200" dirty="0"/>
          </a:p>
          <a:p>
            <a:pPr marL="0" indent="0">
              <a:spcBef>
                <a:spcPts val="0"/>
              </a:spcBef>
              <a:buNone/>
            </a:pPr>
            <a:r>
              <a:rPr lang="sk-SK" sz="1200" dirty="0"/>
              <a:t>- W. sa pokúša o syntézu prírody ako ju skúma veda, a syntézu hodnôt ako ju skúma etika a estetika;</a:t>
            </a:r>
            <a:endParaRPr lang="sk-SK" sz="1200" dirty="0"/>
          </a:p>
          <a:p>
            <a:pPr marL="0" indent="0">
              <a:spcBef>
                <a:spcPts val="0"/>
              </a:spcBef>
              <a:buNone/>
            </a:pPr>
            <a:r>
              <a:rPr lang="sk-SK" sz="1200" dirty="0"/>
              <a:t>	- v takejto syntéze vidí jediný dôvod špekulatívnej filozofie;</a:t>
            </a:r>
            <a:endParaRPr lang="sk-SK" sz="1200" dirty="0"/>
          </a:p>
          <a:p>
            <a:pPr marL="0" indent="0">
              <a:spcBef>
                <a:spcPts val="0"/>
              </a:spcBef>
              <a:buNone/>
            </a:pPr>
            <a:r>
              <a:rPr lang="sk-SK" sz="1200" dirty="0"/>
              <a:t>- vedecký pohľad sa musí doplniť o eticky a naopak;</a:t>
            </a:r>
            <a:endParaRPr lang="sk-SK" sz="1200" dirty="0"/>
          </a:p>
          <a:p>
            <a:pPr marL="0" indent="0">
              <a:buNone/>
            </a:pPr>
            <a:endParaRPr lang="sk-SK" sz="1200" dirty="0"/>
          </a:p>
        </p:txBody>
      </p:sp>
    </p:spTree>
    <p:extLst>
      <p:ext uri="{BB962C8B-B14F-4D97-AF65-F5344CB8AC3E}">
        <p14:creationId xmlns:p14="http://schemas.microsoft.com/office/powerpoint/2010/main" val="352618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b="1" dirty="0"/>
              <a:t>Veda a viera (sila rozumu a nádej lásky)</a:t>
            </a:r>
            <a:r>
              <a:rPr lang="sk-SK" dirty="0"/>
              <a:t/>
            </a:r>
            <a:br>
              <a:rPr lang="sk-SK" dirty="0"/>
            </a:br>
            <a:endParaRPr lang="sk-SK" dirty="0"/>
          </a:p>
        </p:txBody>
      </p:sp>
      <p:sp>
        <p:nvSpPr>
          <p:cNvPr id="3" name="Zástupný objekt pre obsah 2"/>
          <p:cNvSpPr>
            <a:spLocks noGrp="1"/>
          </p:cNvSpPr>
          <p:nvPr>
            <p:ph idx="1"/>
          </p:nvPr>
        </p:nvSpPr>
        <p:spPr/>
        <p:txBody>
          <a:bodyPr>
            <a:noAutofit/>
          </a:bodyPr>
          <a:lstStyle/>
          <a:p>
            <a:pPr marL="0" indent="0">
              <a:buNone/>
            </a:pPr>
            <a:r>
              <a:rPr lang="sk-SK" sz="1200" b="1" dirty="0" smtClean="0"/>
              <a:t>- </a:t>
            </a:r>
            <a:r>
              <a:rPr lang="sk-SK" sz="1200" dirty="0"/>
              <a:t>W. hľadal spojenie medzi vedou, moderným svetom a náboženstvom,;</a:t>
            </a:r>
            <a:endParaRPr lang="sk-SK" sz="1200" dirty="0"/>
          </a:p>
          <a:p>
            <a:pPr marL="0" indent="0">
              <a:buNone/>
            </a:pPr>
            <a:r>
              <a:rPr lang="sk-SK" sz="1200" b="1" i="1" dirty="0"/>
              <a:t> </a:t>
            </a:r>
            <a:r>
              <a:rPr lang="sk-SK" sz="1200" b="1" i="1" dirty="0" smtClean="0"/>
              <a:t>Svet </a:t>
            </a:r>
            <a:r>
              <a:rPr lang="sk-SK" sz="1200" b="1" i="1" dirty="0"/>
              <a:t>je organizmus a tak sa udalosť dostáva jedna do druhej. Ako sa udalosti vytvárajú riadia večné objekty, ktoré pomocou abstrakcie spoznávame vo svete. Večné objekty diriguje Boh, ktorý svet vedie stále do lepšej skutočnosti.</a:t>
            </a:r>
            <a:endParaRPr lang="sk-SK" sz="1200" dirty="0"/>
          </a:p>
          <a:p>
            <a:pPr marL="0" indent="0">
              <a:buNone/>
            </a:pPr>
            <a:r>
              <a:rPr lang="sk-SK" sz="1200" dirty="0"/>
              <a:t>- spomínaný proces koriguje do poriadku práve Boh ako večná energia (ako podstatu reality);</a:t>
            </a:r>
            <a:endParaRPr lang="sk-SK" sz="1200" dirty="0"/>
          </a:p>
          <a:p>
            <a:pPr marL="0" indent="0">
              <a:buNone/>
            </a:pPr>
            <a:r>
              <a:rPr lang="sk-SK" sz="1200" dirty="0"/>
              <a:t>	- Boh určuje vzťahy medzi večnými objektmi a kedy večný objekt bude konkretizovaný – takto vedie svet ako organizmus smerom k pravde, kráse a dobru.</a:t>
            </a:r>
            <a:endParaRPr lang="sk-SK" sz="1200" dirty="0"/>
          </a:p>
          <a:p>
            <a:pPr marL="0" indent="0">
              <a:buNone/>
            </a:pPr>
            <a:r>
              <a:rPr lang="sk-SK" sz="1200" dirty="0"/>
              <a:t>- uznával konflikt medzi vierou a vedou, ale tie sa tiež modifikujú navzájom – „</a:t>
            </a:r>
            <a:r>
              <a:rPr lang="sk-SK" sz="1200" i="1" dirty="0"/>
              <a:t>zrážka doktrín nie je katastrofou, ale príležitosťou</a:t>
            </a:r>
            <a:r>
              <a:rPr lang="sk-SK" sz="1200" dirty="0"/>
              <a:t>“</a:t>
            </a:r>
            <a:endParaRPr lang="sk-SK" sz="1200" dirty="0"/>
          </a:p>
          <a:p>
            <a:pPr marL="0" indent="0">
              <a:buNone/>
            </a:pPr>
            <a:r>
              <a:rPr lang="sk-SK" sz="1200" dirty="0"/>
              <a:t>	- veda je skúmanie všeobecných podmienok ako pochopiť a riadiť fyzikálne javy;</a:t>
            </a:r>
            <a:endParaRPr lang="sk-SK" sz="1200" dirty="0"/>
          </a:p>
          <a:p>
            <a:pPr marL="0" indent="0">
              <a:buNone/>
            </a:pPr>
            <a:r>
              <a:rPr lang="sk-SK" sz="1200" dirty="0"/>
              <a:t>	- náboženstvo je výrazom skúsenosti ľudstva pri hľadaní boha;</a:t>
            </a:r>
            <a:endParaRPr lang="sk-SK" sz="1200" dirty="0"/>
          </a:p>
          <a:p>
            <a:pPr marL="0" indent="0">
              <a:buNone/>
            </a:pPr>
            <a:r>
              <a:rPr lang="sk-SK" sz="1200" dirty="0"/>
              <a:t>- „</a:t>
            </a:r>
            <a:r>
              <a:rPr lang="sk-SK" sz="1200" i="1" dirty="0"/>
              <a:t>náboženstvo je víziou čohosi, čo sa nachádza mimo, za a uprostred pominuteľného toku bezprostredných vecí, niečo čo je reálne a čaká na svoje uskutočnenie</a:t>
            </a:r>
            <a:r>
              <a:rPr lang="sk-SK" sz="1200" dirty="0"/>
              <a:t>...“</a:t>
            </a:r>
            <a:endParaRPr lang="sk-SK" sz="1200" dirty="0"/>
          </a:p>
          <a:p>
            <a:pPr marL="0" indent="0">
              <a:buNone/>
            </a:pPr>
            <a:endParaRPr lang="sk-SK" sz="1200" dirty="0"/>
          </a:p>
        </p:txBody>
      </p:sp>
    </p:spTree>
    <p:extLst>
      <p:ext uri="{BB962C8B-B14F-4D97-AF65-F5344CB8AC3E}">
        <p14:creationId xmlns:p14="http://schemas.microsoft.com/office/powerpoint/2010/main" val="255661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Morálna filozofia</a:t>
            </a:r>
            <a:r>
              <a:rPr lang="sk-SK" dirty="0"/>
              <a:t/>
            </a:r>
            <a:br>
              <a:rPr lang="sk-SK" dirty="0"/>
            </a:br>
            <a:endParaRPr lang="sk-SK" dirty="0"/>
          </a:p>
        </p:txBody>
      </p:sp>
      <p:sp>
        <p:nvSpPr>
          <p:cNvPr id="3" name="Zástupný objekt pre obsah 2"/>
          <p:cNvSpPr>
            <a:spLocks noGrp="1"/>
          </p:cNvSpPr>
          <p:nvPr>
            <p:ph idx="1"/>
          </p:nvPr>
        </p:nvSpPr>
        <p:spPr/>
        <p:txBody>
          <a:bodyPr>
            <a:noAutofit/>
          </a:bodyPr>
          <a:lstStyle/>
          <a:p>
            <a:pPr marL="0" indent="0">
              <a:buNone/>
            </a:pPr>
            <a:r>
              <a:rPr lang="sk-SK" sz="1200" dirty="0" smtClean="0"/>
              <a:t>- </a:t>
            </a:r>
            <a:r>
              <a:rPr lang="sk-SK" sz="1200" dirty="0"/>
              <a:t>v morálnej teórii analyzuje vzťah medzi záujmom indivídua a všeobecnými hodnotami;</a:t>
            </a:r>
            <a:endParaRPr lang="sk-SK" sz="1200" dirty="0"/>
          </a:p>
          <a:p>
            <a:pPr marL="0" indent="0">
              <a:buNone/>
            </a:pPr>
            <a:r>
              <a:rPr lang="sk-SK" sz="1200" dirty="0"/>
              <a:t>	- riešením je keď indivíduu sa viaže na všeobecnú hodnotu dobra; </a:t>
            </a:r>
            <a:endParaRPr lang="sk-SK" sz="1200" dirty="0"/>
          </a:p>
          <a:p>
            <a:pPr marL="0" indent="0">
              <a:buNone/>
            </a:pPr>
            <a:r>
              <a:rPr lang="sk-SK" sz="1200" dirty="0"/>
              <a:t>- </a:t>
            </a:r>
            <a:r>
              <a:rPr lang="sk-SK" sz="1200" b="1" dirty="0"/>
              <a:t>podstata života je teda vnútorné dozrievanie hodnôt</a:t>
            </a:r>
            <a:r>
              <a:rPr lang="sk-SK" sz="1200" dirty="0"/>
              <a:t>.</a:t>
            </a:r>
            <a:endParaRPr lang="sk-SK" sz="1200" dirty="0"/>
          </a:p>
          <a:p>
            <a:pPr marL="0" indent="0">
              <a:buNone/>
            </a:pPr>
            <a:r>
              <a:rPr lang="sk-SK" sz="1200" b="1" dirty="0"/>
              <a:t> </a:t>
            </a:r>
            <a:endParaRPr lang="sk-SK" sz="1200" dirty="0"/>
          </a:p>
          <a:p>
            <a:pPr marL="0" indent="0">
              <a:buNone/>
            </a:pPr>
            <a:r>
              <a:rPr lang="sk-SK" sz="1200" dirty="0" err="1"/>
              <a:t>Whitehead</a:t>
            </a:r>
            <a:r>
              <a:rPr lang="sk-SK" sz="1200" dirty="0"/>
              <a:t> patrí medzi veľmi významných filozofov. Svojou filozofiou predpovedal mnohé výsledky fyzikálneho bádania a jeho prognózy sa splnili. Jeho dielo čítajú mnohí súčasní intelektuáli nielen z radov prírodovedcov. </a:t>
            </a:r>
            <a:r>
              <a:rPr lang="sk-SK" sz="1200" dirty="0" err="1"/>
              <a:t>Whitehead</a:t>
            </a:r>
            <a:r>
              <a:rPr lang="sk-SK" sz="1200" dirty="0"/>
              <a:t> ukazuje schodnú cestu pre filozofiu vedy popri metafyziku odmietajúcich pozitivistoch a vedu odmietajúcich iracionalistoch a vede pozornosť nevenujúcich existencialistoch. Jeho dielo dnes zažíva renesanciu</a:t>
            </a:r>
            <a:r>
              <a:rPr lang="sk-SK" sz="1200" b="1" dirty="0"/>
              <a:t>.</a:t>
            </a:r>
            <a:endParaRPr lang="sk-SK" sz="1200" dirty="0"/>
          </a:p>
          <a:p>
            <a:pPr marL="0" indent="0">
              <a:buNone/>
            </a:pPr>
            <a:r>
              <a:rPr lang="sk-SK" sz="1200" b="1" dirty="0"/>
              <a:t>  </a:t>
            </a:r>
            <a:endParaRPr lang="sk-SK" sz="1200" dirty="0"/>
          </a:p>
          <a:p>
            <a:pPr marL="0" indent="0">
              <a:buNone/>
            </a:pPr>
            <a:r>
              <a:rPr lang="sk-SK" sz="1200" b="1" dirty="0"/>
              <a:t>pojmy: </a:t>
            </a:r>
            <a:r>
              <a:rPr lang="sk-SK" sz="1200" dirty="0"/>
              <a:t>proces, boh, veda, náboženstvo</a:t>
            </a:r>
            <a:endParaRPr lang="sk-SK" sz="1200" dirty="0"/>
          </a:p>
          <a:p>
            <a:pPr marL="0" indent="0">
              <a:buNone/>
            </a:pPr>
            <a:endParaRPr lang="sk-SK" sz="1200" dirty="0"/>
          </a:p>
        </p:txBody>
      </p:sp>
    </p:spTree>
    <p:extLst>
      <p:ext uri="{BB962C8B-B14F-4D97-AF65-F5344CB8AC3E}">
        <p14:creationId xmlns:p14="http://schemas.microsoft.com/office/powerpoint/2010/main" val="128632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záver</a:t>
            </a:r>
            <a:endParaRPr lang="sk-SK" dirty="0"/>
          </a:p>
        </p:txBody>
      </p:sp>
      <p:sp>
        <p:nvSpPr>
          <p:cNvPr id="3" name="Zástupný objekt pre obsah 2"/>
          <p:cNvSpPr>
            <a:spLocks noGrp="1"/>
          </p:cNvSpPr>
          <p:nvPr>
            <p:ph idx="1"/>
          </p:nvPr>
        </p:nvSpPr>
        <p:spPr/>
        <p:txBody>
          <a:bodyPr/>
          <a:lstStyle/>
          <a:p>
            <a:endParaRPr lang="sk-SK"/>
          </a:p>
        </p:txBody>
      </p:sp>
    </p:spTree>
    <p:extLst>
      <p:ext uri="{BB962C8B-B14F-4D97-AF65-F5344CB8AC3E}">
        <p14:creationId xmlns:p14="http://schemas.microsoft.com/office/powerpoint/2010/main" val="39795577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Galéria</Template>
  <TotalTime>7</TotalTime>
  <Words>132</Words>
  <Application>Microsoft Office PowerPoint</Application>
  <PresentationFormat>Širokouhlá</PresentationFormat>
  <Paragraphs>58</Paragraphs>
  <Slides>8</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8</vt:i4>
      </vt:variant>
    </vt:vector>
  </HeadingPairs>
  <TitlesOfParts>
    <vt:vector size="11" baseType="lpstr">
      <vt:lpstr>Arial</vt:lpstr>
      <vt:lpstr>Gill Sans MT</vt:lpstr>
      <vt:lpstr>Gallery</vt:lpstr>
      <vt:lpstr>Alfred North Whitehead </vt:lpstr>
      <vt:lpstr>život</vt:lpstr>
      <vt:lpstr>diela</vt:lpstr>
      <vt:lpstr>matematika</vt:lpstr>
      <vt:lpstr>Kozmológia (ontológia) </vt:lpstr>
      <vt:lpstr>Veda a viera (sila rozumu a nádej lásky) </vt:lpstr>
      <vt:lpstr>Morálna filozofia </vt:lpstr>
      <vt:lpstr>záver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Alfred North Whitehead </dc:title>
  <dc:creator>User</dc:creator>
  <cp:lastModifiedBy>User</cp:lastModifiedBy>
  <cp:revision>3</cp:revision>
  <dcterms:created xsi:type="dcterms:W3CDTF">2021-04-12T21:06:18Z</dcterms:created>
  <dcterms:modified xsi:type="dcterms:W3CDTF">2021-04-12T21:13:27Z</dcterms:modified>
</cp:coreProperties>
</file>