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Bádenská škola </a:t>
            </a:r>
            <a:r>
              <a:rPr lang="sk-SK" dirty="0" err="1"/>
              <a:t>novokantovstva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dirty="0" smtClean="0"/>
              <a:t>(</a:t>
            </a:r>
            <a:r>
              <a:rPr lang="sk-SK" b="1" dirty="0"/>
              <a:t>juhozápadná, </a:t>
            </a:r>
            <a:r>
              <a:rPr lang="sk-SK" b="1" dirty="0" err="1"/>
              <a:t>Freiburská</a:t>
            </a:r>
            <a:r>
              <a:rPr lang="sk-SK" b="1" dirty="0"/>
              <a:t>, </a:t>
            </a:r>
            <a:r>
              <a:rPr lang="sk-SK" b="1" dirty="0" err="1"/>
              <a:t>Heidelbergská</a:t>
            </a:r>
            <a:r>
              <a:rPr lang="sk-SK" b="1" dirty="0"/>
              <a:t>)</a:t>
            </a:r>
            <a:endParaRPr lang="sk-SK" dirty="0"/>
          </a:p>
          <a:p>
            <a:r>
              <a:rPr lang="sk-SK" b="1" dirty="0" err="1"/>
              <a:t>axiologická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1115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Teória hodnôt		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53440" y="2015732"/>
            <a:ext cx="10937965" cy="345061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sk-SK" sz="2500" dirty="0"/>
              <a:t>Na rozdiel od filozofov ako Nietzsche a </a:t>
            </a:r>
            <a:r>
              <a:rPr lang="sk-SK" sz="2500" dirty="0" err="1"/>
              <a:t>Bergson</a:t>
            </a:r>
            <a:r>
              <a:rPr lang="sk-SK" sz="2500" dirty="0"/>
              <a:t> </a:t>
            </a:r>
            <a:r>
              <a:rPr lang="sk-SK" sz="2500" dirty="0" err="1"/>
              <a:t>Rickert</a:t>
            </a:r>
            <a:r>
              <a:rPr lang="sk-SK" sz="2500" dirty="0"/>
              <a:t> zdôrazňoval, </a:t>
            </a:r>
            <a:r>
              <a:rPr lang="sk-SK" sz="2500" b="1" dirty="0"/>
              <a:t>že hodnoty si vyžadujú odstup od života</a:t>
            </a:r>
            <a:r>
              <a:rPr lang="sk-SK" sz="2500" dirty="0"/>
              <a:t> a to, čo </a:t>
            </a:r>
            <a:r>
              <a:rPr lang="sk-SK" sz="2500" dirty="0" err="1"/>
              <a:t>Bergson</a:t>
            </a:r>
            <a:r>
              <a:rPr lang="sk-SK" sz="2500" dirty="0"/>
              <a:t>, </a:t>
            </a:r>
            <a:r>
              <a:rPr lang="sk-SK" sz="2500" dirty="0" err="1"/>
              <a:t>Dilthey</a:t>
            </a:r>
            <a:r>
              <a:rPr lang="sk-SK" sz="2500" dirty="0"/>
              <a:t> alebo </a:t>
            </a:r>
            <a:r>
              <a:rPr lang="sk-SK" sz="2500" dirty="0" err="1"/>
              <a:t>Simmel</a:t>
            </a:r>
            <a:r>
              <a:rPr lang="sk-SK" sz="2500" dirty="0"/>
              <a:t> nazvali „životnými hodnotami“, nie sú skutočnými </a:t>
            </a:r>
            <a:r>
              <a:rPr lang="sk-SK" sz="2500" dirty="0" smtClean="0"/>
              <a:t>hodnotami</a:t>
            </a:r>
          </a:p>
          <a:p>
            <a:pPr marL="0" indent="0">
              <a:buNone/>
            </a:pPr>
            <a:r>
              <a:rPr lang="sk-SK" sz="2500" dirty="0" smtClean="0"/>
              <a:t>Využíva tzv. transcendentálny idealizmus a tvrdí, že hodnoty, sú to čo ma byť, a že hodnoty sú tzv. vzory, transcendentálne vzory – večné a nemenné.  </a:t>
            </a:r>
            <a:endParaRPr lang="sk-SK" sz="2500" dirty="0"/>
          </a:p>
          <a:p>
            <a:pPr marL="0" indent="0">
              <a:buNone/>
            </a:pPr>
            <a:r>
              <a:rPr lang="sk-SK" sz="2500" dirty="0"/>
              <a:t>Hodnoty nie sú žiadne skutočnosti, fyzické ani psychické. Ich podstata netkvie v nejakej </a:t>
            </a:r>
            <a:r>
              <a:rPr lang="sk-SK" sz="2500" dirty="0" err="1"/>
              <a:t>faktičnosti</a:t>
            </a:r>
            <a:r>
              <a:rPr lang="sk-SK" sz="2500" dirty="0"/>
              <a:t>, ale v tom, že platí. </a:t>
            </a:r>
            <a:r>
              <a:rPr lang="sk-SK" sz="2500" dirty="0" smtClean="0"/>
              <a:t>Inak </a:t>
            </a:r>
            <a:r>
              <a:rPr lang="sk-SK" sz="2500" dirty="0"/>
              <a:t>povedané- musia platiť bez ohľadu na akékoľvek skúsenosti. Tieto hodnoty neexistujú ani fyzicky, ani duchovne, ale podľa ich konkrétneho spôsobu bytia - </a:t>
            </a:r>
            <a:r>
              <a:rPr lang="sk-SK" sz="2500" dirty="0" err="1"/>
              <a:t>tj</a:t>
            </a:r>
            <a:r>
              <a:rPr lang="sk-SK" sz="2500" dirty="0"/>
              <a:t> podľa ich platnosti </a:t>
            </a:r>
            <a:r>
              <a:rPr lang="sk-SK" sz="2500" dirty="0" smtClean="0"/>
              <a:t>(</a:t>
            </a:r>
            <a:r>
              <a:rPr lang="sk-SK" sz="2500" dirty="0" err="1" smtClean="0"/>
              <a:t>Geltung</a:t>
            </a:r>
            <a:r>
              <a:rPr lang="sk-SK" sz="2500" dirty="0" smtClean="0"/>
              <a:t>).</a:t>
            </a:r>
          </a:p>
          <a:p>
            <a:pPr marL="0" indent="0">
              <a:buNone/>
            </a:pPr>
            <a:endParaRPr lang="sk-SK" sz="2500" dirty="0"/>
          </a:p>
          <a:p>
            <a:pPr marL="0" indent="0">
              <a:buNone/>
            </a:pPr>
            <a:r>
              <a:rPr lang="sk-SK" sz="2500" dirty="0" err="1" smtClean="0"/>
              <a:t>Rickert</a:t>
            </a:r>
            <a:r>
              <a:rPr lang="sk-SK" sz="2500" dirty="0" smtClean="0"/>
              <a:t> </a:t>
            </a:r>
            <a:r>
              <a:rPr lang="sk-SK" sz="2500" dirty="0"/>
              <a:t>rozlišuje šesť" hodnotových oblastí ":</a:t>
            </a:r>
          </a:p>
          <a:p>
            <a:r>
              <a:rPr lang="sk-SK" sz="2500" dirty="0"/>
              <a:t>logiku, to jest prísny úsudok, pravdu, vedu;</a:t>
            </a:r>
          </a:p>
          <a:p>
            <a:r>
              <a:rPr lang="sk-SK" sz="2500" dirty="0"/>
              <a:t>estetiku, kam patrí umenia a krása;</a:t>
            </a:r>
          </a:p>
          <a:p>
            <a:r>
              <a:rPr lang="sk-SK" sz="2500" dirty="0"/>
              <a:t>mystiku;</a:t>
            </a:r>
          </a:p>
          <a:p>
            <a:r>
              <a:rPr lang="sk-SK" sz="2500" dirty="0"/>
              <a:t>etiku s mravnosťou vrátane sociálnych otázok;</a:t>
            </a:r>
          </a:p>
          <a:p>
            <a:r>
              <a:rPr lang="sk-SK" sz="2500" dirty="0"/>
              <a:t>erotiku a</a:t>
            </a:r>
          </a:p>
          <a:p>
            <a:r>
              <a:rPr lang="sk-SK" sz="2500" dirty="0"/>
              <a:t>náboženstvo ako zbožnosť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07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Kultúra – filozofia kultúry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66355" y="2015732"/>
            <a:ext cx="10624456" cy="3450613"/>
          </a:xfrm>
        </p:spPr>
        <p:txBody>
          <a:bodyPr>
            <a:normAutofit fontScale="70000" lnSpcReduction="20000"/>
          </a:bodyPr>
          <a:lstStyle/>
          <a:p>
            <a:r>
              <a:rPr lang="sk-SK" b="1" dirty="0"/>
              <a:t>Kultúra vo všeobecnosti predstavuje proces realizácie univerzálnych spoločenských hodnôt v priebehu historického vývoja</a:t>
            </a:r>
            <a:r>
              <a:rPr lang="sk-SK" dirty="0"/>
              <a:t>. </a:t>
            </a:r>
            <a:endParaRPr lang="sk-SK" dirty="0" smtClean="0"/>
          </a:p>
          <a:p>
            <a:r>
              <a:rPr lang="sk-SK" dirty="0" smtClean="0"/>
              <a:t>Hodnotu povýšil </a:t>
            </a:r>
            <a:r>
              <a:rPr lang="sk-SK" dirty="0"/>
              <a:t>na univerzálnu kategóriu formujúcu systém. To, čo sa nedá pripísať hodnotám, nemá zmysel . </a:t>
            </a:r>
            <a:endParaRPr lang="sk-SK" dirty="0" smtClean="0"/>
          </a:p>
          <a:p>
            <a:r>
              <a:rPr lang="sk-SK" b="1" dirty="0" smtClean="0"/>
              <a:t>Pojmy </a:t>
            </a:r>
            <a:r>
              <a:rPr lang="sk-SK" b="1" dirty="0"/>
              <a:t>ako zákon a hodnota </a:t>
            </a:r>
            <a:r>
              <a:rPr lang="sk-SK" dirty="0"/>
              <a:t>by sa preto nemali zamieňať. Zákon odráža niečo typické a za hodnotou sa vždy skrýva niečo jedinečné. Nevyhnutnosť a povinnosť, bytie a zmysel. Všetci filozofi, okrem Kanta, zhrešili nerozlišovaním týchto pojmov. Ale všetci filozofi, ktorí učili o zmysle života, vytvorili skutočné filozofické učenie</a:t>
            </a:r>
            <a:r>
              <a:rPr lang="sk-SK" dirty="0" smtClean="0"/>
              <a:t>.</a:t>
            </a:r>
          </a:p>
          <a:p>
            <a:r>
              <a:rPr lang="sk-SK" dirty="0"/>
              <a:t>Všetky javy bytia môžu byť </a:t>
            </a:r>
            <a:r>
              <a:rPr lang="sk-SK" b="1" dirty="0"/>
              <a:t>dvoch typov: javy spojené s hodnotami a javy, ktoré s nimi nie sú spojené (hodnotovo neutrálne). </a:t>
            </a:r>
            <a:r>
              <a:rPr lang="sk-SK" dirty="0"/>
              <a:t>Javy spojené s hodnotami, ktoré ich obsahujú, nazýva </a:t>
            </a:r>
            <a:r>
              <a:rPr lang="sk-SK" dirty="0" err="1"/>
              <a:t>Rickert</a:t>
            </a:r>
            <a:r>
              <a:rPr lang="sk-SK" dirty="0"/>
              <a:t> požehnaním. Celkovým tovarom je kultúra (a nie všetko, čo človek vytvoril). </a:t>
            </a:r>
            <a:endParaRPr lang="sk-SK" dirty="0" smtClean="0"/>
          </a:p>
          <a:p>
            <a:r>
              <a:rPr lang="sk-SK" b="1" dirty="0" smtClean="0"/>
              <a:t>Kultúra </a:t>
            </a:r>
            <a:r>
              <a:rPr lang="sk-SK" b="1" dirty="0"/>
              <a:t>je súbor predmetov spojených s univerzálne významnými hodnotami a uchovávaný kvôli týmto hodnotám</a:t>
            </a:r>
            <a:r>
              <a:rPr lang="sk-SK" b="1" dirty="0" smtClean="0"/>
              <a:t>.</a:t>
            </a:r>
          </a:p>
          <a:p>
            <a:r>
              <a:rPr lang="sk-SK" dirty="0"/>
              <a:t>Filozofia ako veda o hodnotách pre </a:t>
            </a:r>
            <a:r>
              <a:rPr lang="sk-SK" dirty="0" err="1"/>
              <a:t>Rickerta</a:t>
            </a:r>
            <a:r>
              <a:rPr lang="sk-SK" dirty="0"/>
              <a:t> je filozofiou kultúry. Keď sa na začiatku XX storočia. vznikla filozofia kultúry, bola to pôvodne filozofia kultúrnych hodnôt (hodnotová filozofia kultúry). Bez ideálu nad sebou nemôže človek v duchovnom zmysle slova žiť správne. Hodnoty, ktoré tvoria tento ideál, sa odhaľujú v histórii a s pokrokom kultúry sa ako hviezdy na oblohe dostávajú jedna za druhou k horizontu človeka. </a:t>
            </a:r>
            <a:r>
              <a:rPr lang="sk-SK" b="1" dirty="0"/>
              <a:t>Nie sú to staré hodnoty a nie nové hodnoty, sú to iba hodnoty.</a:t>
            </a:r>
          </a:p>
        </p:txBody>
      </p:sp>
    </p:spTree>
    <p:extLst>
      <p:ext uri="{BB962C8B-B14F-4D97-AF65-F5344CB8AC3E}">
        <p14:creationId xmlns:p14="http://schemas.microsoft.com/office/powerpoint/2010/main" val="250981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Rozdelenie vied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/>
              <a:t>Rickert</a:t>
            </a:r>
            <a:r>
              <a:rPr lang="sk-SK" dirty="0"/>
              <a:t> rozlišuje medzi dvoma typmi vied </a:t>
            </a:r>
            <a:r>
              <a:rPr lang="sk-SK" dirty="0" smtClean="0"/>
              <a:t>– </a:t>
            </a:r>
          </a:p>
          <a:p>
            <a:pPr marL="0" indent="0">
              <a:buNone/>
            </a:pPr>
            <a:r>
              <a:rPr lang="sk-SK" b="1" dirty="0" smtClean="0"/>
              <a:t>prírodné vedy</a:t>
            </a:r>
            <a:r>
              <a:rPr lang="sk-SK" dirty="0" smtClean="0"/>
              <a:t>, </a:t>
            </a:r>
            <a:r>
              <a:rPr lang="sk-SK" dirty="0"/>
              <a:t>štúdiom javov ľahostajných k hodnotám (metóda, ktorú nazýva zovšeobecňujúcou, zovšeobecňujúcou; umožňuje formulovať všeobecné koncepcie logickým zhrnutím jednotlivých javov pod nimi); </a:t>
            </a:r>
          </a:p>
          <a:p>
            <a:pPr marL="0" indent="0">
              <a:buNone/>
            </a:pPr>
            <a:r>
              <a:rPr lang="sk-SK" b="1" i="1" dirty="0" smtClean="0"/>
              <a:t>kultúrne </a:t>
            </a:r>
            <a:r>
              <a:rPr lang="sk-SK" b="1" i="1" dirty="0"/>
              <a:t>vedy </a:t>
            </a:r>
            <a:r>
              <a:rPr lang="sk-SK" dirty="0"/>
              <a:t>(v ktorých je individualizačná metóda alebo historická metóda, pretože táto metóda je zameraná na poznanie jedinečných, samostatných, jedinečných, zvláštnych javov, to znamená kultúrnych výhod, ktoré sú vždy jedinečné ako nositelia hodnôt).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„</a:t>
            </a:r>
            <a:r>
              <a:rPr lang="sk-SK" dirty="0"/>
              <a:t>Práve tento koncept kultúry umožňuje históriu ako vedu.“</a:t>
            </a:r>
          </a:p>
        </p:txBody>
      </p:sp>
    </p:spTree>
    <p:extLst>
      <p:ext uri="{BB962C8B-B14F-4D97-AF65-F5344CB8AC3E}">
        <p14:creationId xmlns:p14="http://schemas.microsoft.com/office/powerpoint/2010/main" val="221563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 – vplyv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/>
              <a:t>M.  Weber </a:t>
            </a:r>
          </a:p>
          <a:p>
            <a:pPr marL="0" indent="0">
              <a:buNone/>
            </a:pPr>
            <a:r>
              <a:rPr lang="sk-SK" dirty="0" err="1" smtClean="0"/>
              <a:t>Rickertova</a:t>
            </a:r>
            <a:r>
              <a:rPr lang="sk-SK" dirty="0" smtClean="0"/>
              <a:t> </a:t>
            </a:r>
            <a:r>
              <a:rPr lang="sk-SK" dirty="0"/>
              <a:t>filozofia mala významný vplyv na prácu sociológa Maxa Webera . 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Weber </a:t>
            </a:r>
            <a:r>
              <a:rPr lang="sk-SK" dirty="0"/>
              <a:t>si vraj veľkú časť svojej metodiky vrátane koncepcie ideálneho typu požičal z </a:t>
            </a:r>
            <a:r>
              <a:rPr lang="sk-SK" dirty="0" err="1"/>
              <a:t>Rickertovej</a:t>
            </a:r>
            <a:r>
              <a:rPr lang="sk-SK" dirty="0"/>
              <a:t> práce. </a:t>
            </a:r>
            <a:endParaRPr lang="sk-SK" dirty="0" smtClean="0"/>
          </a:p>
          <a:p>
            <a:pPr marL="0" indent="0">
              <a:buNone/>
            </a:pPr>
            <a:r>
              <a:rPr lang="sk-SK" b="1" dirty="0" smtClean="0"/>
              <a:t>M. Heidegger</a:t>
            </a:r>
            <a:endParaRPr lang="sk-SK" b="1" dirty="0"/>
          </a:p>
          <a:p>
            <a:pPr marL="0" indent="0">
              <a:buNone/>
            </a:pPr>
            <a:r>
              <a:rPr lang="sk-SK" dirty="0" smtClean="0"/>
              <a:t>Tiež</a:t>
            </a:r>
            <a:r>
              <a:rPr lang="sk-SK" dirty="0"/>
              <a:t> Martin Heidegger začal svoju akademickú kariéru ako </a:t>
            </a:r>
            <a:r>
              <a:rPr lang="sk-SK" dirty="0" err="1" smtClean="0"/>
              <a:t>Rickertov</a:t>
            </a:r>
            <a:r>
              <a:rPr lang="sk-SK" dirty="0" smtClean="0"/>
              <a:t> </a:t>
            </a:r>
            <a:r>
              <a:rPr lang="sk-SK" dirty="0"/>
              <a:t>asistent, absolvoval s ním a potom napísal svoje habilitačnú prácu pod </a:t>
            </a:r>
            <a:r>
              <a:rPr lang="sk-SK" dirty="0" err="1" smtClean="0"/>
              <a:t>Rickertovým</a:t>
            </a:r>
            <a:r>
              <a:rPr lang="sk-SK" dirty="0" smtClean="0"/>
              <a:t> vedením.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506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PREDSTAVITELIA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•	Bauch, B.</a:t>
            </a:r>
          </a:p>
          <a:p>
            <a:pPr marL="0" indent="0">
              <a:buNone/>
            </a:pPr>
            <a:r>
              <a:rPr lang="de-DE" dirty="0"/>
              <a:t>•	Cohn, J.</a:t>
            </a:r>
          </a:p>
          <a:p>
            <a:pPr marL="0" indent="0">
              <a:buNone/>
            </a:pPr>
            <a:r>
              <a:rPr lang="de-DE" dirty="0"/>
              <a:t>•	Hessen, S.</a:t>
            </a:r>
          </a:p>
          <a:p>
            <a:pPr marL="0" indent="0">
              <a:buNone/>
            </a:pPr>
            <a:r>
              <a:rPr lang="de-DE" dirty="0"/>
              <a:t>•	Kroner, R.</a:t>
            </a:r>
          </a:p>
          <a:p>
            <a:pPr marL="0" indent="0">
              <a:buNone/>
            </a:pPr>
            <a:r>
              <a:rPr lang="de-DE" dirty="0"/>
              <a:t>•	Emil </a:t>
            </a:r>
            <a:r>
              <a:rPr lang="de-DE" dirty="0" err="1"/>
              <a:t>Lask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•	Hugo Münsterberg</a:t>
            </a:r>
          </a:p>
          <a:p>
            <a:pPr marL="0" indent="0">
              <a:buNone/>
            </a:pPr>
            <a:r>
              <a:rPr lang="de-DE" b="1" dirty="0"/>
              <a:t>•	Heinrich Rickert</a:t>
            </a:r>
          </a:p>
          <a:p>
            <a:pPr marL="0" indent="0">
              <a:buNone/>
            </a:pPr>
            <a:r>
              <a:rPr lang="de-DE" b="1" dirty="0"/>
              <a:t>•	Wilhelm Windelband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75087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Charakteristika B. školy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9269" y="1853754"/>
            <a:ext cx="10624457" cy="3815526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- svoju vedeckú činnosť rozvíjajú vo </a:t>
            </a:r>
            <a:r>
              <a:rPr lang="sk-SK" dirty="0" err="1"/>
              <a:t>Freiburgu</a:t>
            </a:r>
            <a:r>
              <a:rPr lang="sk-SK" dirty="0"/>
              <a:t>, </a:t>
            </a:r>
            <a:r>
              <a:rPr lang="sk-SK" dirty="0" err="1"/>
              <a:t>Heidelbergu</a:t>
            </a:r>
            <a:r>
              <a:rPr lang="sk-SK" dirty="0"/>
              <a:t> a Štrasburgu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</a:t>
            </a:r>
            <a:r>
              <a:rPr lang="sk-SK" b="1" dirty="0"/>
              <a:t>filozofiu chápu ako filozofiu hodnôt </a:t>
            </a:r>
            <a:r>
              <a:rPr lang="sk-SK" dirty="0"/>
              <a:t>– a na rozdiel od </a:t>
            </a:r>
            <a:r>
              <a:rPr lang="sk-SK" dirty="0" err="1"/>
              <a:t>marburskej</a:t>
            </a:r>
            <a:r>
              <a:rPr lang="sk-SK" dirty="0"/>
              <a:t> školy sa orientuje viac na spoločenské a sociálne horizonty filozofického skúmania sveta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ponúkajú filozofiu ako reflexiu vied o kultúre a dejinách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Bádenská škola sa sústredí na tri oblasti: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</a:t>
            </a:r>
            <a:r>
              <a:rPr lang="sk-SK" dirty="0" smtClean="0"/>
              <a:t>1</a:t>
            </a:r>
            <a:r>
              <a:rPr lang="sk-SK" b="1" dirty="0" smtClean="0"/>
              <a:t>- </a:t>
            </a:r>
            <a:r>
              <a:rPr lang="sk-SK" b="1" dirty="0"/>
              <a:t>teória poznania- ktorá ústi do teórie hodnôt a práve v tomto prostredí sa kreuje filozofická disciplína – </a:t>
            </a:r>
            <a:r>
              <a:rPr lang="sk-SK" b="1" dirty="0" err="1"/>
              <a:t>axiológia</a:t>
            </a:r>
            <a:endParaRPr lang="sk-SK" b="1" dirty="0"/>
          </a:p>
          <a:p>
            <a:pPr marL="0" indent="0">
              <a:spcBef>
                <a:spcPts val="0"/>
              </a:spcBef>
              <a:buNone/>
            </a:pPr>
            <a:r>
              <a:rPr lang="sk-SK" b="1" dirty="0"/>
              <a:t>	</a:t>
            </a:r>
            <a:r>
              <a:rPr lang="sk-SK" b="1" dirty="0" smtClean="0"/>
              <a:t>2- </a:t>
            </a:r>
            <a:r>
              <a:rPr lang="sk-SK" b="1" dirty="0"/>
              <a:t>teória vedy – obzvlášť teória vied o dejinách a kultúre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b="1" dirty="0"/>
              <a:t>	</a:t>
            </a:r>
            <a:r>
              <a:rPr lang="sk-SK" b="1" dirty="0" smtClean="0"/>
              <a:t>3- </a:t>
            </a:r>
            <a:r>
              <a:rPr lang="sk-SK" b="1" dirty="0"/>
              <a:t>dejiny filozofie- možno nazvať filozofiu dejín filozofie</a:t>
            </a:r>
            <a:r>
              <a:rPr lang="sk-SK" dirty="0"/>
              <a:t>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Bádenská škola vyzýva a vo svojich koncepciách napĺňa túto výzvu: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 miesto a význam filozofie v budúcnosti- v prvom rade dôležite určiť čím je ona sa a aký je jej vzťah k ostatným vedám a v systéme kultúry vôbec.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</a:t>
            </a:r>
            <a:r>
              <a:rPr lang="sk-SK" dirty="0" err="1"/>
              <a:t>Windelband</a:t>
            </a:r>
            <a:r>
              <a:rPr lang="sk-SK" dirty="0"/>
              <a:t> je presvedčený, že práve Kant a jeho filozofia je základ pre systematické uvažovanie o základnej štruktúre všetkej kultúry;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- koncipujú úlohu pre filozofiu - musí začať „</a:t>
            </a:r>
            <a:r>
              <a:rPr lang="sk-SK" dirty="0" err="1"/>
              <a:t>makať</a:t>
            </a:r>
            <a:r>
              <a:rPr lang="sk-SK" dirty="0"/>
              <a:t>“, už sa nemôže spoliehať na svoje dejiny, ale má sa stať vedou a produkovať výsledky- svoje postupy musí mať vedecké, a deklarovateľné - musí sa oslobodiť od „tzv. pojmového básnictva a špekulácii“ !!!</a:t>
            </a:r>
          </a:p>
        </p:txBody>
      </p:sp>
    </p:spTree>
    <p:extLst>
      <p:ext uri="{BB962C8B-B14F-4D97-AF65-F5344CB8AC3E}">
        <p14:creationId xmlns:p14="http://schemas.microsoft.com/office/powerpoint/2010/main" val="158824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err="1" smtClean="0"/>
              <a:t>Wilhelm</a:t>
            </a:r>
            <a:r>
              <a:rPr lang="sk-SK" b="1" dirty="0" smtClean="0"/>
              <a:t> </a:t>
            </a:r>
            <a:r>
              <a:rPr lang="sk-SK" b="1" dirty="0" err="1" smtClean="0"/>
              <a:t>Windelband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b="1" dirty="0" smtClean="0"/>
              <a:t>1848-1915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85" y="893099"/>
            <a:ext cx="3603727" cy="4210123"/>
          </a:xfrm>
        </p:spPr>
      </p:pic>
      <p:sp>
        <p:nvSpPr>
          <p:cNvPr id="5" name="Obdĺžnik 4"/>
          <p:cNvSpPr/>
          <p:nvPr/>
        </p:nvSpPr>
        <p:spPr>
          <a:xfrm>
            <a:off x="1236875" y="2059969"/>
            <a:ext cx="538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i="1" dirty="0" smtClean="0"/>
              <a:t>„Let </a:t>
            </a:r>
            <a:r>
              <a:rPr lang="sk-SK" i="1" dirty="0"/>
              <a:t>do minulosti je v skutočnosti rovnaký ako let do </a:t>
            </a:r>
            <a:r>
              <a:rPr lang="sk-SK" i="1" dirty="0" smtClean="0"/>
              <a:t>ideálu“.</a:t>
            </a:r>
            <a:endParaRPr lang="sk-SK" i="1" dirty="0"/>
          </a:p>
        </p:txBody>
      </p:sp>
      <p:sp>
        <p:nvSpPr>
          <p:cNvPr id="6" name="Obdĺžnik 5"/>
          <p:cNvSpPr/>
          <p:nvPr/>
        </p:nvSpPr>
        <p:spPr>
          <a:xfrm>
            <a:off x="765956" y="281393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- najprv sa prezentoval ako historik filozofie a etabloval dejiny filozofie ako uznávanú metódu filozofického výkladu;</a:t>
            </a:r>
          </a:p>
          <a:p>
            <a:r>
              <a:rPr lang="sk-SK" dirty="0"/>
              <a:t>- venoval sa Kantovej kritickej teórii poznania a neskôr najmä jeho praktickej filozofii</a:t>
            </a:r>
          </a:p>
          <a:p>
            <a:r>
              <a:rPr lang="sk-SK" dirty="0"/>
              <a:t>- pokladá </a:t>
            </a:r>
            <a:r>
              <a:rPr lang="sk-SK" dirty="0" smtClean="0"/>
              <a:t>Kanta nielen </a:t>
            </a:r>
            <a:r>
              <a:rPr lang="sk-SK" dirty="0"/>
              <a:t>za kritika ale aj </a:t>
            </a:r>
            <a:r>
              <a:rPr lang="sk-SK" dirty="0" smtClean="0"/>
              <a:t>za autora </a:t>
            </a:r>
            <a:r>
              <a:rPr lang="sk-SK" dirty="0"/>
              <a:t>svetonázoru </a:t>
            </a:r>
            <a:r>
              <a:rPr lang="sk-SK" dirty="0" smtClean="0"/>
              <a:t>(zdôrazňoval </a:t>
            </a:r>
            <a:r>
              <a:rPr lang="sk-SK" dirty="0"/>
              <a:t>najmä jeho myšlienku inteligibilného sveta a postuláty praktického rozumu)</a:t>
            </a:r>
          </a:p>
        </p:txBody>
      </p:sp>
    </p:spTree>
    <p:extLst>
      <p:ext uri="{BB962C8B-B14F-4D97-AF65-F5344CB8AC3E}">
        <p14:creationId xmlns:p14="http://schemas.microsoft.com/office/powerpoint/2010/main" val="272940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Filozofia hodnôt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8849" y="2015732"/>
            <a:ext cx="11189642" cy="345061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1200" dirty="0" smtClean="0"/>
              <a:t>- </a:t>
            </a:r>
            <a:r>
              <a:rPr lang="sk-SK" sz="1200" dirty="0"/>
              <a:t>filozofia sa má venovať problému platnosti- teda kedy ako sú výsledky vedy platné?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b="1" dirty="0"/>
              <a:t>filozofia sa stáva kritickou teóriu všeobecne platných hodnôt – objektívne hodnoty</a:t>
            </a:r>
            <a:endParaRPr lang="sk-SK" sz="1200" dirty="0"/>
          </a:p>
          <a:p>
            <a:pPr marL="0" indent="0">
              <a:spcBef>
                <a:spcPts val="0"/>
              </a:spcBef>
              <a:buNone/>
            </a:pPr>
            <a:r>
              <a:rPr lang="sk-SK" sz="1200" i="1" dirty="0"/>
              <a:t>O. Aké by to mohli byť objektívne hodnoty? A aké sú subjektívne?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- W. sa snaží o systematickú teóriu hodnôt – rozdeľuje na tri časti logiku, etiku a estetiku a hovorí tiež o troch hlavných </a:t>
            </a:r>
            <a:r>
              <a:rPr lang="sk-SK" sz="1200" dirty="0" smtClean="0"/>
              <a:t>hodnotách </a:t>
            </a:r>
            <a:r>
              <a:rPr lang="sk-SK" sz="1200" dirty="0"/>
              <a:t>– pravda, dobro a krása;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- </a:t>
            </a:r>
            <a:r>
              <a:rPr lang="sk-SK" sz="1200" b="1" dirty="0"/>
              <a:t>hodnoty sú kvality, ktoré určitému predmetu, faktu alebo činu prisudzujem v dôsledku zhodnotenia – koreláty k hodnotiacim aktom</a:t>
            </a:r>
            <a:r>
              <a:rPr lang="sk-SK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- W. hovorí že máme morálne, teoretické a estetické </a:t>
            </a:r>
            <a:r>
              <a:rPr lang="sk-SK" sz="1200" dirty="0" smtClean="0"/>
              <a:t>svedomie - </a:t>
            </a:r>
            <a:r>
              <a:rPr lang="sk-SK" sz="1200" dirty="0"/>
              <a:t>ktoré sa </a:t>
            </a:r>
            <a:r>
              <a:rPr lang="sk-SK" sz="1200" dirty="0" smtClean="0"/>
              <a:t>riadi </a:t>
            </a:r>
            <a:r>
              <a:rPr lang="sk-SK" sz="1200" dirty="0"/>
              <a:t>normami, ktoré sú hodnotami </a:t>
            </a:r>
            <a:r>
              <a:rPr lang="sk-SK" sz="1200" dirty="0" err="1"/>
              <a:t>normality</a:t>
            </a:r>
            <a:r>
              <a:rPr lang="sk-SK" sz="12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	- práve </a:t>
            </a:r>
            <a:r>
              <a:rPr lang="sk-SK" sz="1200" dirty="0" smtClean="0"/>
              <a:t>Bádenská orientácia </a:t>
            </a:r>
            <a:r>
              <a:rPr lang="sk-SK" sz="1200" dirty="0"/>
              <a:t>na hodnoty: zmysle dávajú svetu a životu iba hodnoty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subjekt – človek je v predovšetkým nositeľom </a:t>
            </a:r>
            <a:r>
              <a:rPr lang="sk-SK" sz="12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	</a:t>
            </a:r>
            <a:r>
              <a:rPr lang="sk-SK" sz="1200" b="1" dirty="0" smtClean="0"/>
              <a:t>a</a:t>
            </a:r>
            <a:r>
              <a:rPr lang="sk-SK" sz="1200" b="1" dirty="0"/>
              <a:t>. empirického vedomia (vlastné špecifické hodnoty, každodenné) a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b="1" dirty="0"/>
              <a:t>	</a:t>
            </a:r>
            <a:r>
              <a:rPr lang="sk-SK" sz="1200" b="1" dirty="0" smtClean="0"/>
              <a:t>b</a:t>
            </a:r>
            <a:r>
              <a:rPr lang="sk-SK" sz="1200" b="1" dirty="0"/>
              <a:t>. normatívneho vedomia – </a:t>
            </a:r>
            <a:r>
              <a:rPr lang="sk-SK" sz="1200" b="1" dirty="0" smtClean="0"/>
              <a:t>transcendentálne, </a:t>
            </a:r>
            <a:r>
              <a:rPr lang="sk-SK" sz="1200" b="1" dirty="0"/>
              <a:t>objektívne platné, a univerzálne hodnoty pre človeka ľudstvo.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	toto </a:t>
            </a:r>
            <a:r>
              <a:rPr lang="sk-SK" sz="1200" b="1" dirty="0"/>
              <a:t>normatívne vedomie</a:t>
            </a:r>
            <a:r>
              <a:rPr lang="sk-SK" sz="1200" dirty="0"/>
              <a:t> a jeho hodnoty robí z človek človeka a z ľudstva ľudstvo- kultúru.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-	normatívne vedomie obsahuje jednotu noriem </a:t>
            </a:r>
            <a:r>
              <a:rPr lang="sk-SK" sz="1200" dirty="0" smtClean="0"/>
              <a:t>poznania, </a:t>
            </a:r>
            <a:r>
              <a:rPr lang="sk-SK" sz="1200" dirty="0"/>
              <a:t>mravnosti a estetiky- ich nadindividuálny a </a:t>
            </a:r>
            <a:r>
              <a:rPr lang="sk-SK" sz="1200" dirty="0" smtClean="0"/>
              <a:t>neempiricky </a:t>
            </a:r>
            <a:r>
              <a:rPr lang="sk-SK" sz="1200" dirty="0"/>
              <a:t>rozmer sa </a:t>
            </a:r>
            <a:r>
              <a:rPr lang="sk-SK" sz="1200" dirty="0" smtClean="0"/>
              <a:t>nedá </a:t>
            </a:r>
            <a:r>
              <a:rPr lang="sk-SK" sz="1200" dirty="0"/>
              <a:t>vedecky uchopiť- preto je tu filozofia podľa </a:t>
            </a:r>
            <a:r>
              <a:rPr lang="sk-SK" sz="1200" dirty="0" err="1"/>
              <a:t>Windlebanada</a:t>
            </a:r>
            <a:r>
              <a:rPr lang="sk-SK" sz="1200" dirty="0"/>
              <a:t>- ta má </a:t>
            </a:r>
            <a:r>
              <a:rPr lang="sk-SK" sz="1200" dirty="0" smtClean="0"/>
              <a:t>objavovať </a:t>
            </a:r>
            <a:r>
              <a:rPr lang="sk-SK" sz="1200" dirty="0"/>
              <a:t>tie normy </a:t>
            </a:r>
            <a:r>
              <a:rPr lang="sk-SK" sz="1200" dirty="0" smtClean="0"/>
              <a:t>ktoré </a:t>
            </a:r>
            <a:r>
              <a:rPr lang="sk-SK" sz="1200" dirty="0"/>
              <a:t>z </a:t>
            </a:r>
            <a:r>
              <a:rPr lang="sk-SK" sz="1200" dirty="0" smtClean="0"/>
              <a:t>nášho individuálne empirického </a:t>
            </a:r>
            <a:r>
              <a:rPr lang="sk-SK" sz="1200" dirty="0"/>
              <a:t>osveta môžu by všeobecne platnými.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- veda skúma človeka ako objekt v sústave objektov- ale  táto vedecká optika </a:t>
            </a:r>
            <a:r>
              <a:rPr lang="sk-SK" sz="1200" dirty="0" smtClean="0"/>
              <a:t>neumožňuje </a:t>
            </a:r>
            <a:r>
              <a:rPr lang="sk-SK" sz="1200" dirty="0"/>
              <a:t>pochopiť a </a:t>
            </a:r>
            <a:r>
              <a:rPr lang="sk-SK" sz="1200" dirty="0" smtClean="0"/>
              <a:t>hľadať odpovedá </a:t>
            </a:r>
            <a:r>
              <a:rPr lang="sk-SK" sz="1200" dirty="0"/>
              <a:t>na hĺbku, zmysel človeka a </a:t>
            </a:r>
            <a:r>
              <a:rPr lang="sk-SK" sz="1200" dirty="0" smtClean="0"/>
              <a:t>života</a:t>
            </a:r>
            <a:r>
              <a:rPr lang="sk-SK" sz="12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1492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Klasifikácia vied</a:t>
            </a:r>
            <a:r>
              <a:rPr lang="sk-SK" dirty="0"/>
              <a:t/>
            </a:r>
            <a:br>
              <a:rPr lang="sk-SK" dirty="0"/>
            </a:br>
            <a:r>
              <a:rPr lang="sk-SK" sz="1800" dirty="0"/>
              <a:t>Bádenská škola a jej orientácia na filozofiu vedy a metodológiu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53441" y="2015732"/>
            <a:ext cx="10201414" cy="345061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900" dirty="0" smtClean="0"/>
              <a:t>- </a:t>
            </a:r>
            <a:r>
              <a:rPr lang="sk-SK" sz="900" dirty="0" err="1"/>
              <a:t>Windelband</a:t>
            </a:r>
            <a:r>
              <a:rPr lang="sk-SK" sz="900" dirty="0"/>
              <a:t> skúmanie tejto problematiky prezentuje vo svojom rektorskom prejave „Dejiny a prírodné vedy“ 1894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	- filozofia by sa nemal uzatvárať do svojho sveta – a má sa </a:t>
            </a:r>
            <a:r>
              <a:rPr lang="sk-SK" sz="900" dirty="0" smtClean="0"/>
              <a:t>vyjadrovať </a:t>
            </a:r>
            <a:r>
              <a:rPr lang="sk-SK" sz="900" dirty="0"/>
              <a:t>k vede a jej vývoja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	- jedným z aktivít filozofie – je metodologické rozdelenie vied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		</a:t>
            </a:r>
            <a:r>
              <a:rPr lang="sk-SK" sz="900" b="1" dirty="0" smtClean="0"/>
              <a:t>- </a:t>
            </a:r>
            <a:r>
              <a:rPr lang="sk-SK" sz="900" b="1" dirty="0"/>
              <a:t>rozdelenie vied na základe metódy skúmania a nie na základe obsahu;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b="1" dirty="0"/>
              <a:t>1. </a:t>
            </a:r>
            <a:r>
              <a:rPr lang="sk-SK" sz="900" b="1" dirty="0" err="1"/>
              <a:t>nomotetické</a:t>
            </a:r>
            <a:r>
              <a:rPr lang="sk-SK" sz="900" b="1" dirty="0"/>
              <a:t> vedy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 </a:t>
            </a:r>
            <a:r>
              <a:rPr lang="sk-SK" sz="900" dirty="0" smtClean="0"/>
              <a:t>- </a:t>
            </a:r>
            <a:r>
              <a:rPr lang="sk-SK" sz="900" dirty="0"/>
              <a:t>zákony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čo je vždy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sklon k abstrakcii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všeobecné a nutné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 </a:t>
            </a:r>
            <a:r>
              <a:rPr lang="sk-SK" sz="900" b="1" dirty="0" smtClean="0"/>
              <a:t>2</a:t>
            </a:r>
            <a:r>
              <a:rPr lang="sk-SK" sz="900" b="1" dirty="0"/>
              <a:t>. </a:t>
            </a:r>
            <a:r>
              <a:rPr lang="sk-SK" sz="900" b="1" dirty="0" err="1"/>
              <a:t>idiografické</a:t>
            </a:r>
            <a:endParaRPr lang="sk-SK" sz="900" b="1" dirty="0"/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historické jednotlivosti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čo raz bolo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sklon k názornosti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jedinečne a rôznorodé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odmieta rozdelenie a prírodne a duchovné vedy;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„</a:t>
            </a:r>
            <a:r>
              <a:rPr lang="sk-SK" sz="900" dirty="0" err="1"/>
              <a:t>Novokantovstvo</a:t>
            </a:r>
            <a:r>
              <a:rPr lang="sk-SK" sz="900" dirty="0"/>
              <a:t> ako celok a </a:t>
            </a:r>
            <a:r>
              <a:rPr lang="sk-SK" sz="900" dirty="0" err="1" smtClean="0"/>
              <a:t>Bádenské</a:t>
            </a:r>
            <a:r>
              <a:rPr lang="sk-SK" sz="900" dirty="0" smtClean="0"/>
              <a:t> </a:t>
            </a:r>
            <a:r>
              <a:rPr lang="sk-SK" sz="900" dirty="0" err="1"/>
              <a:t>novokantovstvo</a:t>
            </a:r>
            <a:r>
              <a:rPr lang="sk-SK" sz="900" dirty="0"/>
              <a:t> osobitne, sa zrodilo ako protest proti </a:t>
            </a:r>
            <a:r>
              <a:rPr lang="sk-SK" sz="900" dirty="0" smtClean="0"/>
              <a:t>určitým </a:t>
            </a:r>
            <a:r>
              <a:rPr lang="sk-SK" sz="900" dirty="0" smtClean="0"/>
              <a:t>tendenciami </a:t>
            </a:r>
            <a:r>
              <a:rPr lang="sk-SK" sz="900" dirty="0"/>
              <a:t>vo filozofii, </a:t>
            </a:r>
            <a:r>
              <a:rPr lang="sk-SK" sz="900" dirty="0" smtClean="0"/>
              <a:t>ktoré </a:t>
            </a:r>
            <a:r>
              <a:rPr lang="sk-SK" sz="900" dirty="0"/>
              <a:t>hrozili buď stratou jej totožnosti, alebo celkovou </a:t>
            </a:r>
            <a:r>
              <a:rPr lang="sk-SK" sz="900" dirty="0" smtClean="0"/>
              <a:t>izoláciou </a:t>
            </a:r>
            <a:r>
              <a:rPr lang="sk-SK" sz="900" dirty="0"/>
              <a:t>od </a:t>
            </a:r>
            <a:r>
              <a:rPr lang="sk-SK" sz="900" dirty="0" smtClean="0"/>
              <a:t>iných kultúrnych </a:t>
            </a:r>
            <a:r>
              <a:rPr lang="sk-SK" sz="900" dirty="0"/>
              <a:t>javov, </a:t>
            </a:r>
            <a:r>
              <a:rPr lang="sk-SK" sz="900" dirty="0" smtClean="0"/>
              <a:t>predovšetkým </a:t>
            </a:r>
            <a:r>
              <a:rPr lang="sk-SK" sz="900" dirty="0"/>
              <a:t>od </a:t>
            </a:r>
            <a:r>
              <a:rPr lang="sk-SK" sz="900" dirty="0" smtClean="0"/>
              <a:t>búrlivo </a:t>
            </a:r>
            <a:r>
              <a:rPr lang="sk-SK" sz="900" dirty="0"/>
              <a:t>sa </a:t>
            </a:r>
            <a:r>
              <a:rPr lang="sk-SK" sz="900" dirty="0" smtClean="0"/>
              <a:t>rozvíjajúceho vedeckého </a:t>
            </a:r>
            <a:r>
              <a:rPr lang="sk-SK" sz="900" dirty="0"/>
              <a:t>života.”</a:t>
            </a:r>
          </a:p>
          <a:p>
            <a:pPr marL="0" indent="0">
              <a:spcBef>
                <a:spcPts val="0"/>
              </a:spcBef>
              <a:buNone/>
            </a:pPr>
            <a:endParaRPr lang="sk-SK" sz="900" dirty="0"/>
          </a:p>
        </p:txBody>
      </p:sp>
    </p:spTree>
    <p:extLst>
      <p:ext uri="{BB962C8B-B14F-4D97-AF65-F5344CB8AC3E}">
        <p14:creationId xmlns:p14="http://schemas.microsoft.com/office/powerpoint/2010/main" val="29646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b="1" dirty="0" err="1"/>
              <a:t>Heinrich</a:t>
            </a:r>
            <a:r>
              <a:rPr lang="sk-SK" sz="4400" b="1" dirty="0"/>
              <a:t> </a:t>
            </a:r>
            <a:r>
              <a:rPr lang="sk-SK" sz="4400" b="1" dirty="0" err="1"/>
              <a:t>Rickert</a:t>
            </a:r>
            <a:r>
              <a:rPr lang="sk-SK" dirty="0"/>
              <a:t/>
            </a:r>
            <a:br>
              <a:rPr lang="sk-SK" dirty="0"/>
            </a:br>
            <a:r>
              <a:rPr lang="sk-SK" b="1" dirty="0" smtClean="0"/>
              <a:t>1863 Gdansk-1936 </a:t>
            </a:r>
            <a:r>
              <a:rPr lang="sk-SK" b="1" dirty="0" err="1" smtClean="0"/>
              <a:t>Heidelbergu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51579" y="2015732"/>
            <a:ext cx="6774345" cy="34506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dirty="0"/>
              <a:t>- študent </a:t>
            </a:r>
            <a:r>
              <a:rPr lang="sk-SK" dirty="0" err="1"/>
              <a:t>Windelbanda</a:t>
            </a:r>
            <a:r>
              <a:rPr lang="sk-SK" dirty="0"/>
              <a:t>, neskôr nástupca </a:t>
            </a:r>
            <a:r>
              <a:rPr lang="sk-SK" dirty="0" err="1" smtClean="0"/>
              <a:t>Windelbanda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err="1"/>
              <a:t>Rickert</a:t>
            </a:r>
            <a:r>
              <a:rPr lang="sk-SK" dirty="0"/>
              <a:t> sa narodil v pruskom </a:t>
            </a:r>
            <a:r>
              <a:rPr lang="sk-SK" dirty="0" err="1"/>
              <a:t>Danzigu</a:t>
            </a:r>
            <a:r>
              <a:rPr lang="sk-SK" dirty="0"/>
              <a:t> (dnešný </a:t>
            </a:r>
            <a:r>
              <a:rPr lang="sk-SK" dirty="0" smtClean="0"/>
              <a:t>Gdansk </a:t>
            </a:r>
            <a:r>
              <a:rPr lang="sk-SK" dirty="0"/>
              <a:t>, Poľsko ) novinárovi a neskoršiemu politikovi </a:t>
            </a:r>
            <a:r>
              <a:rPr lang="sk-SK" dirty="0" err="1"/>
              <a:t>Heinrichovi</a:t>
            </a:r>
            <a:r>
              <a:rPr lang="sk-SK" dirty="0"/>
              <a:t> </a:t>
            </a:r>
            <a:r>
              <a:rPr lang="sk-SK" dirty="0" err="1"/>
              <a:t>Edwinovi</a:t>
            </a:r>
            <a:r>
              <a:rPr lang="sk-SK" dirty="0"/>
              <a:t> </a:t>
            </a:r>
            <a:r>
              <a:rPr lang="sk-SK" dirty="0" err="1"/>
              <a:t>Rickertovi</a:t>
            </a:r>
            <a:r>
              <a:rPr lang="sk-SK" dirty="0"/>
              <a:t> a </a:t>
            </a:r>
            <a:r>
              <a:rPr lang="sk-SK" dirty="0" err="1"/>
              <a:t>Annette</a:t>
            </a:r>
            <a:r>
              <a:rPr lang="sk-SK" dirty="0"/>
              <a:t> rodenej </a:t>
            </a:r>
            <a:r>
              <a:rPr lang="sk-SK" dirty="0" err="1"/>
              <a:t>Stoddartovej</a:t>
            </a:r>
            <a:r>
              <a:rPr lang="sk-SK" dirty="0"/>
              <a:t>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Bol </a:t>
            </a:r>
            <a:r>
              <a:rPr lang="sk-SK" dirty="0"/>
              <a:t>profesorom filozofie na univerzite vo </a:t>
            </a:r>
            <a:r>
              <a:rPr lang="sk-SK" dirty="0" err="1"/>
              <a:t>Freiburgu</a:t>
            </a:r>
            <a:r>
              <a:rPr lang="sk-SK" dirty="0"/>
              <a:t> (1894-1915) a </a:t>
            </a:r>
            <a:r>
              <a:rPr lang="sk-SK" dirty="0" err="1"/>
              <a:t>Heidelbergu</a:t>
            </a:r>
            <a:r>
              <a:rPr lang="sk-SK" dirty="0"/>
              <a:t> (1915-1932).</a:t>
            </a:r>
          </a:p>
          <a:p>
            <a:pPr marL="0" indent="0">
              <a:buNone/>
            </a:pPr>
            <a:r>
              <a:rPr lang="sk-SK" dirty="0" smtClean="0"/>
              <a:t>- Jeho obdobie je známe politickým a ideologickými zmenami a napätím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Zomrel v </a:t>
            </a:r>
            <a:r>
              <a:rPr lang="sk-SK" dirty="0" err="1" smtClean="0"/>
              <a:t>Heidelbergu</a:t>
            </a:r>
            <a:r>
              <a:rPr lang="sk-SK" dirty="0" smtClean="0"/>
              <a:t>, </a:t>
            </a:r>
            <a:r>
              <a:rPr lang="sk-SK" dirty="0"/>
              <a:t>Nemecko 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772" y="507928"/>
            <a:ext cx="2473234" cy="39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4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diela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Kultúrne vedy a prírodné vedy (1899). </a:t>
            </a:r>
            <a:endParaRPr lang="sk-SK" dirty="0" smtClean="0"/>
          </a:p>
          <a:p>
            <a:r>
              <a:rPr lang="sk-SK" dirty="0" smtClean="0"/>
              <a:t>Problémy </a:t>
            </a:r>
            <a:r>
              <a:rPr lang="sk-SK" dirty="0"/>
              <a:t>filozofie </a:t>
            </a:r>
            <a:r>
              <a:rPr lang="sk-SK" dirty="0" smtClean="0"/>
              <a:t>dejín (1924) </a:t>
            </a:r>
          </a:p>
          <a:p>
            <a:r>
              <a:rPr lang="sk-SK" dirty="0" smtClean="0"/>
              <a:t>Kant </a:t>
            </a:r>
            <a:r>
              <a:rPr lang="sk-SK" dirty="0"/>
              <a:t>ako filozof modernej kultúry (1924).</a:t>
            </a:r>
          </a:p>
        </p:txBody>
      </p:sp>
    </p:spTree>
    <p:extLst>
      <p:ext uri="{BB962C8B-B14F-4D97-AF65-F5344CB8AC3E}">
        <p14:creationId xmlns:p14="http://schemas.microsoft.com/office/powerpoint/2010/main" val="276547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Základná charakteristika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Char char="-"/>
            </a:pPr>
            <a:r>
              <a:rPr lang="sk-SK" dirty="0" smtClean="0"/>
              <a:t>študent </a:t>
            </a:r>
            <a:r>
              <a:rPr lang="sk-SK" dirty="0" err="1"/>
              <a:t>Windelbanda</a:t>
            </a:r>
            <a:r>
              <a:rPr lang="sk-SK" dirty="0"/>
              <a:t>, neskôr nástupca </a:t>
            </a:r>
            <a:r>
              <a:rPr lang="sk-SK" dirty="0" err="1" smtClean="0"/>
              <a:t>Windelbanda</a:t>
            </a:r>
            <a:endParaRPr lang="sk-SK" dirty="0" smtClean="0"/>
          </a:p>
          <a:p>
            <a:pPr>
              <a:buFontTx/>
              <a:buChar char="-"/>
            </a:pPr>
            <a:r>
              <a:rPr lang="sk-SK" dirty="0" smtClean="0"/>
              <a:t>typicky profesor, 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/>
              <a:t>- mal tri obdobia svojej filozofickej činnosti:</a:t>
            </a:r>
          </a:p>
          <a:p>
            <a:pPr marL="0" indent="0">
              <a:buNone/>
            </a:pPr>
            <a:r>
              <a:rPr lang="sk-SK" dirty="0"/>
              <a:t>1. noetické základy a teória </a:t>
            </a:r>
            <a:r>
              <a:rPr lang="sk-SK" dirty="0" err="1"/>
              <a:t>pojmotvorby</a:t>
            </a:r>
            <a:r>
              <a:rPr lang="sk-SK" dirty="0"/>
              <a:t> v prírodných vedách a vo vedách kultúre (Metodológia vied </a:t>
            </a:r>
            <a:r>
              <a:rPr lang="sk-SK" dirty="0" smtClean="0"/>
              <a:t> - </a:t>
            </a:r>
            <a:r>
              <a:rPr lang="sk-SK" dirty="0"/>
              <a:t>venuje sa </a:t>
            </a:r>
            <a:r>
              <a:rPr lang="sk-SK" dirty="0" err="1"/>
              <a:t>pojmotvorbe</a:t>
            </a:r>
            <a:r>
              <a:rPr lang="sk-SK" dirty="0"/>
              <a:t> v prírodných </a:t>
            </a:r>
            <a:r>
              <a:rPr lang="sk-SK" dirty="0" smtClean="0"/>
              <a:t>vedách)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2</a:t>
            </a:r>
            <a:r>
              <a:rPr lang="sk-SK" dirty="0"/>
              <a:t>. kritiky filozofie života</a:t>
            </a:r>
          </a:p>
          <a:p>
            <a:pPr marL="0" indent="0">
              <a:buNone/>
            </a:pPr>
            <a:r>
              <a:rPr lang="sk-SK" dirty="0"/>
              <a:t>3. problémy novej ontológie a </a:t>
            </a:r>
            <a:r>
              <a:rPr lang="sk-SK" dirty="0" smtClean="0"/>
              <a:t>metafyziky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 smtClean="0"/>
              <a:t>Kritika</a:t>
            </a:r>
            <a:r>
              <a:rPr lang="sk-SK" b="1" dirty="0"/>
              <a:t>: </a:t>
            </a:r>
            <a:r>
              <a:rPr lang="sk-SK" dirty="0" err="1"/>
              <a:t>Rickert</a:t>
            </a:r>
            <a:r>
              <a:rPr lang="sk-SK" dirty="0"/>
              <a:t> bol jedným z </a:t>
            </a:r>
            <a:r>
              <a:rPr lang="sk-SK" dirty="0" smtClean="0"/>
              <a:t>kritikov </a:t>
            </a:r>
            <a:r>
              <a:rPr lang="sk-SK" dirty="0"/>
              <a:t>fenomenológie (</a:t>
            </a:r>
            <a:r>
              <a:rPr lang="sk-SK" dirty="0" err="1"/>
              <a:t>Rickertov</a:t>
            </a:r>
            <a:r>
              <a:rPr lang="sk-SK" dirty="0"/>
              <a:t> </a:t>
            </a:r>
            <a:r>
              <a:rPr lang="sk-SK" dirty="0" err="1"/>
              <a:t>freiburský</a:t>
            </a:r>
            <a:r>
              <a:rPr lang="sk-SK" dirty="0"/>
              <a:t> nástupca Edmund </a:t>
            </a:r>
            <a:r>
              <a:rPr lang="sk-SK" dirty="0" err="1"/>
              <a:t>Husserl</a:t>
            </a:r>
            <a:r>
              <a:rPr lang="sk-SK" dirty="0"/>
              <a:t>, Heidegger), filozofie života ( </a:t>
            </a:r>
            <a:r>
              <a:rPr lang="sk-SK" dirty="0" err="1"/>
              <a:t>Henri</a:t>
            </a:r>
            <a:r>
              <a:rPr lang="sk-SK" dirty="0"/>
              <a:t> </a:t>
            </a:r>
            <a:r>
              <a:rPr lang="sk-SK" dirty="0" err="1"/>
              <a:t>Bergson</a:t>
            </a:r>
            <a:r>
              <a:rPr lang="sk-SK" dirty="0"/>
              <a:t> ) a filozofie existencie (</a:t>
            </a:r>
            <a:r>
              <a:rPr lang="sk-SK" dirty="0" err="1"/>
              <a:t>Karl</a:t>
            </a:r>
            <a:r>
              <a:rPr lang="sk-SK" dirty="0"/>
              <a:t> </a:t>
            </a:r>
            <a:r>
              <a:rPr lang="sk-SK" dirty="0" err="1"/>
              <a:t>Jaspers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 smtClean="0"/>
              <a:t>Na </a:t>
            </a:r>
            <a:r>
              <a:rPr lang="sk-SK" dirty="0"/>
              <a:t>rozdiel od filozofov ako Nietzsche a </a:t>
            </a:r>
            <a:r>
              <a:rPr lang="sk-SK" dirty="0" err="1"/>
              <a:t>Bergson</a:t>
            </a:r>
            <a:r>
              <a:rPr lang="sk-SK" dirty="0"/>
              <a:t> </a:t>
            </a:r>
            <a:r>
              <a:rPr lang="sk-SK" dirty="0" err="1"/>
              <a:t>Rickert</a:t>
            </a:r>
            <a:r>
              <a:rPr lang="sk-SK" dirty="0"/>
              <a:t> zdôrazňoval, že hodnoty si vyžadujú odstup od života a to, čo </a:t>
            </a:r>
            <a:r>
              <a:rPr lang="sk-SK" dirty="0" err="1"/>
              <a:t>Bergson</a:t>
            </a:r>
            <a:r>
              <a:rPr lang="sk-SK" dirty="0"/>
              <a:t>, </a:t>
            </a:r>
            <a:r>
              <a:rPr lang="sk-SK" dirty="0" err="1"/>
              <a:t>Dilthey</a:t>
            </a:r>
            <a:r>
              <a:rPr lang="sk-SK" dirty="0"/>
              <a:t> alebo </a:t>
            </a:r>
            <a:r>
              <a:rPr lang="sk-SK" dirty="0" err="1"/>
              <a:t>Simmel</a:t>
            </a:r>
            <a:r>
              <a:rPr lang="sk-SK" dirty="0"/>
              <a:t> nazvali „životnými hodnotami“, nie sú skutočnými hodnotami.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25596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188</TotalTime>
  <Words>713</Words>
  <Application>Microsoft Office PowerPoint</Application>
  <PresentationFormat>Širokouhlá</PresentationFormat>
  <Paragraphs>119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Bádenská škola novokantovstva</vt:lpstr>
      <vt:lpstr>PREDSTAVITELIA</vt:lpstr>
      <vt:lpstr>Charakteristika B. školy</vt:lpstr>
      <vt:lpstr>Wilhelm Windelband 1848-1915 </vt:lpstr>
      <vt:lpstr>Filozofia hodnôt </vt:lpstr>
      <vt:lpstr>Klasifikácia vied Bádenská škola a jej orientácia na filozofiu vedy a metodológiu </vt:lpstr>
      <vt:lpstr>Heinrich Rickert 1863 Gdansk-1936 Heidelbergu </vt:lpstr>
      <vt:lpstr>diela</vt:lpstr>
      <vt:lpstr>Základná charakteristika </vt:lpstr>
      <vt:lpstr>Teória hodnôt  </vt:lpstr>
      <vt:lpstr>Kultúra – filozofia kultúry</vt:lpstr>
      <vt:lpstr>Rozdelenie vied</vt:lpstr>
      <vt:lpstr>Záver – vplyv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Bádenská škola novokantovstva</dc:title>
  <dc:creator>Peter Kyslan</dc:creator>
  <cp:lastModifiedBy>User</cp:lastModifiedBy>
  <cp:revision>15</cp:revision>
  <dcterms:created xsi:type="dcterms:W3CDTF">2020-11-02T09:30:04Z</dcterms:created>
  <dcterms:modified xsi:type="dcterms:W3CDTF">2022-01-03T18:15:17Z</dcterms:modified>
</cp:coreProperties>
</file>