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sz="3100" b="1" u="sng" dirty="0" err="1"/>
              <a:t>novokantovstvo</a:t>
            </a:r>
            <a:r>
              <a:rPr lang="sk-SK" sz="3100" b="1" u="sng" dirty="0"/>
              <a:t>-</a:t>
            </a:r>
            <a:r>
              <a:rPr lang="sk-SK" b="1" u="sng" dirty="0"/>
              <a:t> </a:t>
            </a:r>
            <a:r>
              <a:rPr lang="sk-SK" b="1" u="sng" dirty="0" err="1"/>
              <a:t>marburská</a:t>
            </a:r>
            <a:r>
              <a:rPr lang="sk-SK" b="1" u="sng" dirty="0"/>
              <a:t> </a:t>
            </a:r>
            <a:r>
              <a:rPr lang="sk-SK" b="1" u="sng" dirty="0" smtClean="0"/>
              <a:t>škola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u="sng" dirty="0" err="1"/>
              <a:t>Cohen</a:t>
            </a:r>
            <a:r>
              <a:rPr lang="sk-SK" b="1" u="sng" dirty="0"/>
              <a:t> a </a:t>
            </a:r>
            <a:r>
              <a:rPr lang="sk-SK" b="1" u="sng" dirty="0" err="1"/>
              <a:t>Natorp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929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Pedagogika a </a:t>
            </a:r>
            <a:r>
              <a:rPr lang="sk-SK" b="1" dirty="0" smtClean="0"/>
              <a:t>spoločnosť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nove smerovanie vo výchove- sociálne pedagogika- </a:t>
            </a:r>
            <a:r>
              <a:rPr lang="sk-SK" dirty="0" smtClean="0"/>
              <a:t>komunitný </a:t>
            </a:r>
            <a:r>
              <a:rPr lang="sk-SK" dirty="0"/>
              <a:t>princíp výchovy</a:t>
            </a:r>
          </a:p>
          <a:p>
            <a:pPr marL="0" indent="0">
              <a:buNone/>
            </a:pPr>
            <a:r>
              <a:rPr lang="sk-SK" dirty="0"/>
              <a:t>- venoval sa tzv. vzdelávacej </a:t>
            </a:r>
            <a:r>
              <a:rPr lang="sk-SK" dirty="0" smtClean="0"/>
              <a:t>politike a </a:t>
            </a:r>
            <a:r>
              <a:rPr lang="sk-SK" dirty="0"/>
              <a:t>bol hlásateľom myšlienky nemeckého pestovania duchovnosti</a:t>
            </a:r>
          </a:p>
          <a:p>
            <a:pPr marL="0" indent="0">
              <a:buNone/>
            </a:pPr>
            <a:r>
              <a:rPr lang="sk-SK" dirty="0"/>
              <a:t>- rozlišuje medzi individuálnou etikou cnosti a sociálnou </a:t>
            </a:r>
            <a:r>
              <a:rPr lang="sk-SK" dirty="0" smtClean="0"/>
              <a:t>pedagogikou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v tejto súvislosti: hovorí o troch stupňoch života v spoločnosti:</a:t>
            </a:r>
          </a:p>
          <a:p>
            <a:pPr marL="0" indent="0">
              <a:buNone/>
            </a:pPr>
            <a:r>
              <a:rPr lang="sk-SK" dirty="0"/>
              <a:t>		</a:t>
            </a:r>
            <a:r>
              <a:rPr lang="sk-SK" b="1" dirty="0"/>
              <a:t>a. práca</a:t>
            </a:r>
          </a:p>
          <a:p>
            <a:pPr marL="0" indent="0">
              <a:buNone/>
            </a:pPr>
            <a:r>
              <a:rPr lang="sk-SK" b="1" dirty="0"/>
              <a:t>		b. vedenie spoločnosti skrz techniku a právo</a:t>
            </a:r>
          </a:p>
          <a:p>
            <a:pPr marL="0" indent="0">
              <a:buNone/>
            </a:pPr>
            <a:r>
              <a:rPr lang="sk-SK" b="1" dirty="0"/>
              <a:t>		c. rozumová kritika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27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smtClean="0"/>
              <a:t>Filozofovi </a:t>
            </a:r>
            <a:r>
              <a:rPr lang="sk-SK" dirty="0" err="1" smtClean="0"/>
              <a:t>marburskej</a:t>
            </a:r>
            <a:r>
              <a:rPr lang="sk-SK" dirty="0" smtClean="0"/>
              <a:t> </a:t>
            </a:r>
            <a:r>
              <a:rPr lang="sk-SK" dirty="0"/>
              <a:t>školy </a:t>
            </a:r>
            <a:r>
              <a:rPr lang="sk-SK" dirty="0" smtClean="0"/>
              <a:t>sa zamerali </a:t>
            </a:r>
            <a:r>
              <a:rPr lang="sk-SK" dirty="0"/>
              <a:t>na logickou analýzu </a:t>
            </a:r>
            <a:r>
              <a:rPr lang="sk-SK" dirty="0" smtClean="0"/>
              <a:t>pojmov prírodných vied, odmetali </a:t>
            </a:r>
            <a:r>
              <a:rPr lang="sk-SK" dirty="0" smtClean="0"/>
              <a:t>akýkoľvek </a:t>
            </a:r>
            <a:r>
              <a:rPr lang="sk-SK" dirty="0" smtClean="0"/>
              <a:t>psychologizmus </a:t>
            </a:r>
            <a:r>
              <a:rPr lang="sk-SK" dirty="0"/>
              <a:t>a </a:t>
            </a:r>
            <a:r>
              <a:rPr lang="sk-SK" dirty="0" smtClean="0"/>
              <a:t>empirizmus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b="1" dirty="0" smtClean="0"/>
              <a:t>ďalší </a:t>
            </a:r>
            <a:r>
              <a:rPr lang="sk-SK" b="1" dirty="0" err="1" smtClean="0"/>
              <a:t>marburskí</a:t>
            </a:r>
            <a:r>
              <a:rPr lang="sk-SK" b="1" dirty="0" smtClean="0"/>
              <a:t> </a:t>
            </a:r>
            <a:r>
              <a:rPr lang="sk-SK" b="1" dirty="0" err="1" smtClean="0"/>
              <a:t>novokantovci</a:t>
            </a:r>
            <a:r>
              <a:rPr lang="sk-SK" b="1" dirty="0" smtClean="0"/>
              <a:t>:</a:t>
            </a:r>
            <a:endParaRPr lang="sk-SK" b="1" dirty="0"/>
          </a:p>
          <a:p>
            <a:pPr marL="0" indent="0">
              <a:buNone/>
            </a:pPr>
            <a:r>
              <a:rPr lang="sk-SK" dirty="0" err="1"/>
              <a:t>Ernst</a:t>
            </a:r>
            <a:r>
              <a:rPr lang="sk-SK" dirty="0"/>
              <a:t> Cassirer</a:t>
            </a:r>
          </a:p>
          <a:p>
            <a:pPr marL="0" indent="0">
              <a:buNone/>
            </a:pPr>
            <a:r>
              <a:rPr lang="sk-SK" dirty="0" err="1"/>
              <a:t>Karl</a:t>
            </a:r>
            <a:r>
              <a:rPr lang="sk-SK" dirty="0"/>
              <a:t> </a:t>
            </a:r>
            <a:r>
              <a:rPr lang="sk-SK" dirty="0" err="1"/>
              <a:t>Voländer</a:t>
            </a:r>
            <a:r>
              <a:rPr lang="sk-SK" dirty="0"/>
              <a:t> historik</a:t>
            </a:r>
          </a:p>
          <a:p>
            <a:pPr marL="0" indent="0">
              <a:buNone/>
            </a:pPr>
            <a:r>
              <a:rPr lang="sk-SK" dirty="0"/>
              <a:t>Rudolf </a:t>
            </a:r>
            <a:r>
              <a:rPr lang="sk-SK" dirty="0" err="1"/>
              <a:t>Stammler</a:t>
            </a:r>
            <a:r>
              <a:rPr lang="sk-SK" dirty="0"/>
              <a:t> právny filozof</a:t>
            </a:r>
          </a:p>
          <a:p>
            <a:pPr marL="0" indent="0">
              <a:buNone/>
            </a:pPr>
            <a:r>
              <a:rPr lang="sk-SK" dirty="0" err="1"/>
              <a:t>Nicolai</a:t>
            </a:r>
            <a:r>
              <a:rPr lang="sk-SK" dirty="0"/>
              <a:t> </a:t>
            </a:r>
            <a:r>
              <a:rPr lang="sk-SK" dirty="0" err="1"/>
              <a:t>Hartmann</a:t>
            </a:r>
            <a:r>
              <a:rPr lang="sk-SK" dirty="0"/>
              <a:t> post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pojmy: </a:t>
            </a:r>
            <a:r>
              <a:rPr lang="sk-SK" dirty="0" err="1"/>
              <a:t>tr</a:t>
            </a:r>
            <a:r>
              <a:rPr lang="sk-SK" dirty="0"/>
              <a:t>. metóda, </a:t>
            </a:r>
            <a:r>
              <a:rPr lang="sk-SK" dirty="0" err="1"/>
              <a:t>antipsychologizmus</a:t>
            </a:r>
            <a:r>
              <a:rPr lang="sk-SK" dirty="0"/>
              <a:t>, Kantova noetika, etika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32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Hlavné znaky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 smtClean="0"/>
              <a:t>Marburská </a:t>
            </a:r>
            <a:r>
              <a:rPr lang="sk-SK" dirty="0"/>
              <a:t>škola je, na rozdiel od školy </a:t>
            </a:r>
            <a:r>
              <a:rPr lang="sk-SK" dirty="0" smtClean="0"/>
              <a:t>bádenskej</a:t>
            </a:r>
            <a:r>
              <a:rPr lang="sk-SK" dirty="0"/>
              <a:t>, spätá len s jednou univerzitou, konkrétne s Univerzitou v </a:t>
            </a:r>
            <a:r>
              <a:rPr lang="sk-SK" dirty="0" err="1"/>
              <a:t>Marburgu</a:t>
            </a:r>
            <a:r>
              <a:rPr lang="sk-SK" dirty="0"/>
              <a:t> (</a:t>
            </a:r>
            <a:r>
              <a:rPr lang="sk-SK" dirty="0" err="1"/>
              <a:t>Marburg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der </a:t>
            </a:r>
            <a:r>
              <a:rPr lang="sk-SK" dirty="0" err="1"/>
              <a:t>Lahn</a:t>
            </a:r>
            <a:r>
              <a:rPr lang="sk-SK" dirty="0"/>
              <a:t>) v </a:t>
            </a:r>
            <a:r>
              <a:rPr lang="sk-SK" dirty="0" err="1"/>
              <a:t>Hesensku</a:t>
            </a:r>
            <a:r>
              <a:rPr lang="sk-SK" dirty="0"/>
              <a:t>. </a:t>
            </a:r>
            <a:endParaRPr lang="sk-SK" dirty="0" smtClean="0"/>
          </a:p>
          <a:p>
            <a:pPr marL="0" indent="0">
              <a:buNone/>
            </a:pPr>
            <a:r>
              <a:rPr lang="sk-SK" dirty="0" err="1" smtClean="0"/>
              <a:t>Marburg</a:t>
            </a:r>
            <a:r>
              <a:rPr lang="sk-SK" dirty="0" smtClean="0"/>
              <a:t> </a:t>
            </a:r>
            <a:r>
              <a:rPr lang="sk-SK" dirty="0"/>
              <a:t>bol začiatkom 20. storočia neveľkým mestom, do </a:t>
            </a:r>
            <a:r>
              <a:rPr lang="sk-SK" dirty="0" smtClean="0"/>
              <a:t>ktorého </a:t>
            </a:r>
            <a:r>
              <a:rPr lang="sk-SK" dirty="0"/>
              <a:t>však </a:t>
            </a:r>
            <a:r>
              <a:rPr lang="sk-SK" dirty="0" smtClean="0"/>
              <a:t>prichádzali </a:t>
            </a:r>
            <a:r>
              <a:rPr lang="sk-SK" dirty="0"/>
              <a:t>študenti filozofie z celej </a:t>
            </a:r>
            <a:r>
              <a:rPr lang="sk-SK" dirty="0" smtClean="0"/>
              <a:t>Európy. </a:t>
            </a:r>
            <a:r>
              <a:rPr lang="sk-SK" dirty="0"/>
              <a:t>Priamym predchodcom školy bol Friedrich Albert </a:t>
            </a:r>
            <a:r>
              <a:rPr lang="sk-SK" dirty="0" err="1"/>
              <a:t>Lange</a:t>
            </a:r>
            <a:r>
              <a:rPr lang="sk-SK" dirty="0"/>
              <a:t> (1828–1875) </a:t>
            </a:r>
            <a:r>
              <a:rPr lang="sk-SK" dirty="0" smtClean="0"/>
              <a:t>ktorý </a:t>
            </a:r>
            <a:r>
              <a:rPr lang="sk-SK" dirty="0"/>
              <a:t>bol v roku 1872 </a:t>
            </a:r>
            <a:r>
              <a:rPr lang="sk-SK" dirty="0" smtClean="0"/>
              <a:t>vymenovaný </a:t>
            </a:r>
            <a:r>
              <a:rPr lang="sk-SK" dirty="0"/>
              <a:t>na miesto profesora v </a:t>
            </a:r>
            <a:r>
              <a:rPr lang="sk-SK" dirty="0" err="1"/>
              <a:t>Marburgu</a:t>
            </a:r>
            <a:r>
              <a:rPr lang="sk-SK" i="1" dirty="0"/>
              <a:t>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U </a:t>
            </a:r>
            <a:r>
              <a:rPr lang="sk-SK" dirty="0" err="1"/>
              <a:t>Langa</a:t>
            </a:r>
            <a:r>
              <a:rPr lang="sk-SK" dirty="0"/>
              <a:t> sa v roku 1873 v </a:t>
            </a:r>
            <a:r>
              <a:rPr lang="sk-SK" dirty="0" err="1"/>
              <a:t>Marburgu</a:t>
            </a:r>
            <a:r>
              <a:rPr lang="sk-SK" dirty="0"/>
              <a:t> habilitoval </a:t>
            </a:r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/>
              <a:t>Cohen</a:t>
            </a:r>
            <a:r>
              <a:rPr lang="sk-SK" dirty="0"/>
              <a:t> (1842–1918), mysliteľ pokladaný za </a:t>
            </a:r>
            <a:r>
              <a:rPr lang="sk-SK" dirty="0" smtClean="0"/>
              <a:t>skutočného </a:t>
            </a:r>
            <a:r>
              <a:rPr lang="sk-SK" dirty="0"/>
              <a:t>zakladateľa školy, </a:t>
            </a:r>
            <a:r>
              <a:rPr lang="sk-SK" dirty="0" smtClean="0"/>
              <a:t>ktorý </a:t>
            </a:r>
            <a:r>
              <a:rPr lang="sk-SK" dirty="0"/>
              <a:t>sa v roku 1876 stal </a:t>
            </a:r>
            <a:r>
              <a:rPr lang="sk-SK" dirty="0" smtClean="0"/>
              <a:t>jeho nástupcom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 -charakteristickým </a:t>
            </a:r>
            <a:r>
              <a:rPr lang="sk-SK" dirty="0"/>
              <a:t>2 znakmi filozofie </a:t>
            </a:r>
            <a:r>
              <a:rPr lang="sk-SK" dirty="0" err="1"/>
              <a:t>marburskej</a:t>
            </a:r>
            <a:r>
              <a:rPr lang="sk-SK" dirty="0"/>
              <a:t> školy</a:t>
            </a:r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b="1" dirty="0"/>
              <a:t>je v prvom rade </a:t>
            </a:r>
            <a:r>
              <a:rPr lang="sk-SK" b="1" dirty="0" smtClean="0"/>
              <a:t>transcendentálna metóda nájdená </a:t>
            </a:r>
            <a:r>
              <a:rPr lang="sk-SK" b="1" dirty="0"/>
              <a:t>u Kanta a prenesená na nové problémy;</a:t>
            </a:r>
          </a:p>
          <a:p>
            <a:pPr marL="0" indent="0">
              <a:buNone/>
            </a:pPr>
            <a:r>
              <a:rPr lang="sk-SK" b="1" dirty="0"/>
              <a:t>	- odmietnutie Kantovej veci </a:t>
            </a:r>
            <a:r>
              <a:rPr lang="sk-SK" b="1" dirty="0" smtClean="0"/>
              <a:t>osebe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-  dva základne piliere z dejín filozofie sú Platón a Kant (</a:t>
            </a:r>
            <a:r>
              <a:rPr lang="sk-SK" dirty="0" err="1"/>
              <a:t>Cohen</a:t>
            </a:r>
            <a:r>
              <a:rPr lang="sk-SK" dirty="0"/>
              <a:t>)</a:t>
            </a:r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citát</a:t>
            </a:r>
            <a:r>
              <a:rPr lang="sk-SK" dirty="0"/>
              <a:t>, ktorý charakterizuje </a:t>
            </a:r>
            <a:r>
              <a:rPr lang="sk-SK" dirty="0" err="1"/>
              <a:t>marburskú</a:t>
            </a:r>
            <a:r>
              <a:rPr lang="sk-SK" dirty="0"/>
              <a:t> školu.</a:t>
            </a:r>
          </a:p>
          <a:p>
            <a:pPr marL="0" indent="0">
              <a:buNone/>
            </a:pPr>
            <a:r>
              <a:rPr lang="sk-SK" i="1" dirty="0"/>
              <a:t>- „Filozofia je hlavne metódou ospravedlnenia </a:t>
            </a:r>
            <a:r>
              <a:rPr lang="sk-SK" i="1" dirty="0" smtClean="0"/>
              <a:t>objektivizácie </a:t>
            </a:r>
            <a:r>
              <a:rPr lang="sk-SK" i="1" dirty="0"/>
              <a:t>≫ducha≪ vo vede, </a:t>
            </a:r>
            <a:r>
              <a:rPr lang="sk-SK" i="1" dirty="0" smtClean="0"/>
              <a:t>morálke </a:t>
            </a:r>
            <a:r>
              <a:rPr lang="sk-SK" i="1" dirty="0"/>
              <a:t>a </a:t>
            </a:r>
            <a:r>
              <a:rPr lang="sk-SK" i="1" dirty="0" smtClean="0"/>
              <a:t>umení </a:t>
            </a:r>
            <a:r>
              <a:rPr lang="sk-SK" i="1" dirty="0"/>
              <a:t>, je </a:t>
            </a:r>
            <a:r>
              <a:rPr lang="sk-SK" i="1" dirty="0" smtClean="0"/>
              <a:t>metodickým zdôvodnením týchto objektivizácii.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- Marburská </a:t>
            </a:r>
            <a:r>
              <a:rPr lang="sk-SK" dirty="0"/>
              <a:t>škola však zanikla spolu s vypuknutím prvej svetovej vojny. </a:t>
            </a:r>
            <a:r>
              <a:rPr lang="sk-SK" dirty="0" err="1"/>
              <a:t>Cohen</a:t>
            </a:r>
            <a:r>
              <a:rPr lang="sk-SK" dirty="0"/>
              <a:t> sa presťahoval do </a:t>
            </a:r>
            <a:r>
              <a:rPr lang="sk-SK" dirty="0" smtClean="0"/>
              <a:t>Berlína, </a:t>
            </a:r>
            <a:r>
              <a:rPr lang="sk-SK" dirty="0"/>
              <a:t>Cassirer opustil </a:t>
            </a:r>
            <a:r>
              <a:rPr lang="sk-SK" dirty="0" err="1"/>
              <a:t>Marburg</a:t>
            </a:r>
            <a:r>
              <a:rPr lang="sk-SK" dirty="0"/>
              <a:t> a na miestnej univerzite zostali len </a:t>
            </a:r>
            <a:r>
              <a:rPr lang="sk-SK" dirty="0" err="1"/>
              <a:t>Natorp</a:t>
            </a:r>
            <a:r>
              <a:rPr lang="sk-SK" dirty="0"/>
              <a:t> a </a:t>
            </a:r>
            <a:r>
              <a:rPr lang="sk-SK" dirty="0" err="1"/>
              <a:t>Hartmann</a:t>
            </a:r>
            <a:r>
              <a:rPr lang="sk-SK" dirty="0"/>
              <a:t> (spočiatku bol vo vojenskej službe).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170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29659" y="804519"/>
            <a:ext cx="9603275" cy="1049235"/>
          </a:xfrm>
        </p:spPr>
        <p:txBody>
          <a:bodyPr>
            <a:normAutofit/>
          </a:bodyPr>
          <a:lstStyle/>
          <a:p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/>
              <a:t>Cohen</a:t>
            </a:r>
            <a:r>
              <a:rPr lang="sk-SK" dirty="0"/>
              <a:t>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2000" dirty="0" smtClean="0"/>
              <a:t>(* </a:t>
            </a:r>
            <a:r>
              <a:rPr lang="sk-SK" sz="2000" dirty="0"/>
              <a:t>4. júl 1842, </a:t>
            </a:r>
            <a:r>
              <a:rPr lang="sk-SK" sz="2000" dirty="0" err="1"/>
              <a:t>Coswig</a:t>
            </a:r>
            <a:r>
              <a:rPr lang="sk-SK" sz="2000" dirty="0"/>
              <a:t>, Nemecko – † 4. apríl 1918, Berlín)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dirty="0"/>
              <a:t>Syn kantora synagógy v </a:t>
            </a:r>
            <a:r>
              <a:rPr lang="sk-SK" dirty="0" err="1" smtClean="0"/>
              <a:t>Coswigu</a:t>
            </a:r>
            <a:r>
              <a:rPr lang="sk-SK" dirty="0" smtClean="0"/>
              <a:t>. </a:t>
            </a:r>
            <a:r>
              <a:rPr lang="sk-SK" dirty="0"/>
              <a:t>Štúdium začal na rabínskom seminári vo Vroclave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a </a:t>
            </a:r>
            <a:r>
              <a:rPr lang="sk-SK" dirty="0"/>
              <a:t>v roku 1861 prešiel na katedru filozofie na univerzite vo Vroclave </a:t>
            </a:r>
            <a:r>
              <a:rPr lang="sk-SK" dirty="0" smtClean="0"/>
              <a:t>.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diela</a:t>
            </a:r>
            <a:r>
              <a:rPr lang="sk-SK" b="1" dirty="0"/>
              <a:t>:</a:t>
            </a:r>
            <a:endParaRPr lang="sk-SK" dirty="0"/>
          </a:p>
          <a:p>
            <a:pPr marL="0" indent="0">
              <a:buNone/>
            </a:pPr>
            <a:r>
              <a:rPr lang="sk-SK" b="1" i="1" dirty="0"/>
              <a:t>Kantova teória skúsenosti </a:t>
            </a:r>
            <a:endParaRPr lang="sk-SK" i="1" dirty="0"/>
          </a:p>
          <a:p>
            <a:pPr marL="0" indent="0">
              <a:buNone/>
            </a:pPr>
            <a:r>
              <a:rPr lang="sk-SK" b="1" i="1" dirty="0"/>
              <a:t>Kantovo založenie etiky</a:t>
            </a:r>
            <a:endParaRPr lang="sk-SK" i="1" dirty="0"/>
          </a:p>
          <a:p>
            <a:pPr marL="0" indent="0">
              <a:buNone/>
            </a:pPr>
            <a:r>
              <a:rPr lang="sk-SK" b="1" i="1" dirty="0"/>
              <a:t>Kantovo založenie estetiky</a:t>
            </a:r>
            <a:endParaRPr lang="sk-SK" i="1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Platóna a Kanta spájal do pevných </a:t>
            </a:r>
            <a:r>
              <a:rPr lang="sk-SK" dirty="0" smtClean="0"/>
              <a:t>súvislosti </a:t>
            </a:r>
            <a:r>
              <a:rPr lang="sk-SK" dirty="0"/>
              <a:t>(napr. matematická metóda);</a:t>
            </a:r>
          </a:p>
          <a:p>
            <a:pPr marL="0" indent="0">
              <a:buNone/>
            </a:pPr>
            <a:r>
              <a:rPr lang="sk-SK" dirty="0"/>
              <a:t>	matematická metóda ako vzor filozofickej metódy</a:t>
            </a:r>
          </a:p>
          <a:p>
            <a:pPr marL="0" indent="0">
              <a:buNone/>
            </a:pPr>
            <a:r>
              <a:rPr lang="sk-SK" dirty="0"/>
              <a:t>- Dôsledne </a:t>
            </a:r>
            <a:r>
              <a:rPr lang="sk-SK" dirty="0" smtClean="0"/>
              <a:t>rozvíjal </a:t>
            </a:r>
            <a:r>
              <a:rPr lang="sk-SK" dirty="0"/>
              <a:t>všetky tri časti Kantovho filozofického </a:t>
            </a:r>
            <a:r>
              <a:rPr lang="sk-SK" dirty="0" smtClean="0"/>
              <a:t>systému, </a:t>
            </a:r>
            <a:r>
              <a:rPr lang="sk-SK" dirty="0"/>
              <a:t>pričom využíval a rozvíjal transcendentálnu </a:t>
            </a:r>
            <a:r>
              <a:rPr lang="sk-SK" dirty="0" smtClean="0"/>
              <a:t>metódu. Chcel </a:t>
            </a:r>
            <a:r>
              <a:rPr lang="sk-SK" dirty="0"/>
              <a:t>obhájiť Kanta pred modernou kritikou a </a:t>
            </a:r>
            <a:r>
              <a:rPr lang="sk-SK" dirty="0" smtClean="0"/>
              <a:t>obnoviť </a:t>
            </a:r>
            <a:r>
              <a:rPr lang="sk-SK" dirty="0"/>
              <a:t>Kantovu autoritu</a:t>
            </a:r>
          </a:p>
          <a:p>
            <a:pPr marL="0" indent="0">
              <a:buNone/>
            </a:pPr>
            <a:r>
              <a:rPr lang="sk-SK" dirty="0"/>
              <a:t>- okrem Kantovej filozofie sa venoval estetike, hudbe, psychológii, otázkam židovstva a náboženstva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0" y="341690"/>
            <a:ext cx="2609850" cy="41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Noetika – teória poznania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 dirty="0"/>
              <a:t>- hlavný problém jeho filozofie- </a:t>
            </a:r>
            <a:r>
              <a:rPr lang="sk-SK" b="1" dirty="0"/>
              <a:t>problém zmyslovosti a myslenia 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/>
              <a:t>- Pre myslenie sú predmetom pojmy, pre skúsenosť, je to chápanie sudu </a:t>
            </a:r>
            <a:r>
              <a:rPr lang="sk-SK" b="1" dirty="0" smtClean="0"/>
              <a:t>(výroku). 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- V </a:t>
            </a:r>
            <a:r>
              <a:rPr lang="sk-SK" dirty="0" err="1"/>
              <a:t>Cohenovom</a:t>
            </a:r>
            <a:r>
              <a:rPr lang="sk-SK" dirty="0"/>
              <a:t> ponímaní totiž nejde o poznanie veci, ale </a:t>
            </a:r>
            <a:r>
              <a:rPr lang="sk-SK" b="1" dirty="0"/>
              <a:t>o podmienky platného poznania veci;</a:t>
            </a:r>
          </a:p>
          <a:p>
            <a:pPr marL="0" indent="0">
              <a:buNone/>
            </a:pPr>
            <a:r>
              <a:rPr lang="sk-SK" dirty="0"/>
              <a:t>	- filozofia nemá poznať veci to robí veda, filozofia má hľadať ako sa správne pozná </a:t>
            </a:r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Čas </a:t>
            </a:r>
            <a:r>
              <a:rPr lang="sk-SK" dirty="0"/>
              <a:t>a priestor </a:t>
            </a:r>
            <a:r>
              <a:rPr lang="sk-SK" dirty="0" smtClean="0"/>
              <a:t>sú </a:t>
            </a:r>
            <a:r>
              <a:rPr lang="sk-SK" dirty="0"/>
              <a:t>pre zakladateľa </a:t>
            </a:r>
            <a:r>
              <a:rPr lang="sk-SK" dirty="0" err="1"/>
              <a:t>marburskej</a:t>
            </a:r>
            <a:r>
              <a:rPr lang="sk-SK" dirty="0"/>
              <a:t> školy </a:t>
            </a:r>
            <a:r>
              <a:rPr lang="sk-SK" dirty="0" smtClean="0"/>
              <a:t>formálnymi </a:t>
            </a:r>
            <a:r>
              <a:rPr lang="sk-SK" dirty="0"/>
              <a:t>podmienkami </a:t>
            </a:r>
            <a:r>
              <a:rPr lang="sk-SK" dirty="0" smtClean="0"/>
              <a:t>skúsenosti, </a:t>
            </a:r>
            <a:r>
              <a:rPr lang="sk-SK" dirty="0"/>
              <a:t>pretože akceptuje, že:</a:t>
            </a:r>
          </a:p>
          <a:p>
            <a:pPr marL="0" indent="0">
              <a:buNone/>
            </a:pPr>
            <a:r>
              <a:rPr lang="sk-SK" dirty="0"/>
              <a:t>1) </a:t>
            </a:r>
            <a:r>
              <a:rPr lang="sk-SK" dirty="0" smtClean="0"/>
              <a:t>apriórnosť </a:t>
            </a:r>
            <a:r>
              <a:rPr lang="sk-SK" dirty="0"/>
              <a:t>priestoru a času </a:t>
            </a:r>
            <a:r>
              <a:rPr lang="sk-SK" dirty="0" smtClean="0"/>
              <a:t>znamená </a:t>
            </a:r>
            <a:r>
              <a:rPr lang="sk-SK" dirty="0"/>
              <a:t>ich </a:t>
            </a:r>
            <a:r>
              <a:rPr lang="sk-SK" dirty="0" smtClean="0"/>
              <a:t>pôvodnosť;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2) priestoru a času ako </a:t>
            </a:r>
            <a:r>
              <a:rPr lang="sk-SK" dirty="0" smtClean="0"/>
              <a:t>formám </a:t>
            </a:r>
            <a:r>
              <a:rPr lang="sk-SK" dirty="0"/>
              <a:t>zmyslovosti a </a:t>
            </a:r>
            <a:r>
              <a:rPr lang="sk-SK" dirty="0" smtClean="0"/>
              <a:t>zároveň </a:t>
            </a:r>
            <a:r>
              <a:rPr lang="sk-SK" dirty="0"/>
              <a:t>ako predpokladom poznania prináleží </a:t>
            </a:r>
            <a:r>
              <a:rPr lang="sk-SK" dirty="0" smtClean="0"/>
              <a:t>apriórnosť;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3) </a:t>
            </a:r>
            <a:r>
              <a:rPr lang="sk-SK" dirty="0" smtClean="0"/>
              <a:t>apriórnosť </a:t>
            </a:r>
            <a:r>
              <a:rPr lang="sk-SK" dirty="0"/>
              <a:t>priestoru a času </a:t>
            </a:r>
            <a:r>
              <a:rPr lang="sk-SK" dirty="0" smtClean="0"/>
              <a:t>znamená, </a:t>
            </a:r>
            <a:r>
              <a:rPr lang="sk-SK" dirty="0"/>
              <a:t>že ako čisto </a:t>
            </a:r>
            <a:r>
              <a:rPr lang="sk-SK" dirty="0" smtClean="0"/>
              <a:t>zmyslové sú formálnymi </a:t>
            </a:r>
            <a:r>
              <a:rPr lang="sk-SK" dirty="0"/>
              <a:t>a </a:t>
            </a:r>
            <a:r>
              <a:rPr lang="sk-SK" dirty="0" smtClean="0"/>
              <a:t>konštitutívnymi </a:t>
            </a:r>
            <a:r>
              <a:rPr lang="sk-SK" dirty="0"/>
              <a:t>podmienkami </a:t>
            </a:r>
            <a:r>
              <a:rPr lang="sk-SK" dirty="0" smtClean="0"/>
              <a:t>skúsenosti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- Filozofia sa v </a:t>
            </a:r>
            <a:r>
              <a:rPr lang="sk-SK" dirty="0" err="1"/>
              <a:t>Cohenovom</a:t>
            </a:r>
            <a:r>
              <a:rPr lang="sk-SK" dirty="0"/>
              <a:t> </a:t>
            </a:r>
            <a:r>
              <a:rPr lang="sk-SK" dirty="0" smtClean="0"/>
              <a:t>chápaní </a:t>
            </a:r>
            <a:r>
              <a:rPr lang="sk-SK" dirty="0"/>
              <a:t>stala </a:t>
            </a:r>
            <a:r>
              <a:rPr lang="sk-SK" dirty="0" smtClean="0"/>
              <a:t>teóriou </a:t>
            </a:r>
            <a:r>
              <a:rPr lang="sk-SK" dirty="0"/>
              <a:t>poznania, </a:t>
            </a:r>
            <a:r>
              <a:rPr lang="sk-SK" dirty="0" smtClean="0"/>
              <a:t>teória </a:t>
            </a:r>
            <a:r>
              <a:rPr lang="sk-SK" dirty="0"/>
              <a:t>poznania ale nadobúda podobu kritiky poznania, presne definujúc – formu logiky poznania.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 smtClean="0"/>
              <a:t>dva </a:t>
            </a:r>
            <a:r>
              <a:rPr lang="sk-SK" b="1" dirty="0"/>
              <a:t>znaky: dôsledný </a:t>
            </a:r>
            <a:r>
              <a:rPr lang="sk-SK" b="1" dirty="0" err="1"/>
              <a:t>antipsychologizmus</a:t>
            </a:r>
            <a:r>
              <a:rPr lang="sk-SK" b="1" dirty="0"/>
              <a:t> a obmedzenie filozofie len na </a:t>
            </a:r>
            <a:r>
              <a:rPr lang="sk-SK" b="1" dirty="0" smtClean="0"/>
              <a:t>transcendentálnu metódu</a:t>
            </a:r>
            <a:endParaRPr lang="sk-SK" b="1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388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etiku nazýva ako </a:t>
            </a:r>
            <a:r>
              <a:rPr lang="sk-SK" dirty="0" smtClean="0"/>
              <a:t>náuku </a:t>
            </a:r>
            <a:r>
              <a:rPr lang="sk-SK" dirty="0"/>
              <a:t>o človeku- človek však nie ako </a:t>
            </a:r>
            <a:r>
              <a:rPr lang="sk-SK" dirty="0" smtClean="0"/>
              <a:t>indivíduum </a:t>
            </a:r>
            <a:r>
              <a:rPr lang="sk-SK" dirty="0"/>
              <a:t>ale </a:t>
            </a:r>
            <a:r>
              <a:rPr lang="sk-SK" dirty="0" smtClean="0"/>
              <a:t>ľudstvo </a:t>
            </a:r>
            <a:r>
              <a:rPr lang="sk-SK" dirty="0"/>
              <a:t>v jednote</a:t>
            </a:r>
          </a:p>
          <a:p>
            <a:pPr marL="0" indent="0">
              <a:buNone/>
            </a:pPr>
            <a:r>
              <a:rPr lang="sk-SK" dirty="0"/>
              <a:t>- nadväzuje na Kanta a jeho morálnu povinnosť</a:t>
            </a:r>
          </a:p>
          <a:p>
            <a:pPr marL="0" indent="0">
              <a:buNone/>
            </a:pPr>
            <a:r>
              <a:rPr lang="sk-SK" dirty="0"/>
              <a:t>- človek pri etickom rozhodovaní sa nachádza medzi prirodzenou podmienenosťou svojich pudov a </a:t>
            </a:r>
            <a:r>
              <a:rPr lang="sk-SK" dirty="0" smtClean="0"/>
              <a:t>ideálnou </a:t>
            </a:r>
            <a:r>
              <a:rPr lang="sk-SK" dirty="0"/>
              <a:t>nepodmienenosťou povinnosťou určovanou rozumom. 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Cohen</a:t>
            </a:r>
            <a:r>
              <a:rPr lang="sk-SK" dirty="0"/>
              <a:t> okrem toho hovorí ešte o náuke o cnostiach (kt. sa </a:t>
            </a:r>
            <a:r>
              <a:rPr lang="sk-SK" dirty="0" smtClean="0"/>
              <a:t>vzťahuje </a:t>
            </a:r>
            <a:r>
              <a:rPr lang="sk-SK" dirty="0"/>
              <a:t>na jednotlivca) – predstavuje pozitívnu orientáciu pre človeka</a:t>
            </a:r>
          </a:p>
          <a:p>
            <a:pPr>
              <a:buFontTx/>
              <a:buChar char="-"/>
            </a:pPr>
            <a:r>
              <a:rPr lang="sk-SK" dirty="0" smtClean="0"/>
              <a:t>cnosti </a:t>
            </a:r>
            <a:r>
              <a:rPr lang="sk-SK" dirty="0"/>
              <a:t>majú afektívnu stránku – zdôrazňuje najmä lásku a </a:t>
            </a:r>
            <a:r>
              <a:rPr lang="sk-SK" dirty="0" smtClean="0"/>
              <a:t>dôstojnosť</a:t>
            </a:r>
          </a:p>
          <a:p>
            <a:pPr>
              <a:buFontTx/>
              <a:buChar char="-"/>
            </a:pPr>
            <a:r>
              <a:rPr lang="sk-SK" dirty="0"/>
              <a:t>Podľa </a:t>
            </a:r>
            <a:r>
              <a:rPr lang="sk-SK" dirty="0" err="1"/>
              <a:t>Cohena</a:t>
            </a:r>
            <a:r>
              <a:rPr lang="sk-SK" dirty="0"/>
              <a:t> je etika  logikou vôle. Rovnako ako Kant veril, že nad vedou je </a:t>
            </a:r>
            <a:r>
              <a:rPr lang="sk-SK" dirty="0" smtClean="0"/>
              <a:t>nadradená etika. </a:t>
            </a:r>
            <a:r>
              <a:rPr lang="sk-SK" dirty="0"/>
              <a:t>V </a:t>
            </a:r>
            <a:r>
              <a:rPr lang="sk-SK" dirty="0" err="1"/>
              <a:t>Cohenovom</a:t>
            </a:r>
            <a:r>
              <a:rPr lang="sk-SK" dirty="0"/>
              <a:t> etickom systéme je ústredná ľudská dôstojnosť; 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bol </a:t>
            </a:r>
            <a:r>
              <a:rPr lang="sk-SK" dirty="0"/>
              <a:t>zástancom etického socializmu, ale odmietal historický materializmus a ateistické tendencie v robotníckom hnutí.</a:t>
            </a:r>
          </a:p>
        </p:txBody>
      </p:sp>
    </p:spTree>
    <p:extLst>
      <p:ext uri="{BB962C8B-B14F-4D97-AF65-F5344CB8AC3E}">
        <p14:creationId xmlns:p14="http://schemas.microsoft.com/office/powerpoint/2010/main" val="7164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Viera a náboženstvo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 err="1"/>
              <a:t>Cohen</a:t>
            </a:r>
            <a:r>
              <a:rPr lang="sk-SK" dirty="0"/>
              <a:t> chcem náboženské pojmy ako boh, </a:t>
            </a:r>
            <a:r>
              <a:rPr lang="sk-SK" dirty="0" smtClean="0"/>
              <a:t>hriech, večnosť, spasiteľ vrátiť </a:t>
            </a:r>
            <a:r>
              <a:rPr lang="sk-SK" dirty="0"/>
              <a:t>do filozofie a do </a:t>
            </a:r>
            <a:r>
              <a:rPr lang="sk-SK" dirty="0" smtClean="0"/>
              <a:t>uvažovania </a:t>
            </a:r>
            <a:r>
              <a:rPr lang="sk-SK" dirty="0"/>
              <a:t>rozumu;</a:t>
            </a:r>
          </a:p>
          <a:p>
            <a:pPr marL="0" indent="0">
              <a:buNone/>
            </a:pPr>
            <a:r>
              <a:rPr lang="sk-SK" dirty="0"/>
              <a:t>- tvrdí, že náboženstvo zastupuje prirodzený stav mravnosti a </a:t>
            </a:r>
            <a:r>
              <a:rPr lang="sk-SK" dirty="0" smtClean="0"/>
              <a:t>kultúrna </a:t>
            </a:r>
            <a:r>
              <a:rPr lang="sk-SK" dirty="0"/>
              <a:t>vyzretosť patrí do etiky.</a:t>
            </a:r>
          </a:p>
          <a:p>
            <a:pPr marL="0" indent="0">
              <a:buNone/>
            </a:pPr>
            <a:r>
              <a:rPr lang="sk-SK" dirty="0"/>
              <a:t>- problém náboženstva vždy spájal s judaizmom a jeho etickou stránkou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99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estetika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/>
              <a:t>Cohen</a:t>
            </a:r>
            <a:r>
              <a:rPr lang="sk-SK" dirty="0"/>
              <a:t> hovorí, že estetika je založená na čistej láske k ľudskej prirodzenosti, ktorá je súčasťou prírody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sk-SK" dirty="0" smtClean="0"/>
              <a:t>Estetický </a:t>
            </a:r>
            <a:r>
              <a:rPr lang="sk-SK" dirty="0"/>
              <a:t>subjekt dáva humanizmus a individualitu všetkým formám kultúry.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Umenie </a:t>
            </a:r>
            <a:r>
              <a:rPr lang="sk-SK" dirty="0"/>
              <a:t>je podľa </a:t>
            </a:r>
            <a:r>
              <a:rPr lang="sk-SK" dirty="0" err="1"/>
              <a:t>Cohena</a:t>
            </a:r>
            <a:r>
              <a:rPr lang="sk-SK" dirty="0"/>
              <a:t> zdrojom celej ľudskej emočnej kultúry. 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Ak </a:t>
            </a:r>
            <a:r>
              <a:rPr lang="sk-SK" dirty="0"/>
              <a:t>vezmeme do úvahy vzťah medzi umením a morálkou, potom </a:t>
            </a:r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/>
              <a:t>Cohen</a:t>
            </a:r>
            <a:r>
              <a:rPr lang="sk-SK" dirty="0"/>
              <a:t> na túto otázku odpovedá jasne - </a:t>
            </a:r>
            <a:r>
              <a:rPr lang="sk-SK" b="1" dirty="0"/>
              <a:t>umenie nevedie k morálke, pretože musí vychádzať z morálky. </a:t>
            </a:r>
            <a:r>
              <a:rPr lang="sk-SK" dirty="0"/>
              <a:t>Podľa teórie mysliteľa sú mravné pocity pôvodom estetické, ich vznik je sprostredkovaný formovaním estetických pocitov.</a:t>
            </a:r>
          </a:p>
        </p:txBody>
      </p:sp>
    </p:spTree>
    <p:extLst>
      <p:ext uri="{BB962C8B-B14F-4D97-AF65-F5344CB8AC3E}">
        <p14:creationId xmlns:p14="http://schemas.microsoft.com/office/powerpoint/2010/main" val="252683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45839" y="796899"/>
            <a:ext cx="9603275" cy="1049235"/>
          </a:xfrm>
        </p:spPr>
        <p:txBody>
          <a:bodyPr>
            <a:normAutofit/>
          </a:bodyPr>
          <a:lstStyle/>
          <a:p>
            <a:r>
              <a:rPr lang="sk-SK" dirty="0"/>
              <a:t>Paul </a:t>
            </a:r>
            <a:r>
              <a:rPr lang="sk-SK" dirty="0" err="1"/>
              <a:t>Natorp</a:t>
            </a:r>
            <a:r>
              <a:rPr lang="sk-SK" dirty="0"/>
              <a:t>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2000" dirty="0" smtClean="0"/>
              <a:t>(* </a:t>
            </a:r>
            <a:r>
              <a:rPr lang="sk-SK" sz="2000" dirty="0"/>
              <a:t>24. január 1854, </a:t>
            </a:r>
            <a:r>
              <a:rPr lang="sk-SK" sz="2000" dirty="0" err="1"/>
              <a:t>Düsseldorf</a:t>
            </a:r>
            <a:r>
              <a:rPr lang="sk-SK" sz="2000" dirty="0"/>
              <a:t>, Nemecko - † 17. august 1924, </a:t>
            </a:r>
            <a:r>
              <a:rPr lang="sk-SK" sz="2000" dirty="0" err="1"/>
              <a:t>Marburg</a:t>
            </a:r>
            <a:r>
              <a:rPr lang="sk-SK" sz="2000" dirty="0"/>
              <a:t>)</a:t>
            </a: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81" y="1642745"/>
            <a:ext cx="2491962" cy="3449638"/>
          </a:xfrm>
        </p:spPr>
      </p:pic>
      <p:sp>
        <p:nvSpPr>
          <p:cNvPr id="7" name="Obdĺžnik 6"/>
          <p:cNvSpPr/>
          <p:nvPr/>
        </p:nvSpPr>
        <p:spPr>
          <a:xfrm>
            <a:off x="670561" y="2209800"/>
            <a:ext cx="83743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dirty="0">
                <a:latin typeface="Arial Narrow" panose="020B0606020202030204" pitchFamily="34" charset="0"/>
                <a:cs typeface="Garamond,Bold"/>
              </a:rPr>
              <a:t>Syn </a:t>
            </a:r>
            <a:r>
              <a:rPr lang="sk-SK" sz="1200" dirty="0" err="1">
                <a:latin typeface="Arial Narrow" panose="020B0606020202030204" pitchFamily="34" charset="0"/>
                <a:cs typeface="Garamond,Bold"/>
              </a:rPr>
              <a:t>düsseldorfského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 farára a teológa </a:t>
            </a:r>
            <a:r>
              <a:rPr lang="sk-SK" sz="1200" dirty="0" err="1">
                <a:latin typeface="Arial Narrow" panose="020B0606020202030204" pitchFamily="34" charset="0"/>
                <a:cs typeface="Garamond,Bold"/>
              </a:rPr>
              <a:t>Adelberta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 </a:t>
            </a:r>
            <a:r>
              <a:rPr lang="sk-SK" sz="1200" dirty="0" err="1">
                <a:latin typeface="Arial Narrow" panose="020B0606020202030204" pitchFamily="34" charset="0"/>
                <a:cs typeface="Garamond,Bold"/>
              </a:rPr>
              <a:t>Natorpa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 (1826-1891). </a:t>
            </a:r>
            <a:r>
              <a:rPr lang="sk-SK" sz="1200" dirty="0" smtClean="0">
                <a:latin typeface="Arial Narrow" panose="020B0606020202030204" pitchFamily="34" charset="0"/>
                <a:cs typeface="Garamond,Bold"/>
              </a:rPr>
              <a:t>Od 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roku 1871 študoval hudbu, históriu a klasickú filológiu na univerzite v </a:t>
            </a:r>
            <a:r>
              <a:rPr lang="sk-SK" sz="1200" dirty="0" smtClean="0">
                <a:latin typeface="Arial Narrow" panose="020B0606020202030204" pitchFamily="34" charset="0"/>
                <a:cs typeface="Garamond,Bold"/>
              </a:rPr>
              <a:t>Berlíne, 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potom študoval filológiu </a:t>
            </a:r>
            <a:r>
              <a:rPr lang="sk-SK" sz="1200" dirty="0" smtClean="0">
                <a:latin typeface="Arial Narrow" panose="020B0606020202030204" pitchFamily="34" charset="0"/>
                <a:cs typeface="Garamond,Bold"/>
              </a:rPr>
              <a:t>na 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univerzite v </a:t>
            </a:r>
            <a:r>
              <a:rPr lang="sk-SK" sz="1200" dirty="0" smtClean="0">
                <a:latin typeface="Arial Narrow" panose="020B0606020202030204" pitchFamily="34" charset="0"/>
                <a:cs typeface="Garamond,Bold"/>
              </a:rPr>
              <a:t>Bonne, 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od roku 1874  - na univerzite v </a:t>
            </a:r>
            <a:r>
              <a:rPr lang="sk-SK" sz="1200" dirty="0" smtClean="0">
                <a:latin typeface="Arial Narrow" panose="020B0606020202030204" pitchFamily="34" charset="0"/>
                <a:cs typeface="Garamond,Bold"/>
              </a:rPr>
              <a:t>Štrasburgu, </a:t>
            </a:r>
            <a:r>
              <a:rPr lang="sk-SK" sz="1200" dirty="0">
                <a:latin typeface="Arial Narrow" panose="020B0606020202030204" pitchFamily="34" charset="0"/>
                <a:cs typeface="Garamond,Bold"/>
              </a:rPr>
              <a:t>kde v roku 1876 zložil štátnu skúšku a obhájil dizertačnú prácu z dejín peloponézskej vojny.</a:t>
            </a:r>
          </a:p>
          <a:p>
            <a:pPr>
              <a:spcAft>
                <a:spcPts val="0"/>
              </a:spcAft>
            </a:pPr>
            <a:r>
              <a:rPr lang="sk-SK" sz="1400" b="1" dirty="0" smtClean="0">
                <a:latin typeface="Arial Narrow" panose="020B0606020202030204" pitchFamily="34" charset="0"/>
                <a:cs typeface="Garamond,Bold"/>
              </a:rPr>
              <a:t>diela</a:t>
            </a:r>
            <a:r>
              <a:rPr lang="sk-SK" sz="1400" b="1" dirty="0">
                <a:latin typeface="Arial Narrow" panose="020B0606020202030204" pitchFamily="34" charset="0"/>
                <a:cs typeface="Garamond,Bold"/>
              </a:rPr>
              <a:t>:</a:t>
            </a:r>
            <a:endParaRPr lang="sk-SK" sz="1400" dirty="0"/>
          </a:p>
          <a:p>
            <a:pPr>
              <a:spcAft>
                <a:spcPts val="0"/>
              </a:spcAft>
            </a:pPr>
            <a:r>
              <a:rPr lang="sk-SK" sz="1400" i="1" dirty="0" smtClean="0">
                <a:latin typeface="Arial Narrow" panose="020B0606020202030204" pitchFamily="34" charset="0"/>
                <a:ea typeface="Garamond,Italic"/>
                <a:cs typeface="Garamond,Italic"/>
              </a:rPr>
              <a:t>Problém </a:t>
            </a:r>
            <a:r>
              <a:rPr lang="sk-SK" sz="1400" i="1" dirty="0">
                <a:latin typeface="Arial Narrow" panose="020B0606020202030204" pitchFamily="34" charset="0"/>
                <a:ea typeface="Garamond,Italic"/>
                <a:cs typeface="Garamond,Italic"/>
              </a:rPr>
              <a:t>filozofie a jej problémy</a:t>
            </a:r>
            <a:endParaRPr lang="sk-SK" sz="1400" dirty="0"/>
          </a:p>
          <a:p>
            <a:pPr>
              <a:spcAft>
                <a:spcPts val="0"/>
              </a:spcAft>
            </a:pPr>
            <a:r>
              <a:rPr lang="sk-SK" sz="1400" i="1" dirty="0" smtClean="0">
                <a:latin typeface="Arial Narrow" panose="020B0606020202030204" pitchFamily="34" charset="0"/>
                <a:ea typeface="Garamond,Italic"/>
                <a:cs typeface="Garamond,Italic"/>
              </a:rPr>
              <a:t>O </a:t>
            </a:r>
            <a:r>
              <a:rPr lang="sk-SK" sz="1400" i="1" dirty="0">
                <a:latin typeface="Arial Narrow" panose="020B0606020202030204" pitchFamily="34" charset="0"/>
                <a:ea typeface="Garamond,Italic"/>
                <a:cs typeface="Garamond,Italic"/>
              </a:rPr>
              <a:t>objektívnom a subjektívnom zdôvodnení poznania</a:t>
            </a:r>
            <a:endParaRPr lang="sk-SK" sz="1400" dirty="0"/>
          </a:p>
          <a:p>
            <a:pPr>
              <a:spcAft>
                <a:spcPts val="0"/>
              </a:spcAft>
            </a:pPr>
            <a:r>
              <a:rPr lang="sk-SK" sz="1400" i="1" dirty="0" smtClean="0">
                <a:latin typeface="Arial Narrow" panose="020B0606020202030204" pitchFamily="34" charset="0"/>
                <a:ea typeface="Garamond,Italic"/>
                <a:cs typeface="Garamond,Italic"/>
              </a:rPr>
              <a:t>Sociálna </a:t>
            </a:r>
            <a:r>
              <a:rPr lang="sk-SK" sz="1400" i="1" dirty="0">
                <a:latin typeface="Arial Narrow" panose="020B0606020202030204" pitchFamily="34" charset="0"/>
                <a:ea typeface="Garamond,Italic"/>
                <a:cs typeface="Garamond,Italic"/>
              </a:rPr>
              <a:t>pedagogika</a:t>
            </a:r>
            <a:endParaRPr lang="sk-SK" sz="1400" dirty="0"/>
          </a:p>
          <a:p>
            <a:pPr>
              <a:spcAft>
                <a:spcPts val="0"/>
              </a:spcAft>
            </a:pPr>
            <a:r>
              <a:rPr lang="sk-SK" b="1" dirty="0">
                <a:latin typeface="Arial Narrow" panose="020B0606020202030204" pitchFamily="34" charset="0"/>
                <a:cs typeface="Garamond,Bold"/>
              </a:rPr>
              <a:t> </a:t>
            </a:r>
            <a:endParaRPr lang="sk-SK" dirty="0"/>
          </a:p>
          <a:p>
            <a:pPr>
              <a:spcAft>
                <a:spcPts val="0"/>
              </a:spcAft>
            </a:pPr>
            <a:r>
              <a:rPr lang="sk-SK" sz="1200" b="1" dirty="0">
                <a:latin typeface="Arial Narrow" panose="020B0606020202030204" pitchFamily="34" charset="0"/>
                <a:cs typeface="Garamond,Bold"/>
              </a:rPr>
              <a:t>-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 Obvykle je však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Natorp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vnímaný 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len ako pokračovateľ učenia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prebratého 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od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Cohena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;</a:t>
            </a:r>
            <a:endParaRPr lang="sk-SK" sz="1200" dirty="0"/>
          </a:p>
          <a:p>
            <a:pPr>
              <a:spcAft>
                <a:spcPts val="0"/>
              </a:spcAft>
            </a:pP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- až po roku 1912, t. j. v tom istom roku, keď sa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Cohen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stáva emeritným</a:t>
            </a:r>
            <a:endParaRPr lang="sk-SK" sz="1200" dirty="0"/>
          </a:p>
          <a:p>
            <a:pPr>
              <a:spcAft>
                <a:spcPts val="0"/>
              </a:spcAft>
            </a:pP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profesorom. Postrehnutie tejto odlišnosti a 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väčšej 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samostatnosti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Natorpovho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 myslenia je potom tiež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záležitosťou 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neskoršieho obdobia a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neskorších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výskumov;</a:t>
            </a:r>
            <a:endParaRPr lang="sk-SK" sz="1200" dirty="0"/>
          </a:p>
          <a:p>
            <a:pPr>
              <a:spcAft>
                <a:spcPts val="0"/>
              </a:spcAft>
            </a:pP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-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Natorp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, aj keď bol žiakom pozitivistu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Ernsta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Laasa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, je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dôsledným </a:t>
            </a:r>
            <a:r>
              <a:rPr lang="sk-SK" sz="1200" dirty="0" err="1">
                <a:latin typeface="Arial Narrow" panose="020B0606020202030204" pitchFamily="34" charset="0"/>
                <a:cs typeface="Garamond" panose="02020404030301010803" pitchFamily="18" charset="0"/>
              </a:rPr>
              <a:t>antipozitivistom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 v tom zmysle, že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bráni autonómiu 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filozofie, aj keď filozofiu veľmi </a:t>
            </a:r>
            <a:r>
              <a:rPr lang="sk-SK" sz="12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úzko spája </a:t>
            </a:r>
            <a:r>
              <a:rPr lang="sk-SK" sz="1200" dirty="0">
                <a:latin typeface="Arial Narrow" panose="020B0606020202030204" pitchFamily="34" charset="0"/>
                <a:cs typeface="Garamond" panose="02020404030301010803" pitchFamily="18" charset="0"/>
              </a:rPr>
              <a:t>s vedou.</a:t>
            </a:r>
            <a:endParaRPr lang="sk-SK" sz="1200" dirty="0"/>
          </a:p>
          <a:p>
            <a:pPr>
              <a:spcAft>
                <a:spcPts val="0"/>
              </a:spcAft>
            </a:pPr>
            <a:r>
              <a:rPr lang="sk-SK" sz="1400" dirty="0">
                <a:latin typeface="Arial Narrow" panose="020B0606020202030204" pitchFamily="34" charset="0"/>
                <a:cs typeface="Garamond" panose="02020404030301010803" pitchFamily="18" charset="0"/>
              </a:rPr>
              <a:t>3 oblasti a fázy:</a:t>
            </a:r>
            <a:endParaRPr lang="sk-SK" sz="1400" dirty="0"/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sk-SK" sz="1400" dirty="0">
                <a:latin typeface="Arial Narrow" panose="020B0606020202030204" pitchFamily="34" charset="0"/>
                <a:cs typeface="Garamond" panose="02020404030301010803" pitchFamily="18" charset="0"/>
              </a:rPr>
              <a:t>dejiny filozofie a pedagogika</a:t>
            </a:r>
            <a:endParaRPr lang="sk-SK" sz="1400" dirty="0"/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sk-SK" sz="1400" dirty="0" err="1">
                <a:latin typeface="Arial Narrow" panose="020B0606020202030204" pitchFamily="34" charset="0"/>
                <a:cs typeface="Garamond" panose="02020404030301010803" pitchFamily="18" charset="0"/>
              </a:rPr>
              <a:t>marburské</a:t>
            </a:r>
            <a:r>
              <a:rPr lang="sk-SK" sz="1400" dirty="0">
                <a:latin typeface="Arial Narrow" panose="020B0606020202030204" pitchFamily="34" charset="0"/>
                <a:cs typeface="Garamond" panose="02020404030301010803" pitchFamily="18" charset="0"/>
              </a:rPr>
              <a:t> </a:t>
            </a:r>
            <a:r>
              <a:rPr lang="sk-SK" sz="14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obdobie- </a:t>
            </a:r>
            <a:r>
              <a:rPr lang="sk-SK" sz="1400" dirty="0">
                <a:latin typeface="Arial Narrow" panose="020B0606020202030204" pitchFamily="34" charset="0"/>
                <a:cs typeface="Garamond" panose="02020404030301010803" pitchFamily="18" charset="0"/>
              </a:rPr>
              <a:t>noetika</a:t>
            </a:r>
            <a:endParaRPr lang="sk-SK" sz="1400" dirty="0"/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sk-SK" sz="1400" dirty="0">
                <a:latin typeface="Arial Narrow" panose="020B0606020202030204" pitchFamily="34" charset="0"/>
                <a:cs typeface="Garamond" panose="02020404030301010803" pitchFamily="18" charset="0"/>
              </a:rPr>
              <a:t>filozofická psychológia (sa </a:t>
            </a:r>
            <a:r>
              <a:rPr lang="sk-SK" sz="14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zaoberá </a:t>
            </a:r>
            <a:r>
              <a:rPr lang="sk-SK" sz="1400" dirty="0">
                <a:latin typeface="Arial Narrow" panose="020B0606020202030204" pitchFamily="34" charset="0"/>
                <a:cs typeface="Garamond" panose="02020404030301010803" pitchFamily="18" charset="0"/>
              </a:rPr>
              <a:t>subjektívnou stránkou predmetového poznania ako </a:t>
            </a:r>
            <a:r>
              <a:rPr lang="sk-SK" sz="1400" dirty="0" smtClean="0">
                <a:latin typeface="Arial Narrow" panose="020B0606020202030204" pitchFamily="34" charset="0"/>
                <a:cs typeface="Garamond" panose="02020404030301010803" pitchFamily="18" charset="0"/>
              </a:rPr>
              <a:t>objektivizácie)</a:t>
            </a:r>
            <a:endParaRPr lang="sk-SK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55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Noetika – teória poznania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44881" y="2015732"/>
            <a:ext cx="10109974" cy="34506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k-SK" sz="1050" dirty="0" smtClean="0"/>
              <a:t>Každá špecifická </a:t>
            </a:r>
            <a:r>
              <a:rPr lang="sk-SK" sz="1050" dirty="0"/>
              <a:t>veda alebo </a:t>
            </a:r>
            <a:r>
              <a:rPr lang="sk-SK" sz="1050" dirty="0" smtClean="0"/>
              <a:t>teória hľadá zákony </a:t>
            </a:r>
            <a:r>
              <a:rPr lang="sk-SK" sz="1050" dirty="0"/>
              <a:t>platne pre </a:t>
            </a:r>
            <a:r>
              <a:rPr lang="sk-SK" sz="1050" dirty="0" smtClean="0"/>
              <a:t>určitú, ohraničenú </a:t>
            </a:r>
            <a:r>
              <a:rPr lang="sk-SK" sz="1050" dirty="0"/>
              <a:t>oblasť javov</a:t>
            </a:r>
            <a:r>
              <a:rPr lang="sk-SK" sz="1050" dirty="0" smtClean="0"/>
              <a:t>. Hľadanie zákonov </a:t>
            </a:r>
            <a:r>
              <a:rPr lang="sk-SK" sz="1050" dirty="0"/>
              <a:t>predstavuje teda </a:t>
            </a:r>
            <a:r>
              <a:rPr lang="sk-SK" sz="1050" dirty="0" smtClean="0"/>
              <a:t>hlavnú úlohu teórie </a:t>
            </a:r>
            <a:r>
              <a:rPr lang="sk-SK" sz="1050" dirty="0"/>
              <a:t>poznania, a to o to viac, že </a:t>
            </a:r>
            <a:r>
              <a:rPr lang="sk-SK" sz="1050" dirty="0" smtClean="0"/>
              <a:t>princíp vnútornej neprotirečivosti poznania </a:t>
            </a:r>
            <a:r>
              <a:rPr lang="sk-SK" sz="1050" dirty="0"/>
              <a:t>nie je jej </a:t>
            </a:r>
            <a:r>
              <a:rPr lang="sk-SK" sz="1050" dirty="0" smtClean="0"/>
              <a:t>dostatočným </a:t>
            </a:r>
            <a:r>
              <a:rPr lang="sk-SK" sz="1050" dirty="0"/>
              <a:t>garantom. Už tu sa </a:t>
            </a:r>
            <a:r>
              <a:rPr lang="sk-SK" sz="1050" dirty="0" smtClean="0"/>
              <a:t>ukazujú </a:t>
            </a:r>
            <a:r>
              <a:rPr lang="sk-SK" sz="1050" dirty="0"/>
              <a:t>dva podstatne prvky, </a:t>
            </a:r>
            <a:r>
              <a:rPr lang="sk-SK" sz="1050" dirty="0" smtClean="0"/>
              <a:t>ktoré naznačujú </a:t>
            </a:r>
            <a:r>
              <a:rPr lang="sk-SK" sz="1050" dirty="0"/>
              <a:t>hlavne </a:t>
            </a:r>
            <a:r>
              <a:rPr lang="sk-SK" sz="1050" dirty="0" smtClean="0"/>
              <a:t>smerovanie </a:t>
            </a:r>
            <a:r>
              <a:rPr lang="sk-SK" sz="1050" dirty="0" err="1" smtClean="0"/>
              <a:t>Natorpovych</a:t>
            </a:r>
            <a:r>
              <a:rPr lang="sk-SK" sz="1050" dirty="0" smtClean="0"/>
              <a:t> úvah:</a:t>
            </a:r>
            <a:endParaRPr lang="sk-SK" sz="1050" dirty="0"/>
          </a:p>
          <a:p>
            <a:pPr marL="0" indent="0">
              <a:lnSpc>
                <a:spcPct val="100000"/>
              </a:lnSpc>
              <a:buNone/>
            </a:pPr>
            <a:r>
              <a:rPr lang="sk-SK" sz="1050" b="1" dirty="0"/>
              <a:t>1) </a:t>
            </a:r>
            <a:r>
              <a:rPr lang="sk-SK" sz="1050" b="1" dirty="0" smtClean="0"/>
              <a:t>problém objektívneho zdôvodnenia </a:t>
            </a:r>
            <a:r>
              <a:rPr lang="sk-SK" sz="1050" b="1" dirty="0"/>
              <a:t>poznania,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50" b="1" dirty="0"/>
              <a:t>2) </a:t>
            </a:r>
            <a:r>
              <a:rPr lang="sk-SK" sz="1050" b="1" dirty="0" smtClean="0"/>
              <a:t>problém </a:t>
            </a:r>
            <a:r>
              <a:rPr lang="sk-SK" sz="1050" b="1" dirty="0"/>
              <a:t>faktickosti, t. j. </a:t>
            </a:r>
            <a:r>
              <a:rPr lang="sk-SK" sz="1050" b="1" dirty="0" smtClean="0"/>
              <a:t>problém </a:t>
            </a:r>
            <a:r>
              <a:rPr lang="sk-SK" sz="1050" b="1" dirty="0"/>
              <a:t>toho, čo je </a:t>
            </a:r>
            <a:r>
              <a:rPr lang="sk-SK" sz="1050" b="1" dirty="0" smtClean="0"/>
              <a:t>dane (problém </a:t>
            </a:r>
            <a:r>
              <a:rPr lang="sk-SK" sz="1050" b="1" dirty="0"/>
              <a:t>predmetu poznania).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50" dirty="0"/>
              <a:t> </a:t>
            </a:r>
            <a:r>
              <a:rPr lang="sk-SK" sz="1050" dirty="0" smtClean="0"/>
              <a:t>tiež </a:t>
            </a:r>
            <a:r>
              <a:rPr lang="sk-SK" sz="1050" dirty="0" err="1"/>
              <a:t>antipsychologizmus</a:t>
            </a:r>
            <a:r>
              <a:rPr lang="sk-SK" sz="1050" dirty="0"/>
              <a:t> - Poznanie totiž, na rozdiel od psychologizmu, musí byť zdôvodnené pomocou </a:t>
            </a:r>
            <a:r>
              <a:rPr lang="sk-SK" sz="1050" dirty="0" smtClean="0"/>
              <a:t>logiky. Navrhuje </a:t>
            </a:r>
            <a:r>
              <a:rPr lang="sk-SK" sz="1050" dirty="0"/>
              <a:t>novu podobu </a:t>
            </a:r>
            <a:r>
              <a:rPr lang="sk-SK" sz="1050" dirty="0" smtClean="0"/>
              <a:t>psychológie </a:t>
            </a:r>
            <a:r>
              <a:rPr lang="sk-SK" sz="1050" dirty="0"/>
              <a:t>– </a:t>
            </a:r>
            <a:r>
              <a:rPr lang="sk-SK" sz="1050" dirty="0" smtClean="0"/>
              <a:t>filozofickú psychológiu. </a:t>
            </a:r>
            <a:endParaRPr lang="sk-SK" sz="1050" dirty="0"/>
          </a:p>
          <a:p>
            <a:pPr marL="0" indent="0">
              <a:lnSpc>
                <a:spcPct val="100000"/>
              </a:lnSpc>
              <a:buNone/>
            </a:pPr>
            <a:r>
              <a:rPr lang="sk-SK" sz="1050" dirty="0"/>
              <a:t>- Poznanie </a:t>
            </a:r>
            <a:r>
              <a:rPr lang="sk-SK" sz="1050" dirty="0" smtClean="0"/>
              <a:t>má </a:t>
            </a:r>
            <a:r>
              <a:rPr lang="sk-SK" sz="1050" dirty="0"/>
              <a:t>dva aspekty – </a:t>
            </a:r>
            <a:r>
              <a:rPr lang="sk-SK" sz="1050" b="1" dirty="0"/>
              <a:t>môže byť pozorovane ako obsah a ako činnosť.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50" dirty="0"/>
              <a:t>	</a:t>
            </a:r>
            <a:r>
              <a:rPr lang="sk-SK" sz="1050" b="1" dirty="0"/>
              <a:t>Pod pojmom obsah </a:t>
            </a:r>
            <a:r>
              <a:rPr lang="sk-SK" sz="1050" dirty="0"/>
              <a:t>poznania rozumie </a:t>
            </a:r>
            <a:r>
              <a:rPr lang="sk-SK" sz="1050" dirty="0" err="1"/>
              <a:t>Natorp</a:t>
            </a:r>
            <a:r>
              <a:rPr lang="sk-SK" sz="1050" dirty="0"/>
              <a:t> to, čo je poznane, a aj to, čo je poznateľne.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50" dirty="0"/>
              <a:t>	</a:t>
            </a:r>
            <a:r>
              <a:rPr lang="sk-SK" sz="1050" b="1" dirty="0"/>
              <a:t>Pod </a:t>
            </a:r>
            <a:r>
              <a:rPr lang="sk-SK" sz="1050" b="1" dirty="0" smtClean="0"/>
              <a:t>činnosť </a:t>
            </a:r>
            <a:r>
              <a:rPr lang="sk-SK" sz="1050" dirty="0"/>
              <a:t>– to je </a:t>
            </a:r>
            <a:r>
              <a:rPr lang="sk-SK" sz="1050" dirty="0" smtClean="0"/>
              <a:t>bezprostredný zážitok </a:t>
            </a:r>
            <a:r>
              <a:rPr lang="sk-SK" sz="1050" dirty="0"/>
              <a:t>subjektu.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50" dirty="0"/>
              <a:t>- teda možno hovoriť objektívno-transcendentálnou a subjektívno-psychologickou </a:t>
            </a:r>
            <a:r>
              <a:rPr lang="sk-SK" sz="1050" dirty="0" smtClean="0"/>
              <a:t>stránkou </a:t>
            </a:r>
            <a:r>
              <a:rPr lang="sk-SK" sz="1050" dirty="0"/>
              <a:t>poznania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5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50" dirty="0"/>
              <a:t>„V každom </a:t>
            </a:r>
            <a:r>
              <a:rPr lang="sk-SK" sz="1050" dirty="0" smtClean="0"/>
              <a:t>prípade </a:t>
            </a:r>
            <a:r>
              <a:rPr lang="sk-SK" sz="1050" dirty="0"/>
              <a:t>– a to svedči o podstate veci – filozofia si vo svojom najužšom vzťahu k </a:t>
            </a:r>
            <a:r>
              <a:rPr lang="sk-SK" sz="1050" dirty="0" smtClean="0"/>
              <a:t>špeciálnym vedám </a:t>
            </a:r>
            <a:r>
              <a:rPr lang="sk-SK" sz="1050" dirty="0"/>
              <a:t>vždy </a:t>
            </a:r>
            <a:r>
              <a:rPr lang="sk-SK" sz="1050" dirty="0" smtClean="0"/>
              <a:t>zachováva </a:t>
            </a:r>
            <a:r>
              <a:rPr lang="sk-SK" sz="1050" dirty="0"/>
              <a:t>vlastne poslanie; čim viac bude vedy, </a:t>
            </a:r>
            <a:r>
              <a:rPr lang="sk-SK" sz="1050" dirty="0" smtClean="0"/>
              <a:t>tým </a:t>
            </a:r>
            <a:r>
              <a:rPr lang="sk-SK" sz="1050" dirty="0"/>
              <a:t>aj filozofie bude nie menej, ale čoraz viac.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sz="1000" dirty="0"/>
              <a:t>* Logickým základom exaktných vied sa venoval aj Paul </a:t>
            </a:r>
            <a:r>
              <a:rPr lang="sk-SK" sz="1000" dirty="0" err="1"/>
              <a:t>Natorp</a:t>
            </a:r>
            <a:r>
              <a:rPr lang="sk-SK" sz="1000" dirty="0"/>
              <a:t> (1854 – 1924). Odmietal existenciu vecí o </a:t>
            </a:r>
            <a:r>
              <a:rPr lang="sk-SK" sz="1000" dirty="0" smtClean="0"/>
              <a:t>sebe, </a:t>
            </a:r>
            <a:r>
              <a:rPr lang="sk-SK" sz="1000" dirty="0"/>
              <a:t>ako aj existenciu od rozumu resp. rozvažovania (</a:t>
            </a:r>
            <a:r>
              <a:rPr lang="sk-SK" sz="1000" dirty="0" err="1"/>
              <a:t>nem</a:t>
            </a:r>
            <a:r>
              <a:rPr lang="sk-SK" sz="1000" dirty="0"/>
              <a:t>. </a:t>
            </a:r>
            <a:r>
              <a:rPr lang="sk-SK" sz="1000" dirty="0" err="1"/>
              <a:t>Verstand</a:t>
            </a:r>
            <a:r>
              <a:rPr lang="sk-SK" sz="1000" dirty="0"/>
              <a:t>) nezávislých </a:t>
            </a:r>
            <a:r>
              <a:rPr lang="sk-SK" sz="1000" dirty="0" smtClean="0"/>
              <a:t>názorov.  </a:t>
            </a:r>
            <a:endParaRPr lang="sk-SK" sz="1000" dirty="0"/>
          </a:p>
        </p:txBody>
      </p:sp>
    </p:spTree>
    <p:extLst>
      <p:ext uri="{BB962C8B-B14F-4D97-AF65-F5344CB8AC3E}">
        <p14:creationId xmlns:p14="http://schemas.microsoft.com/office/powerpoint/2010/main" val="32338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115</TotalTime>
  <Words>550</Words>
  <Application>Microsoft Office PowerPoint</Application>
  <PresentationFormat>Širokouhlá</PresentationFormat>
  <Paragraphs>98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Garamond</vt:lpstr>
      <vt:lpstr>Garamond,Bold</vt:lpstr>
      <vt:lpstr>Garamond,Italic</vt:lpstr>
      <vt:lpstr>Gill Sans MT</vt:lpstr>
      <vt:lpstr>Gallery</vt:lpstr>
      <vt:lpstr> novokantovstvo- marburská škola</vt:lpstr>
      <vt:lpstr>Hlavné znaky</vt:lpstr>
      <vt:lpstr>Hermann Cohen  (* 4. júl 1842, Coswig, Nemecko – † 4. apríl 1918, Berlín) </vt:lpstr>
      <vt:lpstr>Noetika – teória poznania </vt:lpstr>
      <vt:lpstr>etika</vt:lpstr>
      <vt:lpstr>Viera a náboženstvo </vt:lpstr>
      <vt:lpstr>estetika</vt:lpstr>
      <vt:lpstr>Paul Natorp  (* 24. január 1854, Düsseldorf, Nemecko - † 17. august 1924, Marburg)</vt:lpstr>
      <vt:lpstr>Noetika – teória poznania </vt:lpstr>
      <vt:lpstr>Pedagogika a spoločnosť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novokantovstvo- marburská škola</dc:title>
  <dc:creator>Peter Kyslan</dc:creator>
  <cp:lastModifiedBy>User</cp:lastModifiedBy>
  <cp:revision>10</cp:revision>
  <dcterms:created xsi:type="dcterms:W3CDTF">2020-11-30T20:01:50Z</dcterms:created>
  <dcterms:modified xsi:type="dcterms:W3CDTF">2022-01-03T18:17:06Z</dcterms:modified>
</cp:coreProperties>
</file>