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9144000" cy="6858000" type="screen4x3"/>
  <p:notesSz cx="6858000" cy="9144000"/>
  <p:custDataLst>
    <p:tags r:id="rId53"/>
  </p:custDataLst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369A"/>
    <a:srgbClr val="EAAAE5"/>
    <a:srgbClr val="8C24AC"/>
    <a:srgbClr val="852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2" d="100"/>
          <a:sy n="72" d="100"/>
        </p:scale>
        <p:origin x="25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47E-06D0-4377-9C58-B9750A57CA82}" type="datetimeFigureOut">
              <a:rPr lang="sk-SK" smtClean="0"/>
              <a:pPr/>
              <a:t>25. 1. 2024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761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47E-06D0-4377-9C58-B9750A57CA82}" type="datetimeFigureOut">
              <a:rPr lang="sk-SK" smtClean="0"/>
              <a:pPr/>
              <a:t>25. 1. 2024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123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47E-06D0-4377-9C58-B9750A57CA82}" type="datetimeFigureOut">
              <a:rPr lang="sk-SK" smtClean="0"/>
              <a:pPr/>
              <a:t>25. 1. 2024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9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47E-06D0-4377-9C58-B9750A57CA82}" type="datetimeFigureOut">
              <a:rPr lang="sk-SK" smtClean="0"/>
              <a:pPr/>
              <a:t>25. 1. 2024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686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47E-06D0-4377-9C58-B9750A57CA82}" type="datetimeFigureOut">
              <a:rPr lang="sk-SK" smtClean="0"/>
              <a:pPr/>
              <a:t>25. 1. 2024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961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47E-06D0-4377-9C58-B9750A57CA82}" type="datetimeFigureOut">
              <a:rPr lang="sk-SK" smtClean="0"/>
              <a:pPr/>
              <a:t>25. 1. 2024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25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47E-06D0-4377-9C58-B9750A57CA82}" type="datetimeFigureOut">
              <a:rPr lang="sk-SK" smtClean="0"/>
              <a:pPr/>
              <a:t>25. 1. 2024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333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47E-06D0-4377-9C58-B9750A57CA82}" type="datetimeFigureOut">
              <a:rPr lang="sk-SK" smtClean="0"/>
              <a:pPr/>
              <a:t>25. 1. 2024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136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47E-06D0-4377-9C58-B9750A57CA82}" type="datetimeFigureOut">
              <a:rPr lang="sk-SK" smtClean="0"/>
              <a:pPr/>
              <a:t>25. 1. 2024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266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47E-06D0-4377-9C58-B9750A57CA82}" type="datetimeFigureOut">
              <a:rPr lang="sk-SK" smtClean="0"/>
              <a:pPr/>
              <a:t>25. 1. 2024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995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847E-06D0-4377-9C58-B9750A57CA82}" type="datetimeFigureOut">
              <a:rPr lang="sk-SK" smtClean="0"/>
              <a:pPr/>
              <a:t>25. 1. 2024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675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C847E-06D0-4377-9C58-B9750A57CA82}" type="datetimeFigureOut">
              <a:rPr lang="sk-SK" smtClean="0"/>
              <a:pPr/>
              <a:t>25. 1. 2024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B0077-4317-490E-A234-4A735A6B59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565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2.xml"/><Relationship Id="rId18" Type="http://schemas.openxmlformats.org/officeDocument/2006/relationships/slide" Target="slide32.xml"/><Relationship Id="rId26" Type="http://schemas.openxmlformats.org/officeDocument/2006/relationships/slide" Target="slide50.xml"/><Relationship Id="rId3" Type="http://schemas.openxmlformats.org/officeDocument/2006/relationships/slide" Target="slide2.xml"/><Relationship Id="rId21" Type="http://schemas.openxmlformats.org/officeDocument/2006/relationships/slide" Target="slide40.xml"/><Relationship Id="rId7" Type="http://schemas.openxmlformats.org/officeDocument/2006/relationships/slide" Target="slide14.xml"/><Relationship Id="rId12" Type="http://schemas.openxmlformats.org/officeDocument/2006/relationships/slide" Target="slide24.xml"/><Relationship Id="rId17" Type="http://schemas.openxmlformats.org/officeDocument/2006/relationships/slide" Target="slide34.xml"/><Relationship Id="rId25" Type="http://schemas.openxmlformats.org/officeDocument/2006/relationships/slide" Target="slide48.xml"/><Relationship Id="rId2" Type="http://schemas.openxmlformats.org/officeDocument/2006/relationships/slide" Target="slide4.xml"/><Relationship Id="rId16" Type="http://schemas.openxmlformats.org/officeDocument/2006/relationships/slide" Target="slide30.xml"/><Relationship Id="rId20" Type="http://schemas.openxmlformats.org/officeDocument/2006/relationships/slide" Target="slide3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20.xml"/><Relationship Id="rId24" Type="http://schemas.openxmlformats.org/officeDocument/2006/relationships/slide" Target="slide46.xml"/><Relationship Id="rId5" Type="http://schemas.openxmlformats.org/officeDocument/2006/relationships/slide" Target="slide8.xml"/><Relationship Id="rId15" Type="http://schemas.openxmlformats.org/officeDocument/2006/relationships/slide" Target="slide28.xml"/><Relationship Id="rId23" Type="http://schemas.openxmlformats.org/officeDocument/2006/relationships/slide" Target="slide42.xml"/><Relationship Id="rId10" Type="http://schemas.openxmlformats.org/officeDocument/2006/relationships/slide" Target="slide18.xml"/><Relationship Id="rId19" Type="http://schemas.openxmlformats.org/officeDocument/2006/relationships/slide" Target="slide36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6.xml"/><Relationship Id="rId22" Type="http://schemas.openxmlformats.org/officeDocument/2006/relationships/slide" Target="slide4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aoblený obdélník 7">
            <a:hlinkClick r:id="rId2" action="ppaction://hlinksldjump"/>
          </p:cNvPr>
          <p:cNvSpPr/>
          <p:nvPr/>
        </p:nvSpPr>
        <p:spPr>
          <a:xfrm>
            <a:off x="24385" y="2310384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latin typeface="Ubuntu" panose="020B0504030602030204" pitchFamily="34" charset="0"/>
              </a:rPr>
              <a:t>B</a:t>
            </a:r>
          </a:p>
        </p:txBody>
      </p:sp>
      <p:sp>
        <p:nvSpPr>
          <p:cNvPr id="9" name="Zaoblený obdélník 8">
            <a:hlinkClick r:id="rId3" action="ppaction://hlinksldjump"/>
          </p:cNvPr>
          <p:cNvSpPr/>
          <p:nvPr/>
        </p:nvSpPr>
        <p:spPr>
          <a:xfrm>
            <a:off x="24360" y="1167384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latin typeface="Ubuntu" panose="020B0504030602030204" pitchFamily="34" charset="0"/>
              </a:rPr>
              <a:t>A</a:t>
            </a:r>
          </a:p>
        </p:txBody>
      </p:sp>
      <p:sp>
        <p:nvSpPr>
          <p:cNvPr id="10" name="Zaoblený obdélník 9">
            <a:hlinkClick r:id="rId4" action="ppaction://hlinksldjump"/>
          </p:cNvPr>
          <p:cNvSpPr/>
          <p:nvPr/>
        </p:nvSpPr>
        <p:spPr>
          <a:xfrm>
            <a:off x="24383" y="3453384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latin typeface="Ubuntu" panose="020B0504030602030204" pitchFamily="34" charset="0"/>
              </a:rPr>
              <a:t>C</a:t>
            </a:r>
          </a:p>
        </p:txBody>
      </p:sp>
      <p:sp>
        <p:nvSpPr>
          <p:cNvPr id="11" name="Zaoblený obdélník 10">
            <a:hlinkClick r:id="rId5" action="ppaction://hlinksldjump"/>
          </p:cNvPr>
          <p:cNvSpPr/>
          <p:nvPr/>
        </p:nvSpPr>
        <p:spPr>
          <a:xfrm>
            <a:off x="24383" y="4596384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latin typeface="Ubuntu" panose="020B0504030602030204" pitchFamily="34" charset="0"/>
              </a:rPr>
              <a:t>D</a:t>
            </a:r>
          </a:p>
        </p:txBody>
      </p:sp>
      <p:sp>
        <p:nvSpPr>
          <p:cNvPr id="12" name="Zaoblený obdélník 11">
            <a:hlinkClick r:id="rId6" action="ppaction://hlinksldjump"/>
          </p:cNvPr>
          <p:cNvSpPr/>
          <p:nvPr/>
        </p:nvSpPr>
        <p:spPr>
          <a:xfrm>
            <a:off x="24360" y="5737500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latin typeface="Ubuntu" panose="020B0504030602030204" pitchFamily="34" charset="0"/>
              </a:rPr>
              <a:t>E</a:t>
            </a:r>
          </a:p>
        </p:txBody>
      </p:sp>
      <p:sp>
        <p:nvSpPr>
          <p:cNvPr id="13" name="Zaoblený obdélník 12"/>
          <p:cNvSpPr/>
          <p:nvPr/>
        </p:nvSpPr>
        <p:spPr>
          <a:xfrm>
            <a:off x="24383" y="12192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latin typeface="Ubuntu" panose="020B0504030602030204" pitchFamily="34" charset="0"/>
              </a:rPr>
              <a:t>Právne inštitúcie </a:t>
            </a:r>
          </a:p>
          <a:p>
            <a:pPr algn="ctr"/>
            <a:r>
              <a:rPr lang="sk-SK" b="1" dirty="0">
                <a:latin typeface="Ubuntu" panose="020B0504030602030204" pitchFamily="34" charset="0"/>
              </a:rPr>
              <a:t>2</a:t>
            </a:r>
          </a:p>
        </p:txBody>
      </p:sp>
      <p:sp>
        <p:nvSpPr>
          <p:cNvPr id="40" name="Zaoblený obdélník 39">
            <a:hlinkClick r:id="rId7" action="ppaction://hlinksldjump"/>
          </p:cNvPr>
          <p:cNvSpPr/>
          <p:nvPr/>
        </p:nvSpPr>
        <p:spPr>
          <a:xfrm>
            <a:off x="1846315" y="2308500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latin typeface="Ubuntu" panose="020B0504030602030204" pitchFamily="34" charset="0"/>
              </a:rPr>
              <a:t>G</a:t>
            </a:r>
          </a:p>
        </p:txBody>
      </p:sp>
      <p:sp>
        <p:nvSpPr>
          <p:cNvPr id="41" name="Zaoblený obdélník 40">
            <a:hlinkClick r:id="rId8" action="ppaction://hlinksldjump"/>
          </p:cNvPr>
          <p:cNvSpPr/>
          <p:nvPr/>
        </p:nvSpPr>
        <p:spPr>
          <a:xfrm>
            <a:off x="1846290" y="1165500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latin typeface="Ubuntu" panose="020B0504030602030204" pitchFamily="34" charset="0"/>
              </a:rPr>
              <a:t>F</a:t>
            </a:r>
          </a:p>
        </p:txBody>
      </p:sp>
      <p:sp>
        <p:nvSpPr>
          <p:cNvPr id="42" name="Zaoblený obdélník 41">
            <a:hlinkClick r:id="rId9" action="ppaction://hlinksldjump"/>
          </p:cNvPr>
          <p:cNvSpPr/>
          <p:nvPr/>
        </p:nvSpPr>
        <p:spPr>
          <a:xfrm>
            <a:off x="1846313" y="3451500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latin typeface="Ubuntu" panose="020B0504030602030204" pitchFamily="34" charset="0"/>
              </a:rPr>
              <a:t>H</a:t>
            </a:r>
          </a:p>
        </p:txBody>
      </p:sp>
      <p:sp>
        <p:nvSpPr>
          <p:cNvPr id="43" name="Zaoblený obdélník 42">
            <a:hlinkClick r:id="rId10" action="ppaction://hlinksldjump"/>
          </p:cNvPr>
          <p:cNvSpPr/>
          <p:nvPr/>
        </p:nvSpPr>
        <p:spPr>
          <a:xfrm>
            <a:off x="1846313" y="4594500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latin typeface="Ubuntu" panose="020B0504030602030204" pitchFamily="34" charset="0"/>
              </a:rPr>
              <a:t>CH</a:t>
            </a:r>
          </a:p>
        </p:txBody>
      </p:sp>
      <p:sp>
        <p:nvSpPr>
          <p:cNvPr id="44" name="Zaoblený obdélník 43">
            <a:hlinkClick r:id="rId11" action="ppaction://hlinksldjump"/>
          </p:cNvPr>
          <p:cNvSpPr/>
          <p:nvPr/>
        </p:nvSpPr>
        <p:spPr>
          <a:xfrm>
            <a:off x="1846290" y="5735616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latin typeface="Ubuntu" panose="020B0504030602030204" pitchFamily="34" charset="0"/>
              </a:rPr>
              <a:t>I</a:t>
            </a:r>
          </a:p>
        </p:txBody>
      </p:sp>
      <p:sp>
        <p:nvSpPr>
          <p:cNvPr id="45" name="Zaoblený obdélník 44"/>
          <p:cNvSpPr/>
          <p:nvPr/>
        </p:nvSpPr>
        <p:spPr>
          <a:xfrm>
            <a:off x="1846313" y="10308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latin typeface="Ubuntu" panose="020B0504030602030204" pitchFamily="34" charset="0"/>
              </a:rPr>
              <a:t>Trestné právo</a:t>
            </a:r>
          </a:p>
          <a:p>
            <a:pPr algn="ctr"/>
            <a:r>
              <a:rPr lang="sk-SK" b="1" dirty="0">
                <a:latin typeface="Ubuntu" panose="020B0504030602030204" pitchFamily="34" charset="0"/>
              </a:rPr>
              <a:t>1</a:t>
            </a:r>
          </a:p>
        </p:txBody>
      </p:sp>
      <p:sp>
        <p:nvSpPr>
          <p:cNvPr id="46" name="Zaoblený obdélník 45">
            <a:hlinkClick r:id="rId12" action="ppaction://hlinksldjump"/>
          </p:cNvPr>
          <p:cNvSpPr/>
          <p:nvPr/>
        </p:nvSpPr>
        <p:spPr>
          <a:xfrm>
            <a:off x="3679499" y="2308500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latin typeface="Ubuntu" panose="020B0504030602030204" pitchFamily="34" charset="0"/>
              </a:rPr>
              <a:t>K</a:t>
            </a:r>
          </a:p>
        </p:txBody>
      </p:sp>
      <p:sp>
        <p:nvSpPr>
          <p:cNvPr id="47" name="Zaoblený obdélník 46">
            <a:hlinkClick r:id="rId13" action="ppaction://hlinksldjump"/>
          </p:cNvPr>
          <p:cNvSpPr/>
          <p:nvPr/>
        </p:nvSpPr>
        <p:spPr>
          <a:xfrm>
            <a:off x="3679474" y="1165500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latin typeface="Ubuntu" panose="020B0504030602030204" pitchFamily="34" charset="0"/>
              </a:rPr>
              <a:t>J</a:t>
            </a:r>
          </a:p>
        </p:txBody>
      </p:sp>
      <p:sp>
        <p:nvSpPr>
          <p:cNvPr id="48" name="Zaoblený obdélník 47">
            <a:hlinkClick r:id="rId14" action="ppaction://hlinksldjump"/>
          </p:cNvPr>
          <p:cNvSpPr/>
          <p:nvPr/>
        </p:nvSpPr>
        <p:spPr>
          <a:xfrm>
            <a:off x="3679497" y="3451500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latin typeface="Ubuntu" panose="020B0504030602030204" pitchFamily="34" charset="0"/>
              </a:rPr>
              <a:t>L</a:t>
            </a:r>
          </a:p>
        </p:txBody>
      </p:sp>
      <p:sp>
        <p:nvSpPr>
          <p:cNvPr id="49" name="Zaoblený obdélník 48">
            <a:hlinkClick r:id="rId15" action="ppaction://hlinksldjump"/>
          </p:cNvPr>
          <p:cNvSpPr/>
          <p:nvPr/>
        </p:nvSpPr>
        <p:spPr>
          <a:xfrm>
            <a:off x="3679497" y="4594500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latin typeface="Ubuntu" panose="020B0504030602030204" pitchFamily="34" charset="0"/>
              </a:rPr>
              <a:t>M</a:t>
            </a:r>
          </a:p>
        </p:txBody>
      </p:sp>
      <p:sp>
        <p:nvSpPr>
          <p:cNvPr id="50" name="Zaoblený obdélník 49">
            <a:hlinkClick r:id="rId16" action="ppaction://hlinksldjump"/>
          </p:cNvPr>
          <p:cNvSpPr/>
          <p:nvPr/>
        </p:nvSpPr>
        <p:spPr>
          <a:xfrm>
            <a:off x="3679474" y="5735616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latin typeface="Ubuntu" panose="020B0504030602030204" pitchFamily="34" charset="0"/>
              </a:rPr>
              <a:t>N</a:t>
            </a:r>
          </a:p>
        </p:txBody>
      </p:sp>
      <p:sp>
        <p:nvSpPr>
          <p:cNvPr id="51" name="Zaoblený obdélník 50"/>
          <p:cNvSpPr/>
          <p:nvPr/>
        </p:nvSpPr>
        <p:spPr>
          <a:xfrm>
            <a:off x="3679497" y="10308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latin typeface="Ubuntu" panose="020B0504030602030204" pitchFamily="34" charset="0"/>
              </a:rPr>
              <a:t>Trestné právo </a:t>
            </a:r>
          </a:p>
          <a:p>
            <a:pPr algn="ctr"/>
            <a:r>
              <a:rPr lang="sk-SK" b="1" dirty="0">
                <a:latin typeface="Ubuntu" panose="020B0504030602030204" pitchFamily="34" charset="0"/>
              </a:rPr>
              <a:t>2</a:t>
            </a:r>
          </a:p>
        </p:txBody>
      </p:sp>
      <p:sp>
        <p:nvSpPr>
          <p:cNvPr id="52" name="Zaoblený obdélník 51">
            <a:hlinkClick r:id="rId17" action="ppaction://hlinksldjump"/>
          </p:cNvPr>
          <p:cNvSpPr/>
          <p:nvPr/>
        </p:nvSpPr>
        <p:spPr>
          <a:xfrm>
            <a:off x="5512683" y="2308500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latin typeface="Ubuntu" panose="020B0504030602030204" pitchFamily="34" charset="0"/>
              </a:rPr>
              <a:t>B</a:t>
            </a:r>
          </a:p>
        </p:txBody>
      </p:sp>
      <p:sp>
        <p:nvSpPr>
          <p:cNvPr id="53" name="Zaoblený obdélník 52">
            <a:hlinkClick r:id="rId18" action="ppaction://hlinksldjump"/>
          </p:cNvPr>
          <p:cNvSpPr/>
          <p:nvPr/>
        </p:nvSpPr>
        <p:spPr>
          <a:xfrm>
            <a:off x="5512658" y="1165500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latin typeface="Ubuntu" panose="020B0504030602030204" pitchFamily="34" charset="0"/>
              </a:rPr>
              <a:t>A</a:t>
            </a:r>
          </a:p>
        </p:txBody>
      </p:sp>
      <p:sp>
        <p:nvSpPr>
          <p:cNvPr id="54" name="Zaoblený obdélník 53">
            <a:hlinkClick r:id="rId19" action="ppaction://hlinksldjump"/>
          </p:cNvPr>
          <p:cNvSpPr/>
          <p:nvPr/>
        </p:nvSpPr>
        <p:spPr>
          <a:xfrm>
            <a:off x="5512681" y="3451500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latin typeface="Ubuntu" panose="020B0504030602030204" pitchFamily="34" charset="0"/>
              </a:rPr>
              <a:t>C</a:t>
            </a:r>
          </a:p>
        </p:txBody>
      </p:sp>
      <p:sp>
        <p:nvSpPr>
          <p:cNvPr id="55" name="Zaoblený obdélník 54">
            <a:hlinkClick r:id="rId20" action="ppaction://hlinksldjump"/>
          </p:cNvPr>
          <p:cNvSpPr/>
          <p:nvPr/>
        </p:nvSpPr>
        <p:spPr>
          <a:xfrm>
            <a:off x="5512681" y="4594500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latin typeface="Ubuntu" panose="020B0504030602030204" pitchFamily="34" charset="0"/>
              </a:rPr>
              <a:t>D</a:t>
            </a:r>
          </a:p>
        </p:txBody>
      </p:sp>
      <p:sp>
        <p:nvSpPr>
          <p:cNvPr id="56" name="Zaoblený obdélník 55">
            <a:hlinkClick r:id="rId21" action="ppaction://hlinksldjump"/>
          </p:cNvPr>
          <p:cNvSpPr/>
          <p:nvPr/>
        </p:nvSpPr>
        <p:spPr>
          <a:xfrm>
            <a:off x="5512658" y="5735616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latin typeface="Ubuntu" panose="020B0504030602030204" pitchFamily="34" charset="0"/>
              </a:rPr>
              <a:t>E</a:t>
            </a:r>
          </a:p>
        </p:txBody>
      </p:sp>
      <p:sp>
        <p:nvSpPr>
          <p:cNvPr id="57" name="Zaoblený obdélník 56"/>
          <p:cNvSpPr/>
          <p:nvPr/>
        </p:nvSpPr>
        <p:spPr>
          <a:xfrm>
            <a:off x="5512681" y="10308"/>
            <a:ext cx="1782000" cy="1098000"/>
          </a:xfrm>
          <a:prstGeom prst="roundRect">
            <a:avLst>
              <a:gd name="adj" fmla="val 1153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latin typeface="Ubuntu" panose="020B0504030602030204" pitchFamily="34" charset="0"/>
              </a:rPr>
              <a:t>Právne inštitúcie SR 1</a:t>
            </a:r>
          </a:p>
        </p:txBody>
      </p:sp>
      <p:sp>
        <p:nvSpPr>
          <p:cNvPr id="58" name="Zaoblený obdélník 57">
            <a:hlinkClick r:id="rId22" action="ppaction://hlinksldjump"/>
          </p:cNvPr>
          <p:cNvSpPr/>
          <p:nvPr/>
        </p:nvSpPr>
        <p:spPr>
          <a:xfrm>
            <a:off x="7334613" y="2308500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rgbClr val="8C24AC"/>
              </a:gs>
              <a:gs pos="50000">
                <a:srgbClr val="8525AB"/>
              </a:gs>
              <a:gs pos="100000">
                <a:srgbClr val="7030A0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latin typeface="Ubuntu" panose="020B0504030602030204" pitchFamily="34" charset="0"/>
              </a:rPr>
              <a:t>B</a:t>
            </a:r>
          </a:p>
        </p:txBody>
      </p:sp>
      <p:sp>
        <p:nvSpPr>
          <p:cNvPr id="59" name="Zaoblený obdélník 58">
            <a:hlinkClick r:id="rId23" action="ppaction://hlinksldjump"/>
          </p:cNvPr>
          <p:cNvSpPr/>
          <p:nvPr/>
        </p:nvSpPr>
        <p:spPr>
          <a:xfrm>
            <a:off x="7334588" y="1165500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rgbClr val="8C24AC"/>
              </a:gs>
              <a:gs pos="50000">
                <a:srgbClr val="8525AB"/>
              </a:gs>
              <a:gs pos="100000">
                <a:srgbClr val="7030A0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latin typeface="Ubuntu" panose="020B0504030602030204" pitchFamily="34" charset="0"/>
              </a:rPr>
              <a:t>A</a:t>
            </a:r>
          </a:p>
        </p:txBody>
      </p:sp>
      <p:sp>
        <p:nvSpPr>
          <p:cNvPr id="60" name="Zaoblený obdélník 59">
            <a:hlinkClick r:id="rId24" action="ppaction://hlinksldjump"/>
          </p:cNvPr>
          <p:cNvSpPr/>
          <p:nvPr/>
        </p:nvSpPr>
        <p:spPr>
          <a:xfrm>
            <a:off x="7334611" y="3451500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rgbClr val="8C24AC"/>
              </a:gs>
              <a:gs pos="50000">
                <a:srgbClr val="8525AB"/>
              </a:gs>
              <a:gs pos="100000">
                <a:srgbClr val="7030A0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latin typeface="Ubuntu" panose="020B0504030602030204" pitchFamily="34" charset="0"/>
              </a:rPr>
              <a:t>C</a:t>
            </a:r>
          </a:p>
        </p:txBody>
      </p:sp>
      <p:sp>
        <p:nvSpPr>
          <p:cNvPr id="61" name="Zaoblený obdélník 60">
            <a:hlinkClick r:id="rId25" action="ppaction://hlinksldjump"/>
          </p:cNvPr>
          <p:cNvSpPr/>
          <p:nvPr/>
        </p:nvSpPr>
        <p:spPr>
          <a:xfrm>
            <a:off x="7334611" y="4594500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rgbClr val="8C24AC"/>
              </a:gs>
              <a:gs pos="50000">
                <a:srgbClr val="8525AB"/>
              </a:gs>
              <a:gs pos="100000">
                <a:srgbClr val="7030A0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latin typeface="Ubuntu" panose="020B0504030602030204" pitchFamily="34" charset="0"/>
              </a:rPr>
              <a:t>D</a:t>
            </a:r>
          </a:p>
        </p:txBody>
      </p:sp>
      <p:sp>
        <p:nvSpPr>
          <p:cNvPr id="62" name="Zaoblený obdélník 61">
            <a:hlinkClick r:id="rId26" action="ppaction://hlinksldjump"/>
          </p:cNvPr>
          <p:cNvSpPr/>
          <p:nvPr/>
        </p:nvSpPr>
        <p:spPr>
          <a:xfrm>
            <a:off x="7334588" y="5735616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rgbClr val="8C24AC"/>
              </a:gs>
              <a:gs pos="50000">
                <a:srgbClr val="8525AB"/>
              </a:gs>
              <a:gs pos="100000">
                <a:srgbClr val="7030A0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latin typeface="Ubuntu" panose="020B0504030602030204" pitchFamily="34" charset="0"/>
              </a:rPr>
              <a:t>E</a:t>
            </a:r>
          </a:p>
        </p:txBody>
      </p:sp>
      <p:sp>
        <p:nvSpPr>
          <p:cNvPr id="63" name="Zaoblený obdélník 62"/>
          <p:cNvSpPr/>
          <p:nvPr/>
        </p:nvSpPr>
        <p:spPr>
          <a:xfrm>
            <a:off x="7334611" y="10308"/>
            <a:ext cx="1782000" cy="1098000"/>
          </a:xfrm>
          <a:prstGeom prst="roundRect">
            <a:avLst>
              <a:gd name="adj" fmla="val 11539"/>
            </a:avLst>
          </a:prstGeom>
          <a:gradFill>
            <a:gsLst>
              <a:gs pos="0">
                <a:srgbClr val="8C24AC"/>
              </a:gs>
              <a:gs pos="50000">
                <a:srgbClr val="8525AB"/>
              </a:gs>
              <a:gs pos="100000">
                <a:srgbClr val="7030A0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latin typeface="Ubuntu" panose="020B0504030602030204" pitchFamily="34" charset="0"/>
              </a:rPr>
              <a:t>Rodinné právo</a:t>
            </a:r>
          </a:p>
        </p:txBody>
      </p:sp>
    </p:spTree>
    <p:extLst>
      <p:ext uri="{BB962C8B-B14F-4D97-AF65-F5344CB8AC3E}">
        <p14:creationId xmlns:p14="http://schemas.microsoft.com/office/powerpoint/2010/main" val="419719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17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" fill="hold">
                      <p:stCondLst>
                        <p:cond delay="0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0" y="0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0" y="6333565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Kategória 1.  </a:t>
            </a:r>
          </a:p>
        </p:txBody>
      </p:sp>
      <p:sp>
        <p:nvSpPr>
          <p:cNvPr id="9" name="Obdélník 8"/>
          <p:cNvSpPr/>
          <p:nvPr/>
        </p:nvSpPr>
        <p:spPr>
          <a:xfrm>
            <a:off x="7622111" y="67697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dirty="0">
                <a:solidFill>
                  <a:schemeClr val="bg1"/>
                </a:solidFill>
                <a:latin typeface="Ubuntu" panose="020B0504030602030204" pitchFamily="34" charset="0"/>
              </a:rPr>
              <a:t>Otázka za E</a:t>
            </a: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Na súde podáva v mene štátu obžalobu na obvineného. Je to:</a:t>
            </a:r>
          </a:p>
        </p:txBody>
      </p:sp>
    </p:spTree>
    <p:extLst>
      <p:ext uri="{BB962C8B-B14F-4D97-AF65-F5344CB8AC3E}">
        <p14:creationId xmlns:p14="http://schemas.microsoft.com/office/powerpoint/2010/main" val="9306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0" y="0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0" y="6333565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élník 8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</a:p>
        </p:txBody>
      </p:sp>
      <p:pic>
        <p:nvPicPr>
          <p:cNvPr id="5122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élník 6"/>
          <p:cNvSpPr/>
          <p:nvPr/>
        </p:nvSpPr>
        <p:spPr>
          <a:xfrm>
            <a:off x="667557" y="18557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Prokurátor (žalobca)</a:t>
            </a:r>
          </a:p>
        </p:txBody>
      </p:sp>
    </p:spTree>
    <p:extLst>
      <p:ext uri="{BB962C8B-B14F-4D97-AF65-F5344CB8AC3E}">
        <p14:creationId xmlns:p14="http://schemas.microsoft.com/office/powerpoint/2010/main" val="51781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8" y="0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Kategória 2.  </a:t>
            </a:r>
          </a:p>
        </p:txBody>
      </p:sp>
      <p:sp>
        <p:nvSpPr>
          <p:cNvPr id="9" name="Obdélník 8"/>
          <p:cNvSpPr/>
          <p:nvPr/>
        </p:nvSpPr>
        <p:spPr>
          <a:xfrm>
            <a:off x="7634935" y="67697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dirty="0">
                <a:solidFill>
                  <a:schemeClr val="bg1"/>
                </a:solidFill>
                <a:latin typeface="Ubuntu" panose="020B0504030602030204" pitchFamily="34" charset="0"/>
              </a:rPr>
              <a:t>Otázka za F</a:t>
            </a: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Ten kto vykoná trestný čin sa nazýva:</a:t>
            </a:r>
          </a:p>
        </p:txBody>
      </p:sp>
      <p:sp>
        <p:nvSpPr>
          <p:cNvPr id="12" name="Obdélník 11"/>
          <p:cNvSpPr/>
          <p:nvPr/>
        </p:nvSpPr>
        <p:spPr>
          <a:xfrm>
            <a:off x="-13449" y="6333565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44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8" y="0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élník 11"/>
          <p:cNvSpPr/>
          <p:nvPr/>
        </p:nvSpPr>
        <p:spPr>
          <a:xfrm>
            <a:off x="-13449" y="6333565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délník 10"/>
          <p:cNvSpPr/>
          <p:nvPr/>
        </p:nvSpPr>
        <p:spPr>
          <a:xfrm>
            <a:off x="819957" y="20081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Páchateľ </a:t>
            </a: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</a:p>
        </p:txBody>
      </p:sp>
    </p:spTree>
    <p:extLst>
      <p:ext uri="{BB962C8B-B14F-4D97-AF65-F5344CB8AC3E}">
        <p14:creationId xmlns:p14="http://schemas.microsoft.com/office/powerpoint/2010/main" val="286452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8" y="0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Kategória 2.  </a:t>
            </a:r>
          </a:p>
        </p:txBody>
      </p:sp>
      <p:sp>
        <p:nvSpPr>
          <p:cNvPr id="9" name="Obdélník 8"/>
          <p:cNvSpPr/>
          <p:nvPr/>
        </p:nvSpPr>
        <p:spPr>
          <a:xfrm>
            <a:off x="7596463" y="67697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dirty="0">
                <a:solidFill>
                  <a:schemeClr val="bg1"/>
                </a:solidFill>
                <a:latin typeface="Ubuntu" panose="020B0504030602030204" pitchFamily="34" charset="0"/>
              </a:rPr>
              <a:t>Otázka za G</a:t>
            </a: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Kto vyšetruje trestný čin?</a:t>
            </a:r>
          </a:p>
        </p:txBody>
      </p:sp>
      <p:sp>
        <p:nvSpPr>
          <p:cNvPr id="12" name="Obdélník 11"/>
          <p:cNvSpPr/>
          <p:nvPr/>
        </p:nvSpPr>
        <p:spPr>
          <a:xfrm>
            <a:off x="-13449" y="6333565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48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8" y="0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élník 11"/>
          <p:cNvSpPr/>
          <p:nvPr/>
        </p:nvSpPr>
        <p:spPr>
          <a:xfrm>
            <a:off x="-13449" y="6333565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2147977" y="1587260"/>
            <a:ext cx="552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Polícia </a:t>
            </a:r>
          </a:p>
        </p:txBody>
      </p:sp>
    </p:spTree>
    <p:extLst>
      <p:ext uri="{BB962C8B-B14F-4D97-AF65-F5344CB8AC3E}">
        <p14:creationId xmlns:p14="http://schemas.microsoft.com/office/powerpoint/2010/main" val="49484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8" y="0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Kategória 2.  </a:t>
            </a:r>
          </a:p>
        </p:txBody>
      </p:sp>
      <p:sp>
        <p:nvSpPr>
          <p:cNvPr id="9" name="Obdélník 8"/>
          <p:cNvSpPr/>
          <p:nvPr/>
        </p:nvSpPr>
        <p:spPr>
          <a:xfrm>
            <a:off x="7609287" y="67697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dirty="0">
                <a:solidFill>
                  <a:schemeClr val="bg1"/>
                </a:solidFill>
                <a:latin typeface="Ubuntu" panose="020B0504030602030204" pitchFamily="34" charset="0"/>
              </a:rPr>
              <a:t>Otázka za H</a:t>
            </a: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K</a:t>
            </a:r>
            <a:r>
              <a:rPr lang="sk-SK" sz="1800" dirty="0">
                <a:latin typeface="Ubuntu" panose="020B0504030602030204" pitchFamily="34" charset="0"/>
              </a:rPr>
              <a:t>onanie, ktorého spoločenská nebezpečnosť je nižšia ako pri trestnom čine sa nazýva:</a:t>
            </a:r>
            <a:endParaRPr lang="sk-SK" dirty="0">
              <a:latin typeface="Ubuntu" panose="020B0504030602030204" pitchFamily="34" charset="0"/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-13449" y="6333565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12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8" y="0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élník 11"/>
          <p:cNvSpPr/>
          <p:nvPr/>
        </p:nvSpPr>
        <p:spPr>
          <a:xfrm>
            <a:off x="-13449" y="6333565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délník 10"/>
          <p:cNvSpPr/>
          <p:nvPr/>
        </p:nvSpPr>
        <p:spPr>
          <a:xfrm>
            <a:off x="819957" y="20081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Priestupok </a:t>
            </a: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</a:p>
        </p:txBody>
      </p:sp>
    </p:spTree>
    <p:extLst>
      <p:ext uri="{BB962C8B-B14F-4D97-AF65-F5344CB8AC3E}">
        <p14:creationId xmlns:p14="http://schemas.microsoft.com/office/powerpoint/2010/main" val="240319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8" y="0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Kategória 2.  </a:t>
            </a:r>
          </a:p>
        </p:txBody>
      </p:sp>
      <p:sp>
        <p:nvSpPr>
          <p:cNvPr id="9" name="Obdélník 8"/>
          <p:cNvSpPr/>
          <p:nvPr/>
        </p:nvSpPr>
        <p:spPr>
          <a:xfrm>
            <a:off x="7442575" y="67697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dirty="0">
                <a:solidFill>
                  <a:schemeClr val="bg1"/>
                </a:solidFill>
                <a:latin typeface="Ubuntu" panose="020B0504030602030204" pitchFamily="34" charset="0"/>
              </a:rPr>
              <a:t>Otázka za CH</a:t>
            </a: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Na ako dlho môže polícia podozrivého aj obvineného zadržať?</a:t>
            </a:r>
          </a:p>
        </p:txBody>
      </p:sp>
      <p:sp>
        <p:nvSpPr>
          <p:cNvPr id="12" name="Obdélník 11"/>
          <p:cNvSpPr/>
          <p:nvPr/>
        </p:nvSpPr>
        <p:spPr>
          <a:xfrm>
            <a:off x="-13449" y="6333565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64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8" y="0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élník 11"/>
          <p:cNvSpPr/>
          <p:nvPr/>
        </p:nvSpPr>
        <p:spPr>
          <a:xfrm>
            <a:off x="-13449" y="6333565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délník 10"/>
          <p:cNvSpPr/>
          <p:nvPr/>
        </p:nvSpPr>
        <p:spPr>
          <a:xfrm>
            <a:off x="819957" y="20081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Najviac na 48 hodín</a:t>
            </a: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</a:p>
        </p:txBody>
      </p:sp>
    </p:spTree>
    <p:extLst>
      <p:ext uri="{BB962C8B-B14F-4D97-AF65-F5344CB8AC3E}">
        <p14:creationId xmlns:p14="http://schemas.microsoft.com/office/powerpoint/2010/main" val="148593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0" y="0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0" y="6333565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Kategória 1.  </a:t>
            </a:r>
          </a:p>
        </p:txBody>
      </p:sp>
      <p:sp>
        <p:nvSpPr>
          <p:cNvPr id="9" name="Obdélník 8"/>
          <p:cNvSpPr/>
          <p:nvPr/>
        </p:nvSpPr>
        <p:spPr>
          <a:xfrm>
            <a:off x="7617879" y="67697"/>
            <a:ext cx="1471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dirty="0">
                <a:solidFill>
                  <a:schemeClr val="bg1"/>
                </a:solidFill>
                <a:latin typeface="Ubuntu" panose="020B0504030602030204" pitchFamily="34" charset="0"/>
              </a:rPr>
              <a:t>Otázka za A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403411" y="1237129"/>
            <a:ext cx="833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Vymenuj orgány ochrany práva.</a:t>
            </a:r>
          </a:p>
        </p:txBody>
      </p:sp>
    </p:spTree>
    <p:extLst>
      <p:ext uri="{BB962C8B-B14F-4D97-AF65-F5344CB8AC3E}">
        <p14:creationId xmlns:p14="http://schemas.microsoft.com/office/powerpoint/2010/main" val="132611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8" y="0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Kategória 2.  </a:t>
            </a:r>
          </a:p>
        </p:txBody>
      </p:sp>
      <p:sp>
        <p:nvSpPr>
          <p:cNvPr id="9" name="Obdélník 8"/>
          <p:cNvSpPr/>
          <p:nvPr/>
        </p:nvSpPr>
        <p:spPr>
          <a:xfrm>
            <a:off x="7711879" y="67697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dirty="0">
                <a:solidFill>
                  <a:schemeClr val="bg1"/>
                </a:solidFill>
                <a:latin typeface="Ubuntu" panose="020B0504030602030204" pitchFamily="34" charset="0"/>
              </a:rPr>
              <a:t>Otázka za I</a:t>
            </a: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Niekedy sa mladistvým namiesto trestu nariaďuje:</a:t>
            </a:r>
          </a:p>
        </p:txBody>
      </p:sp>
      <p:sp>
        <p:nvSpPr>
          <p:cNvPr id="12" name="Obdélník 11"/>
          <p:cNvSpPr/>
          <p:nvPr/>
        </p:nvSpPr>
        <p:spPr>
          <a:xfrm>
            <a:off x="-13449" y="6333565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4" name="AutoShape 2" descr="I.NA CESTE K MODERNÝM NÁRODOM 1. Francúzska revolúcia 1789 – 179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90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8" y="0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élník 11"/>
          <p:cNvSpPr/>
          <p:nvPr/>
        </p:nvSpPr>
        <p:spPr>
          <a:xfrm>
            <a:off x="-13449" y="6333565"/>
            <a:ext cx="9157447" cy="527565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délník 10"/>
          <p:cNvSpPr/>
          <p:nvPr/>
        </p:nvSpPr>
        <p:spPr>
          <a:xfrm>
            <a:off x="819957" y="20081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Ochranná výchova</a:t>
            </a: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</a:p>
        </p:txBody>
      </p:sp>
    </p:spTree>
    <p:extLst>
      <p:ext uri="{BB962C8B-B14F-4D97-AF65-F5344CB8AC3E}">
        <p14:creationId xmlns:p14="http://schemas.microsoft.com/office/powerpoint/2010/main" val="34367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-13449" y="-1566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Kategória 3.  </a:t>
            </a:r>
          </a:p>
        </p:txBody>
      </p:sp>
      <p:sp>
        <p:nvSpPr>
          <p:cNvPr id="9" name="Obdélník 8"/>
          <p:cNvSpPr/>
          <p:nvPr/>
        </p:nvSpPr>
        <p:spPr>
          <a:xfrm>
            <a:off x="7647759" y="67697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dirty="0">
                <a:solidFill>
                  <a:schemeClr val="bg1"/>
                </a:solidFill>
                <a:latin typeface="Ubuntu" panose="020B0504030602030204" pitchFamily="34" charset="0"/>
              </a:rPr>
              <a:t>Otázka za J</a:t>
            </a: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Ako sa nazýva povinnosť</a:t>
            </a:r>
            <a:r>
              <a:rPr lang="sk-SK" sz="1800" dirty="0">
                <a:latin typeface="Ubuntu" panose="020B0504030602030204" pitchFamily="34" charset="0"/>
              </a:rPr>
              <a:t> osobne sa zodpovedať za trestný čin?</a:t>
            </a:r>
            <a:endParaRPr lang="sk-SK" dirty="0">
              <a:latin typeface="Ubuntu" panose="020B0504030602030204" pitchFamily="34" charset="0"/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0" y="6338705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25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-13449" y="-1566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819957" y="20081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Trestná zodpovednosť </a:t>
            </a: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</a:p>
        </p:txBody>
      </p:sp>
      <p:sp>
        <p:nvSpPr>
          <p:cNvPr id="7" name="Obdélník 6"/>
          <p:cNvSpPr/>
          <p:nvPr/>
        </p:nvSpPr>
        <p:spPr>
          <a:xfrm>
            <a:off x="0" y="6338705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54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-13449" y="-1566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Kategória 3.  </a:t>
            </a:r>
          </a:p>
        </p:txBody>
      </p:sp>
      <p:sp>
        <p:nvSpPr>
          <p:cNvPr id="9" name="Obdélník 8"/>
          <p:cNvSpPr/>
          <p:nvPr/>
        </p:nvSpPr>
        <p:spPr>
          <a:xfrm>
            <a:off x="7609287" y="67697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dirty="0">
                <a:solidFill>
                  <a:schemeClr val="bg1"/>
                </a:solidFill>
                <a:latin typeface="Ubuntu" panose="020B0504030602030204" pitchFamily="34" charset="0"/>
              </a:rPr>
              <a:t>Otázka za K</a:t>
            </a: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Od koľkých rokoch sa zodpovedáme za svoje skutky?</a:t>
            </a:r>
          </a:p>
        </p:txBody>
      </p:sp>
      <p:sp>
        <p:nvSpPr>
          <p:cNvPr id="11" name="Obdélník 10"/>
          <p:cNvSpPr/>
          <p:nvPr/>
        </p:nvSpPr>
        <p:spPr>
          <a:xfrm>
            <a:off x="0" y="6338705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90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-13449" y="-1566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819957" y="20081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Od 14 rokov</a:t>
            </a: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</a:p>
        </p:txBody>
      </p:sp>
      <p:sp>
        <p:nvSpPr>
          <p:cNvPr id="7" name="Obdélník 6"/>
          <p:cNvSpPr/>
          <p:nvPr/>
        </p:nvSpPr>
        <p:spPr>
          <a:xfrm>
            <a:off x="0" y="6338705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46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-13449" y="-1566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Kategória 3.  </a:t>
            </a:r>
          </a:p>
        </p:txBody>
      </p:sp>
      <p:sp>
        <p:nvSpPr>
          <p:cNvPr id="9" name="Obdélník 8"/>
          <p:cNvSpPr/>
          <p:nvPr/>
        </p:nvSpPr>
        <p:spPr>
          <a:xfrm>
            <a:off x="7634935" y="67697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dirty="0">
                <a:solidFill>
                  <a:schemeClr val="bg1"/>
                </a:solidFill>
                <a:latin typeface="Ubuntu" panose="020B0504030602030204" pitchFamily="34" charset="0"/>
              </a:rPr>
              <a:t>Otázka za L</a:t>
            </a: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Kódexom trestného práva je:</a:t>
            </a:r>
          </a:p>
        </p:txBody>
      </p:sp>
      <p:sp>
        <p:nvSpPr>
          <p:cNvPr id="11" name="Obdélník 10"/>
          <p:cNvSpPr/>
          <p:nvPr/>
        </p:nvSpPr>
        <p:spPr>
          <a:xfrm>
            <a:off x="0" y="6338705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23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-13449" y="-1566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819957" y="20081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Trestný zákon</a:t>
            </a: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</a:p>
        </p:txBody>
      </p:sp>
      <p:sp>
        <p:nvSpPr>
          <p:cNvPr id="7" name="Obdélník 6"/>
          <p:cNvSpPr/>
          <p:nvPr/>
        </p:nvSpPr>
        <p:spPr>
          <a:xfrm>
            <a:off x="0" y="6338705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restný zákon. Veľký komentár. 4. aktualizovane vydanie (Jozef Čentéš,  kolektiv) &gt; kniha | PreSkoly.sk">
            <a:extLst>
              <a:ext uri="{FF2B5EF4-FFF2-40B4-BE49-F238E27FC236}">
                <a16:creationId xmlns:a16="http://schemas.microsoft.com/office/drawing/2014/main" xmlns="" id="{FBC112DB-592D-A98B-2254-2DC3571A0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18750" t="1250" r="16249" b="2499"/>
          <a:stretch>
            <a:fillRect/>
          </a:stretch>
        </p:blipFill>
        <p:spPr bwMode="auto">
          <a:xfrm>
            <a:off x="0" y="3481208"/>
            <a:ext cx="2286016" cy="33850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27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-13449" y="-1566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Kategória 3.  </a:t>
            </a:r>
          </a:p>
        </p:txBody>
      </p:sp>
      <p:sp>
        <p:nvSpPr>
          <p:cNvPr id="9" name="Obdélník 8"/>
          <p:cNvSpPr/>
          <p:nvPr/>
        </p:nvSpPr>
        <p:spPr>
          <a:xfrm>
            <a:off x="7583639" y="67697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dirty="0">
                <a:solidFill>
                  <a:schemeClr val="bg1"/>
                </a:solidFill>
                <a:latin typeface="Ubuntu" panose="020B0504030602030204" pitchFamily="34" charset="0"/>
              </a:rPr>
              <a:t>Otázka za M</a:t>
            </a: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Ako je to s trestami u mladistvých?</a:t>
            </a:r>
          </a:p>
        </p:txBody>
      </p:sp>
      <p:sp>
        <p:nvSpPr>
          <p:cNvPr id="11" name="Obdélník 10"/>
          <p:cNvSpPr/>
          <p:nvPr/>
        </p:nvSpPr>
        <p:spPr>
          <a:xfrm>
            <a:off x="0" y="6338705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79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-13449" y="-1566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819957" y="20081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Tresty u mladistvých sa znižujú na polovicu</a:t>
            </a: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</a:p>
        </p:txBody>
      </p:sp>
      <p:sp>
        <p:nvSpPr>
          <p:cNvPr id="7" name="Obdélník 6"/>
          <p:cNvSpPr/>
          <p:nvPr/>
        </p:nvSpPr>
        <p:spPr>
          <a:xfrm>
            <a:off x="0" y="6338705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95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0" y="0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0" y="6333565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élník 8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 dirty="0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</a:p>
        </p:txBody>
      </p:sp>
      <p:pic>
        <p:nvPicPr>
          <p:cNvPr id="5122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délník 9"/>
          <p:cNvSpPr/>
          <p:nvPr/>
        </p:nvSpPr>
        <p:spPr>
          <a:xfrm>
            <a:off x="667557" y="18557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Polícia, prokuratúra, súdy, notárstvo, advokácia</a:t>
            </a:r>
          </a:p>
        </p:txBody>
      </p:sp>
    </p:spTree>
    <p:extLst>
      <p:ext uri="{BB962C8B-B14F-4D97-AF65-F5344CB8AC3E}">
        <p14:creationId xmlns:p14="http://schemas.microsoft.com/office/powerpoint/2010/main" val="123850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-13449" y="-1566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Kategória 3.  </a:t>
            </a:r>
          </a:p>
        </p:txBody>
      </p:sp>
      <p:sp>
        <p:nvSpPr>
          <p:cNvPr id="9" name="Obdélník 8"/>
          <p:cNvSpPr/>
          <p:nvPr/>
        </p:nvSpPr>
        <p:spPr>
          <a:xfrm>
            <a:off x="7609287" y="67697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dirty="0">
                <a:solidFill>
                  <a:schemeClr val="bg1"/>
                </a:solidFill>
                <a:latin typeface="Ubuntu" panose="020B0504030602030204" pitchFamily="34" charset="0"/>
              </a:rPr>
              <a:t>Otázka za N</a:t>
            </a: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Ako označujeme deti od 14 do 18 rokov?</a:t>
            </a:r>
          </a:p>
        </p:txBody>
      </p:sp>
      <p:sp>
        <p:nvSpPr>
          <p:cNvPr id="11" name="Obdélník 10"/>
          <p:cNvSpPr/>
          <p:nvPr/>
        </p:nvSpPr>
        <p:spPr>
          <a:xfrm>
            <a:off x="0" y="6338705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4" name="AutoShape 2" descr="Ústavný vývoj Francúzs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212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-13449" y="-1566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819957" y="20081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Označujeme ich ako mladiství </a:t>
            </a: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</a:p>
        </p:txBody>
      </p:sp>
      <p:sp>
        <p:nvSpPr>
          <p:cNvPr id="7" name="Obdélník 6"/>
          <p:cNvSpPr/>
          <p:nvPr/>
        </p:nvSpPr>
        <p:spPr>
          <a:xfrm>
            <a:off x="0" y="6338705"/>
            <a:ext cx="9157449" cy="527565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4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28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9" y="0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Kategória 4.  </a:t>
            </a:r>
          </a:p>
        </p:txBody>
      </p:sp>
      <p:sp>
        <p:nvSpPr>
          <p:cNvPr id="9" name="Obdélník 8"/>
          <p:cNvSpPr/>
          <p:nvPr/>
        </p:nvSpPr>
        <p:spPr>
          <a:xfrm>
            <a:off x="6851063" y="67697"/>
            <a:ext cx="2238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dirty="0">
                <a:solidFill>
                  <a:schemeClr val="bg1"/>
                </a:solidFill>
                <a:latin typeface="Ubuntu" panose="020B0504030602030204" pitchFamily="34" charset="0"/>
              </a:rPr>
              <a:t>Otázka za A bodov</a:t>
            </a: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Na súde sa z obvineného stáva</a:t>
            </a:r>
          </a:p>
        </p:txBody>
      </p:sp>
      <p:sp>
        <p:nvSpPr>
          <p:cNvPr id="12" name="Obdélník 11"/>
          <p:cNvSpPr/>
          <p:nvPr/>
        </p:nvSpPr>
        <p:spPr>
          <a:xfrm>
            <a:off x="0" y="6338705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42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/>
          <p:cNvSpPr/>
          <p:nvPr/>
        </p:nvSpPr>
        <p:spPr>
          <a:xfrm>
            <a:off x="0" y="6338705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élník 9"/>
          <p:cNvSpPr/>
          <p:nvPr/>
        </p:nvSpPr>
        <p:spPr>
          <a:xfrm>
            <a:off x="-13449" y="0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819957" y="20081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Obžalovaný </a:t>
            </a: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09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9" y="0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Kategória 4.  </a:t>
            </a:r>
          </a:p>
        </p:txBody>
      </p:sp>
      <p:sp>
        <p:nvSpPr>
          <p:cNvPr id="9" name="Obdélník 8"/>
          <p:cNvSpPr/>
          <p:nvPr/>
        </p:nvSpPr>
        <p:spPr>
          <a:xfrm>
            <a:off x="6862283" y="67697"/>
            <a:ext cx="222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dirty="0">
                <a:solidFill>
                  <a:schemeClr val="bg1"/>
                </a:solidFill>
                <a:latin typeface="Ubuntu" panose="020B0504030602030204" pitchFamily="34" charset="0"/>
              </a:rPr>
              <a:t>Otázka za B bodov</a:t>
            </a: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Aký môže byť rozsudok?</a:t>
            </a:r>
          </a:p>
        </p:txBody>
      </p:sp>
      <p:sp>
        <p:nvSpPr>
          <p:cNvPr id="12" name="Obdélník 11"/>
          <p:cNvSpPr/>
          <p:nvPr/>
        </p:nvSpPr>
        <p:spPr>
          <a:xfrm>
            <a:off x="0" y="6338705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53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/>
          <p:cNvSpPr/>
          <p:nvPr/>
        </p:nvSpPr>
        <p:spPr>
          <a:xfrm>
            <a:off x="0" y="6338705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élník 9"/>
          <p:cNvSpPr/>
          <p:nvPr/>
        </p:nvSpPr>
        <p:spPr>
          <a:xfrm>
            <a:off x="-13449" y="0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819957" y="20081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Oslobodzujúci alebo odsudzujúci</a:t>
            </a: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74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9" y="0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Kategória 4.  </a:t>
            </a:r>
          </a:p>
        </p:txBody>
      </p:sp>
      <p:sp>
        <p:nvSpPr>
          <p:cNvPr id="9" name="Obdélník 8"/>
          <p:cNvSpPr/>
          <p:nvPr/>
        </p:nvSpPr>
        <p:spPr>
          <a:xfrm>
            <a:off x="7609283" y="67697"/>
            <a:ext cx="1479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dirty="0">
                <a:solidFill>
                  <a:schemeClr val="bg1"/>
                </a:solidFill>
                <a:latin typeface="Ubuntu" panose="020B0504030602030204" pitchFamily="34" charset="0"/>
              </a:rPr>
              <a:t>Otázka za C</a:t>
            </a: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Vysvetli, čo to je prezumpcia neviny.</a:t>
            </a:r>
          </a:p>
        </p:txBody>
      </p:sp>
      <p:sp>
        <p:nvSpPr>
          <p:cNvPr id="12" name="Obdélník 11"/>
          <p:cNvSpPr/>
          <p:nvPr/>
        </p:nvSpPr>
        <p:spPr>
          <a:xfrm>
            <a:off x="0" y="6338705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64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/>
          <p:cNvSpPr/>
          <p:nvPr/>
        </p:nvSpPr>
        <p:spPr>
          <a:xfrm>
            <a:off x="0" y="6338705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élník 9"/>
          <p:cNvSpPr/>
          <p:nvPr/>
        </p:nvSpPr>
        <p:spPr>
          <a:xfrm>
            <a:off x="-13449" y="0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819957" y="2008166"/>
            <a:ext cx="7674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T</a:t>
            </a:r>
            <a:r>
              <a:rPr lang="sk-SK" sz="1800" dirty="0">
                <a:latin typeface="Ubuntu" panose="020B0504030602030204" pitchFamily="34" charset="0"/>
              </a:rPr>
              <a:t>en proti komu sa vedie trestné stíhanie, sa pokladá za nevinného dovtedy, kým mu súd nepreukáže vinu</a:t>
            </a:r>
            <a:endParaRPr lang="sk-SK" dirty="0">
              <a:latin typeface="Ubuntu" panose="020B0504030602030204" pitchFamily="34" charset="0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3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9" y="0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Kategória 4.  </a:t>
            </a:r>
          </a:p>
        </p:txBody>
      </p:sp>
      <p:sp>
        <p:nvSpPr>
          <p:cNvPr id="9" name="Obdélník 8"/>
          <p:cNvSpPr/>
          <p:nvPr/>
        </p:nvSpPr>
        <p:spPr>
          <a:xfrm>
            <a:off x="7588444" y="67697"/>
            <a:ext cx="150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dirty="0">
                <a:solidFill>
                  <a:schemeClr val="bg1"/>
                </a:solidFill>
                <a:latin typeface="Ubuntu" panose="020B0504030602030204" pitchFamily="34" charset="0"/>
              </a:rPr>
              <a:t>Otázka za D</a:t>
            </a: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Páchanie trestnej činnosti nazývame aj slovom:</a:t>
            </a:r>
          </a:p>
        </p:txBody>
      </p:sp>
      <p:sp>
        <p:nvSpPr>
          <p:cNvPr id="12" name="Obdélník 11"/>
          <p:cNvSpPr/>
          <p:nvPr/>
        </p:nvSpPr>
        <p:spPr>
          <a:xfrm>
            <a:off x="0" y="6338705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57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/>
          <p:cNvSpPr/>
          <p:nvPr/>
        </p:nvSpPr>
        <p:spPr>
          <a:xfrm>
            <a:off x="0" y="6338705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élník 9"/>
          <p:cNvSpPr/>
          <p:nvPr/>
        </p:nvSpPr>
        <p:spPr>
          <a:xfrm>
            <a:off x="-13449" y="0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819957" y="20081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Delikvencia </a:t>
            </a: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10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0" y="0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0" y="6333565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Kategória 1.  </a:t>
            </a:r>
          </a:p>
        </p:txBody>
      </p:sp>
      <p:sp>
        <p:nvSpPr>
          <p:cNvPr id="9" name="Obdélník 8"/>
          <p:cNvSpPr/>
          <p:nvPr/>
        </p:nvSpPr>
        <p:spPr>
          <a:xfrm>
            <a:off x="7609287" y="67697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dirty="0">
                <a:solidFill>
                  <a:schemeClr val="bg1"/>
                </a:solidFill>
                <a:latin typeface="Ubuntu" panose="020B0504030602030204" pitchFamily="34" charset="0"/>
              </a:rPr>
              <a:t>Otázka za B</a:t>
            </a:r>
          </a:p>
        </p:txBody>
      </p:sp>
      <p:sp>
        <p:nvSpPr>
          <p:cNvPr id="2" name="Obdélník 1"/>
          <p:cNvSpPr/>
          <p:nvPr/>
        </p:nvSpPr>
        <p:spPr>
          <a:xfrm>
            <a:off x="667557" y="18557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Ako sa nazýva osoba, ktorá na súde obhajuje obžalovaného?</a:t>
            </a:r>
          </a:p>
        </p:txBody>
      </p:sp>
    </p:spTree>
    <p:extLst>
      <p:ext uri="{BB962C8B-B14F-4D97-AF65-F5344CB8AC3E}">
        <p14:creationId xmlns:p14="http://schemas.microsoft.com/office/powerpoint/2010/main" val="357907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-13449" y="0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Kategória 4.  </a:t>
            </a:r>
          </a:p>
        </p:txBody>
      </p:sp>
      <p:sp>
        <p:nvSpPr>
          <p:cNvPr id="9" name="Obdélník 8"/>
          <p:cNvSpPr/>
          <p:nvPr/>
        </p:nvSpPr>
        <p:spPr>
          <a:xfrm>
            <a:off x="7618901" y="67697"/>
            <a:ext cx="1470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dirty="0">
                <a:solidFill>
                  <a:schemeClr val="bg1"/>
                </a:solidFill>
                <a:latin typeface="Ubuntu" panose="020B0504030602030204" pitchFamily="34" charset="0"/>
              </a:rPr>
              <a:t>Otázka za E</a:t>
            </a: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S</a:t>
            </a:r>
            <a:r>
              <a:rPr lang="sk-SK" sz="1800" dirty="0">
                <a:latin typeface="Ubuntu" panose="020B0504030602030204" pitchFamily="34" charset="0"/>
              </a:rPr>
              <a:t>vojvoľné poškodzovanie alebo ničenie verejného alebo súkromného majetku sa nazýva:</a:t>
            </a:r>
            <a:endParaRPr lang="sk-SK" dirty="0">
              <a:latin typeface="Ubuntu" panose="020B0504030602030204" pitchFamily="34" charset="0"/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0" y="6338705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25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/>
          <p:cNvSpPr/>
          <p:nvPr/>
        </p:nvSpPr>
        <p:spPr>
          <a:xfrm>
            <a:off x="0" y="6338705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élník 9"/>
          <p:cNvSpPr/>
          <p:nvPr/>
        </p:nvSpPr>
        <p:spPr>
          <a:xfrm>
            <a:off x="-13449" y="0"/>
            <a:ext cx="9157449" cy="52287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rgbClr val="92D050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819957" y="20081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Vandalizmus </a:t>
            </a: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64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0" y="0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Kategória 5.  </a:t>
            </a:r>
          </a:p>
        </p:txBody>
      </p:sp>
      <p:sp>
        <p:nvSpPr>
          <p:cNvPr id="9" name="Obdélník 8"/>
          <p:cNvSpPr/>
          <p:nvPr/>
        </p:nvSpPr>
        <p:spPr>
          <a:xfrm>
            <a:off x="7535546" y="67697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dirty="0">
                <a:solidFill>
                  <a:schemeClr val="bg1"/>
                </a:solidFill>
                <a:latin typeface="Ubuntu" panose="020B0504030602030204" pitchFamily="34" charset="0"/>
              </a:rPr>
              <a:t>Otázka za A </a:t>
            </a: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Základnou normou rodinného práva je:</a:t>
            </a:r>
          </a:p>
        </p:txBody>
      </p:sp>
      <p:sp>
        <p:nvSpPr>
          <p:cNvPr id="11" name="Obdélník 10"/>
          <p:cNvSpPr/>
          <p:nvPr/>
        </p:nvSpPr>
        <p:spPr>
          <a:xfrm>
            <a:off x="-13449" y="6333565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19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-13449" y="6333565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élník 6"/>
          <p:cNvSpPr/>
          <p:nvPr/>
        </p:nvSpPr>
        <p:spPr>
          <a:xfrm>
            <a:off x="0" y="0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819957" y="20081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Zákon o rodine</a:t>
            </a: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Zákon o rodine - Veľký komentár - Zakon.sk - právo, dane a účtovníctvo,  mzdy, verejná správa, vzdelávanie">
            <a:extLst>
              <a:ext uri="{FF2B5EF4-FFF2-40B4-BE49-F238E27FC236}">
                <a16:creationId xmlns:a16="http://schemas.microsoft.com/office/drawing/2014/main" xmlns="" id="{DCE7063A-C569-75F5-3993-E53BEA2A6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985" y="4381228"/>
            <a:ext cx="1928794" cy="22145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003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0" y="0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Kategória 5.  </a:t>
            </a:r>
          </a:p>
        </p:txBody>
      </p:sp>
      <p:sp>
        <p:nvSpPr>
          <p:cNvPr id="9" name="Obdélník 8"/>
          <p:cNvSpPr/>
          <p:nvPr/>
        </p:nvSpPr>
        <p:spPr>
          <a:xfrm>
            <a:off x="7609287" y="67697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dirty="0">
                <a:solidFill>
                  <a:schemeClr val="bg1"/>
                </a:solidFill>
                <a:latin typeface="Ubuntu" panose="020B0504030602030204" pitchFamily="34" charset="0"/>
              </a:rPr>
              <a:t>Otázka za B</a:t>
            </a: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Aká je spoločenská úloha manželstva?</a:t>
            </a:r>
          </a:p>
        </p:txBody>
      </p:sp>
      <p:sp>
        <p:nvSpPr>
          <p:cNvPr id="11" name="Obdélník 10"/>
          <p:cNvSpPr/>
          <p:nvPr/>
        </p:nvSpPr>
        <p:spPr>
          <a:xfrm>
            <a:off x="-13449" y="6333565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5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-13449" y="6333565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élník 6"/>
          <p:cNvSpPr/>
          <p:nvPr/>
        </p:nvSpPr>
        <p:spPr>
          <a:xfrm>
            <a:off x="0" y="0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819957" y="20081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Založenie rodiny a výchova detí.</a:t>
            </a: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4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0" y="0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Kategória 5.  </a:t>
            </a:r>
          </a:p>
        </p:txBody>
      </p:sp>
      <p:sp>
        <p:nvSpPr>
          <p:cNvPr id="9" name="Obdélník 8"/>
          <p:cNvSpPr/>
          <p:nvPr/>
        </p:nvSpPr>
        <p:spPr>
          <a:xfrm>
            <a:off x="7609287" y="67697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dirty="0">
                <a:solidFill>
                  <a:schemeClr val="bg1"/>
                </a:solidFill>
                <a:latin typeface="Ubuntu" panose="020B0504030602030204" pitchFamily="34" charset="0"/>
              </a:rPr>
              <a:t>Otázka za C</a:t>
            </a: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Čo je to rozvod? Definuj!</a:t>
            </a:r>
          </a:p>
        </p:txBody>
      </p:sp>
      <p:sp>
        <p:nvSpPr>
          <p:cNvPr id="11" name="Obdélník 10"/>
          <p:cNvSpPr/>
          <p:nvPr/>
        </p:nvSpPr>
        <p:spPr>
          <a:xfrm>
            <a:off x="-13449" y="6333565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9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-13449" y="6333565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élník 6"/>
          <p:cNvSpPr/>
          <p:nvPr/>
        </p:nvSpPr>
        <p:spPr>
          <a:xfrm>
            <a:off x="0" y="0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819957" y="20081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Je to zákonný spôsob zániku manželstva </a:t>
            </a: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71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0" y="0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Kategória 5.  </a:t>
            </a:r>
          </a:p>
        </p:txBody>
      </p:sp>
      <p:sp>
        <p:nvSpPr>
          <p:cNvPr id="9" name="Obdélník 8"/>
          <p:cNvSpPr/>
          <p:nvPr/>
        </p:nvSpPr>
        <p:spPr>
          <a:xfrm>
            <a:off x="7609287" y="67697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dirty="0">
                <a:solidFill>
                  <a:schemeClr val="bg1"/>
                </a:solidFill>
                <a:latin typeface="Ubuntu" panose="020B0504030602030204" pitchFamily="34" charset="0"/>
              </a:rPr>
              <a:t>Otázka za D</a:t>
            </a: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Čo to je polygamia?</a:t>
            </a:r>
          </a:p>
        </p:txBody>
      </p:sp>
      <p:sp>
        <p:nvSpPr>
          <p:cNvPr id="11" name="Obdélník 10"/>
          <p:cNvSpPr/>
          <p:nvPr/>
        </p:nvSpPr>
        <p:spPr>
          <a:xfrm>
            <a:off x="-13449" y="6333565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47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-13449" y="6333565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élník 6"/>
          <p:cNvSpPr/>
          <p:nvPr/>
        </p:nvSpPr>
        <p:spPr>
          <a:xfrm>
            <a:off x="0" y="0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819957" y="20081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Manželstvo jedného muža s viacerými ženami </a:t>
            </a: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1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0" y="0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0" y="6333565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élník 8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</a:p>
        </p:txBody>
      </p:sp>
      <p:pic>
        <p:nvPicPr>
          <p:cNvPr id="5122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élník 6"/>
          <p:cNvSpPr/>
          <p:nvPr/>
        </p:nvSpPr>
        <p:spPr>
          <a:xfrm>
            <a:off x="667557" y="18557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Advokát (obhajca)</a:t>
            </a:r>
          </a:p>
        </p:txBody>
      </p:sp>
    </p:spTree>
    <p:extLst>
      <p:ext uri="{BB962C8B-B14F-4D97-AF65-F5344CB8AC3E}">
        <p14:creationId xmlns:p14="http://schemas.microsoft.com/office/powerpoint/2010/main" val="144733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0" y="0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Kategória 5.  </a:t>
            </a:r>
          </a:p>
        </p:txBody>
      </p:sp>
      <p:sp>
        <p:nvSpPr>
          <p:cNvPr id="9" name="Obdélník 8"/>
          <p:cNvSpPr/>
          <p:nvPr/>
        </p:nvSpPr>
        <p:spPr>
          <a:xfrm>
            <a:off x="7622111" y="67697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dirty="0">
                <a:solidFill>
                  <a:schemeClr val="bg1"/>
                </a:solidFill>
                <a:latin typeface="Ubuntu" panose="020B0504030602030204" pitchFamily="34" charset="0"/>
              </a:rPr>
              <a:t>Otázka za E</a:t>
            </a: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Definuj manželstvo.</a:t>
            </a:r>
          </a:p>
        </p:txBody>
      </p:sp>
      <p:sp>
        <p:nvSpPr>
          <p:cNvPr id="11" name="Obdélník 10"/>
          <p:cNvSpPr/>
          <p:nvPr/>
        </p:nvSpPr>
        <p:spPr>
          <a:xfrm>
            <a:off x="-13449" y="6333565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25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-13449" y="6333565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élník 6"/>
          <p:cNvSpPr/>
          <p:nvPr/>
        </p:nvSpPr>
        <p:spPr>
          <a:xfrm>
            <a:off x="0" y="0"/>
            <a:ext cx="9157449" cy="524435"/>
          </a:xfrm>
          <a:prstGeom prst="rect">
            <a:avLst/>
          </a:prstGeom>
          <a:gradFill>
            <a:gsLst>
              <a:gs pos="0">
                <a:srgbClr val="EAAAE5"/>
              </a:gs>
              <a:gs pos="50000">
                <a:srgbClr val="82369A"/>
              </a:gs>
              <a:gs pos="100000">
                <a:srgbClr val="8525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élník 10"/>
          <p:cNvSpPr/>
          <p:nvPr/>
        </p:nvSpPr>
        <p:spPr>
          <a:xfrm>
            <a:off x="819957" y="2008166"/>
            <a:ext cx="7674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sym typeface="Wingdings" pitchFamily="2" charset="2"/>
              </a:rPr>
              <a:t>Manželstvo</a:t>
            </a:r>
            <a:r>
              <a:rPr lang="sk-SK" dirty="0">
                <a:latin typeface="Ubuntu" panose="020B0504030602030204" pitchFamily="34" charset="0"/>
                <a:sym typeface="Wingdings" pitchFamily="2" charset="2"/>
              </a:rPr>
              <a:t> sa uzaviera 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sym typeface="Wingdings" pitchFamily="2" charset="2"/>
              </a:rPr>
              <a:t>na základe dobrovoľného rozhodnutia muža</a:t>
            </a:r>
            <a:r>
              <a:rPr lang="sk-SK" dirty="0">
                <a:latin typeface="Ubuntu" panose="020B0504030602030204" pitchFamily="34" charset="0"/>
                <a:sym typeface="Wingdings" pitchFamily="2" charset="2"/>
              </a:rPr>
              <a:t> a 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sym typeface="Wingdings" pitchFamily="2" charset="2"/>
              </a:rPr>
              <a:t>ženy</a:t>
            </a:r>
            <a:r>
              <a:rPr lang="sk-SK" dirty="0">
                <a:latin typeface="Ubuntu" panose="020B0504030602030204" pitchFamily="34" charset="0"/>
                <a:sym typeface="Wingdings" pitchFamily="2" charset="2"/>
              </a:rPr>
              <a:t> vytvoriť 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sym typeface="Wingdings" pitchFamily="2" charset="2"/>
              </a:rPr>
              <a:t>harmonické</a:t>
            </a:r>
            <a:r>
              <a:rPr lang="sk-SK" dirty="0">
                <a:latin typeface="Ubuntu" panose="020B0504030602030204" pitchFamily="34" charset="0"/>
                <a:sym typeface="Wingdings" pitchFamily="2" charset="2"/>
              </a:rPr>
              <a:t>, 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sym typeface="Wingdings" pitchFamily="2" charset="2"/>
              </a:rPr>
              <a:t>pevné</a:t>
            </a:r>
            <a:r>
              <a:rPr lang="sk-SK" dirty="0">
                <a:latin typeface="Ubuntu" panose="020B0504030602030204" pitchFamily="34" charset="0"/>
                <a:sym typeface="Wingdings" pitchFamily="2" charset="2"/>
              </a:rPr>
              <a:t> a 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sym typeface="Wingdings" pitchFamily="2" charset="2"/>
              </a:rPr>
              <a:t>trvalé</a:t>
            </a:r>
            <a:r>
              <a:rPr lang="sk-SK" dirty="0">
                <a:latin typeface="Ubuntu" panose="020B0504030602030204" pitchFamily="34" charset="0"/>
                <a:sym typeface="Wingdings" pitchFamily="2" charset="2"/>
              </a:rPr>
              <a:t> životné spoločenstvo</a:t>
            </a:r>
            <a:endParaRPr lang="sk-SK" dirty="0">
              <a:latin typeface="Ubuntu" panose="020B0504030602030204" pitchFamily="34" charset="0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</a:p>
        </p:txBody>
      </p:sp>
      <p:pic>
        <p:nvPicPr>
          <p:cNvPr id="8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36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0" y="0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0" y="6333565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Kategória 1.  </a:t>
            </a:r>
          </a:p>
        </p:txBody>
      </p:sp>
      <p:sp>
        <p:nvSpPr>
          <p:cNvPr id="9" name="Obdélník 8"/>
          <p:cNvSpPr/>
          <p:nvPr/>
        </p:nvSpPr>
        <p:spPr>
          <a:xfrm>
            <a:off x="7609288" y="67697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dirty="0">
                <a:solidFill>
                  <a:schemeClr val="bg1"/>
                </a:solidFill>
                <a:latin typeface="Ubuntu" panose="020B0504030602030204" pitchFamily="34" charset="0"/>
              </a:rPr>
              <a:t>Otázka za C</a:t>
            </a: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Senát vždy tvoria:</a:t>
            </a:r>
          </a:p>
        </p:txBody>
      </p:sp>
    </p:spTree>
    <p:extLst>
      <p:ext uri="{BB962C8B-B14F-4D97-AF65-F5344CB8AC3E}">
        <p14:creationId xmlns:p14="http://schemas.microsoft.com/office/powerpoint/2010/main" val="422107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0" y="0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0" y="6333565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élník 8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</a:p>
        </p:txBody>
      </p:sp>
      <p:pic>
        <p:nvPicPr>
          <p:cNvPr id="5122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élník 6"/>
          <p:cNvSpPr/>
          <p:nvPr/>
        </p:nvSpPr>
        <p:spPr>
          <a:xfrm>
            <a:off x="667557" y="18557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Sudca a minimálne dvaja prísediaci</a:t>
            </a:r>
          </a:p>
        </p:txBody>
      </p:sp>
    </p:spTree>
    <p:extLst>
      <p:ext uri="{BB962C8B-B14F-4D97-AF65-F5344CB8AC3E}">
        <p14:creationId xmlns:p14="http://schemas.microsoft.com/office/powerpoint/2010/main" val="414901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0" y="0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0" y="6333565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pixabay.com/static/uploads/photo/2013/07/12/17/00/approved-151676_640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67" y="6025662"/>
            <a:ext cx="626086" cy="62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véPole 6"/>
          <p:cNvSpPr txBox="1"/>
          <p:nvPr/>
        </p:nvSpPr>
        <p:spPr>
          <a:xfrm>
            <a:off x="67236" y="6410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Kategória 1.  </a:t>
            </a:r>
          </a:p>
        </p:txBody>
      </p:sp>
      <p:sp>
        <p:nvSpPr>
          <p:cNvPr id="9" name="Obdélník 8"/>
          <p:cNvSpPr/>
          <p:nvPr/>
        </p:nvSpPr>
        <p:spPr>
          <a:xfrm>
            <a:off x="7609287" y="67697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sk-SK" b="1" dirty="0">
                <a:solidFill>
                  <a:schemeClr val="bg1"/>
                </a:solidFill>
                <a:latin typeface="Ubuntu" panose="020B0504030602030204" pitchFamily="34" charset="0"/>
              </a:rPr>
              <a:t>Otázka za D</a:t>
            </a:r>
          </a:p>
        </p:txBody>
      </p:sp>
      <p:sp>
        <p:nvSpPr>
          <p:cNvPr id="10" name="Obdélník 9"/>
          <p:cNvSpPr/>
          <p:nvPr/>
        </p:nvSpPr>
        <p:spPr>
          <a:xfrm>
            <a:off x="667557" y="1855766"/>
            <a:ext cx="7674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Na hlavnom súdnom pojednávaní je osoba na ktorej bola spáchaný trestný čin. Ako ju označujeme?</a:t>
            </a:r>
          </a:p>
        </p:txBody>
      </p:sp>
    </p:spTree>
    <p:extLst>
      <p:ext uri="{BB962C8B-B14F-4D97-AF65-F5344CB8AC3E}">
        <p14:creationId xmlns:p14="http://schemas.microsoft.com/office/powerpoint/2010/main" val="9605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0" y="0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0" y="6333565"/>
            <a:ext cx="9144000" cy="52443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élník 8"/>
          <p:cNvSpPr/>
          <p:nvPr/>
        </p:nvSpPr>
        <p:spPr>
          <a:xfrm>
            <a:off x="1" y="7755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b="1">
                <a:solidFill>
                  <a:schemeClr val="bg1"/>
                </a:solidFill>
                <a:latin typeface="Ubuntu" panose="020B0504030602030204" pitchFamily="34" charset="0"/>
              </a:rPr>
              <a:t>Odpoveď</a:t>
            </a:r>
          </a:p>
        </p:txBody>
      </p:sp>
      <p:pic>
        <p:nvPicPr>
          <p:cNvPr id="5122" name="Picture 2" descr="http://pixabay.com/static/uploads/photo/2013/07/13/10/24/glossy-157164_640.pn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94" y="5979783"/>
            <a:ext cx="677243" cy="6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élník 6"/>
          <p:cNvSpPr/>
          <p:nvPr/>
        </p:nvSpPr>
        <p:spPr>
          <a:xfrm>
            <a:off x="667557" y="1855766"/>
            <a:ext cx="767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dirty="0">
                <a:latin typeface="Ubuntu" panose="020B0504030602030204" pitchFamily="34" charset="0"/>
              </a:rPr>
              <a:t>Poškodený </a:t>
            </a:r>
          </a:p>
        </p:txBody>
      </p:sp>
    </p:spTree>
    <p:extLst>
      <p:ext uri="{BB962C8B-B14F-4D97-AF65-F5344CB8AC3E}">
        <p14:creationId xmlns:p14="http://schemas.microsoft.com/office/powerpoint/2010/main" val="133969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0dda3d6d3981786f3748c20d45d11a07438cf25"/>
</p:tagLst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753</TotalTime>
  <Words>531</Words>
  <Application>Microsoft Office PowerPoint</Application>
  <PresentationFormat>Prezentácia na obrazovke (4:3)</PresentationFormat>
  <Paragraphs>158</Paragraphs>
  <Slides>51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Ubuntu</vt:lpstr>
      <vt:lpstr>Wingdings</vt:lpstr>
      <vt:lpstr>Motiv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Peter Farárik</dc:creator>
  <cp:lastModifiedBy>Windows-felhasználó</cp:lastModifiedBy>
  <cp:revision>67</cp:revision>
  <dcterms:created xsi:type="dcterms:W3CDTF">2014-11-27T10:15:47Z</dcterms:created>
  <dcterms:modified xsi:type="dcterms:W3CDTF">2024-01-25T07:45:05Z</dcterms:modified>
</cp:coreProperties>
</file>