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October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49" r:id="rId6"/>
    <p:sldLayoutId id="2147483945" r:id="rId7"/>
    <p:sldLayoutId id="2147483946" r:id="rId8"/>
    <p:sldLayoutId id="2147483947" r:id="rId9"/>
    <p:sldLayoutId id="2147483948" r:id="rId10"/>
    <p:sldLayoutId id="21474839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24F54EE-31BD-420E-AC47-C517894A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322048"/>
            <a:ext cx="10825736" cy="1535952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sk-SK" dirty="0">
                <a:solidFill>
                  <a:schemeClr val="bg1"/>
                </a:solidFill>
              </a:rPr>
              <a:t>Prvočísla, najmenší spoločný násobok a najväčší spoločný deliteľ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FA656-889A-4048-8B5D-75E43D967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2" b="45893"/>
          <a:stretch/>
        </p:blipFill>
        <p:spPr>
          <a:xfrm>
            <a:off x="463925" y="805298"/>
            <a:ext cx="11270875" cy="37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705274-045A-4EE5-85B3-209F791E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929458"/>
            <a:ext cx="10240903" cy="642499"/>
          </a:xfrm>
        </p:spPr>
        <p:txBody>
          <a:bodyPr/>
          <a:lstStyle/>
          <a:p>
            <a:r>
              <a:rPr lang="sk-SK" dirty="0"/>
              <a:t>Prvočísla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D31DA-CA55-4641-98FA-F9CD18B5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48" y="2398644"/>
            <a:ext cx="10240903" cy="379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Každé číslo, okrem 1, má najmenej dva delitele, číslo 1 a samo seba.</a:t>
            </a:r>
          </a:p>
          <a:p>
            <a:pPr marL="0" indent="0">
              <a:buNone/>
            </a:pPr>
            <a:r>
              <a:rPr lang="sk-SK" dirty="0"/>
              <a:t>Čísla, ktoré majú </a:t>
            </a:r>
            <a:r>
              <a:rPr lang="sk-SK" b="1" dirty="0"/>
              <a:t>iba</a:t>
            </a:r>
            <a:r>
              <a:rPr lang="sk-SK" dirty="0"/>
              <a:t> </a:t>
            </a:r>
            <a:r>
              <a:rPr lang="sk-SK" b="1" dirty="0"/>
              <a:t>dva</a:t>
            </a:r>
            <a:r>
              <a:rPr lang="sk-SK" dirty="0"/>
              <a:t> delitele, a to </a:t>
            </a:r>
            <a:r>
              <a:rPr lang="sk-SK" b="1" dirty="0"/>
              <a:t>1 a samo seba</a:t>
            </a:r>
            <a:r>
              <a:rPr lang="sk-SK" dirty="0"/>
              <a:t>, nazývame </a:t>
            </a:r>
            <a:r>
              <a:rPr lang="sk-SK" b="1" dirty="0">
                <a:solidFill>
                  <a:srgbClr val="FF0000"/>
                </a:solidFill>
              </a:rPr>
              <a:t>prvočísla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Čísla, ktoré majú </a:t>
            </a:r>
            <a:r>
              <a:rPr lang="sk-SK" b="1" dirty="0"/>
              <a:t>viac ako dva </a:t>
            </a:r>
            <a:r>
              <a:rPr lang="sk-SK" dirty="0"/>
              <a:t>delitele, nazývame </a:t>
            </a:r>
            <a:r>
              <a:rPr lang="sk-SK" b="1" dirty="0">
                <a:solidFill>
                  <a:srgbClr val="FF0000"/>
                </a:solidFill>
              </a:rPr>
              <a:t>zložené čísla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b="1" dirty="0"/>
              <a:t>Číslo 1</a:t>
            </a:r>
            <a:r>
              <a:rPr lang="sk-SK" dirty="0"/>
              <a:t> </a:t>
            </a:r>
            <a:r>
              <a:rPr lang="sk-SK" b="1" dirty="0"/>
              <a:t>nie je</a:t>
            </a:r>
            <a:r>
              <a:rPr lang="sk-SK" dirty="0"/>
              <a:t> </a:t>
            </a:r>
            <a:r>
              <a:rPr lang="sk-SK" b="1" dirty="0"/>
              <a:t>prvočíslo ani zložené číslo</a:t>
            </a:r>
            <a:r>
              <a:rPr lang="sk-SK" dirty="0"/>
              <a:t>. Má iba jedného deliteľa – samo seba. 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488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234C1-7B51-4002-8D39-CD0909B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1178"/>
            <a:ext cx="10240903" cy="651407"/>
          </a:xfrm>
        </p:spPr>
        <p:txBody>
          <a:bodyPr>
            <a:normAutofit fontScale="90000"/>
          </a:bodyPr>
          <a:lstStyle/>
          <a:p>
            <a:r>
              <a:rPr lang="sk-SK" dirty="0" err="1"/>
              <a:t>Eratostenovo</a:t>
            </a:r>
            <a:r>
              <a:rPr lang="sk-SK" dirty="0"/>
              <a:t> Sito na prvočísla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E7630A-CE39-49AE-A864-9AB45376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74DAE057-15F1-4363-A8B3-39D7BF95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12283"/>
              </p:ext>
            </p:extLst>
          </p:nvPr>
        </p:nvGraphicFramePr>
        <p:xfrm>
          <a:off x="2314715" y="1529668"/>
          <a:ext cx="7562570" cy="454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7">
                  <a:extLst>
                    <a:ext uri="{9D8B030D-6E8A-4147-A177-3AD203B41FA5}">
                      <a16:colId xmlns:a16="http://schemas.microsoft.com/office/drawing/2014/main" val="1709746369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81192269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648211236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799468259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744675725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498597197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2517526092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520652462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3635976538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108389079"/>
                    </a:ext>
                  </a:extLst>
                </a:gridCol>
              </a:tblGrid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53536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33757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751987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29170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24944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37473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84668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824541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184613"/>
                  </a:ext>
                </a:extLst>
              </a:tr>
              <a:tr h="454145"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0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FA554-CE19-4E29-AE8B-CD4FDF9B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448524"/>
            <a:ext cx="10240903" cy="1233488"/>
          </a:xfrm>
        </p:spPr>
        <p:txBody>
          <a:bodyPr/>
          <a:lstStyle/>
          <a:p>
            <a:r>
              <a:rPr lang="sk-SK" dirty="0"/>
              <a:t>Rozklad zložených čísiel na súčin </a:t>
            </a:r>
            <a:r>
              <a:rPr lang="sk-SK" dirty="0" err="1"/>
              <a:t>prvočiniteľov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C604395-4CA4-4748-9A8A-EFD84F90D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547" y="1995670"/>
                <a:ext cx="10240903" cy="39561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/>
                  <a:t>Pri rozkladaní čísiel na </a:t>
                </a:r>
                <a:r>
                  <a:rPr lang="sk-SK" b="1" dirty="0">
                    <a:solidFill>
                      <a:schemeClr val="accent2">
                        <a:lumMod val="75000"/>
                      </a:schemeClr>
                    </a:solidFill>
                  </a:rPr>
                  <a:t>súčin </a:t>
                </a:r>
                <a:r>
                  <a:rPr lang="sk-SK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prvočiniteľov</a:t>
                </a:r>
                <a:r>
                  <a:rPr lang="sk-SK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sk-SK" dirty="0"/>
                  <a:t>sa výsledný rozklad nezmení, ak začneme s ktorýmkoľvek súčinom dvoch čísel.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∙30=2∙2∙15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sk-SK" sz="2400" b="1" dirty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𝟏𝟗𝟐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∙96=2∙2∙48=2∙2∙2∙24=2∙2∙2∙2∙12=2∙2∙2∙2∙2∙6=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C604395-4CA4-4748-9A8A-EFD84F90D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547" y="1995670"/>
                <a:ext cx="10240903" cy="3956179"/>
              </a:xfrm>
              <a:blipFill>
                <a:blip r:embed="rId2"/>
                <a:stretch>
                  <a:fillRect l="-1488" t="-10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5174E-3559-465A-8A97-63B3E93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1300"/>
            <a:ext cx="10240903" cy="1029691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Najmenší spoločný násobok (</a:t>
            </a:r>
            <a:r>
              <a:rPr lang="sk-SK" cap="none" dirty="0" err="1"/>
              <a:t>nsn</a:t>
            </a:r>
            <a:r>
              <a:rPr lang="sk-SK" cap="none" dirty="0"/>
              <a:t>)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7F4B7A-DCAA-40A6-96CC-066B7FAE0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852" y="1563757"/>
                <a:ext cx="10989651" cy="48529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sk-SK" dirty="0"/>
                  <a:t>Najmenší spoločný násobok dvoch čísel môžeme nájsť dvoma spôsobmi.</a:t>
                </a:r>
              </a:p>
              <a:p>
                <a:pPr marL="0" indent="0">
                  <a:buNone/>
                </a:pPr>
                <a:r>
                  <a:rPr lang="sk-SK" b="1" dirty="0"/>
                  <a:t>1. Vypíšeme si násobky oboch čísel:</a:t>
                </a:r>
              </a:p>
              <a:p>
                <a:pPr marL="0" indent="0">
                  <a:buNone/>
                </a:pPr>
                <a:r>
                  <a:rPr lang="sk-SK" dirty="0"/>
                  <a:t>Napr. nájdite najmenší spoločný násobok čísla 4 a čísla 6: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=&gt;4, 8, 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16, 20, </m:t>
                      </m:r>
                      <m:r>
                        <a:rPr lang="sk-SK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28, 32, </m:t>
                      </m:r>
                      <m:r>
                        <a:rPr lang="sk-SK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=&gt;6, 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18, </m:t>
                      </m:r>
                      <m:r>
                        <a:rPr lang="sk-SK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30, </m:t>
                      </m:r>
                      <m:r>
                        <a:rPr lang="sk-SK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42, 48, 54, 60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Farebne si označíme čísla, ktoré sú v oboch riadkoch, toto sú ich spoločné násobky. Najmenšie z nich je </a:t>
                </a:r>
                <a:r>
                  <a:rPr lang="sk-SK" dirty="0">
                    <a:solidFill>
                      <a:srgbClr val="FF0000"/>
                    </a:solidFill>
                  </a:rPr>
                  <a:t>12</a:t>
                </a:r>
                <a:r>
                  <a:rPr lang="sk-SK" dirty="0"/>
                  <a:t>,</a:t>
                </a:r>
                <a:r>
                  <a:rPr lang="sk-SK" dirty="0">
                    <a:solidFill>
                      <a:srgbClr val="FF0000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výsledok napíšeme takto: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4, 6</m:t>
                        </m:r>
                      </m:e>
                    </m:d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sk-SK" dirty="0"/>
                  <a:t>.</a:t>
                </a:r>
              </a:p>
              <a:p>
                <a:pPr marL="0" indent="0">
                  <a:buNone/>
                </a:pPr>
                <a:r>
                  <a:rPr lang="sk-SK" b="1" dirty="0"/>
                  <a:t>2. Rozkladom čísel na </a:t>
                </a:r>
                <a:r>
                  <a:rPr lang="sk-SK" b="1" dirty="0" err="1"/>
                  <a:t>prvočinitele</a:t>
                </a:r>
                <a:r>
                  <a:rPr lang="sk-SK" b="1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sk-SK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sk-SK" b="1" dirty="0">
                    <a:ea typeface="Cambria Math" panose="02040503050406030204" pitchFamily="18" charset="0"/>
                  </a:rPr>
                  <a:t>máme najviac dve dvojky po sebe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6=2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sk-SK" dirty="0">
                    <a:solidFill>
                      <a:schemeClr val="accent1"/>
                    </a:solidFill>
                  </a:rPr>
                  <a:t> </a:t>
                </a:r>
                <a:r>
                  <a:rPr lang="sk-SK" b="1" dirty="0"/>
                  <a:t>máme najviac jednu trojku po sebe</a:t>
                </a:r>
              </a:p>
              <a:p>
                <a:pPr marL="0" indent="0">
                  <a:buNone/>
                </a:pPr>
                <a:r>
                  <a:rPr lang="sk-SK" dirty="0"/>
                  <a:t>Farebne označíme tie rozklady, v ktorých sa jednotlivé prvočísla vyskytujú najviac-krát po sebe, následne ich medzi sebou vynásobíme: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4, 6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7F4B7A-DCAA-40A6-96CC-066B7FAE0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852" y="1563757"/>
                <a:ext cx="10989651" cy="4852943"/>
              </a:xfrm>
              <a:blipFill>
                <a:blip r:embed="rId2"/>
                <a:stretch>
                  <a:fillRect l="-1331" t="-1508" b="-8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6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F84D7-EF8B-4796-A954-2D2A989E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5287"/>
            <a:ext cx="10240903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Najväčší spoločný deliteľ </a:t>
            </a:r>
            <a:br>
              <a:rPr lang="sk-SK" dirty="0"/>
            </a:br>
            <a:r>
              <a:rPr lang="sk-SK" dirty="0"/>
              <a:t>(NSD)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80AEA59-76AF-426D-A5EB-7D86AAF91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122" y="1444487"/>
                <a:ext cx="10870381" cy="496956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k-SK" sz="2300" dirty="0"/>
                  <a:t>Najväčšieho spoločného deliteľa dvoch čísel môžeme nájsť dvoma spôsobmi:</a:t>
                </a:r>
              </a:p>
              <a:p>
                <a:pPr marL="0" indent="0">
                  <a:buNone/>
                </a:pPr>
                <a:r>
                  <a:rPr lang="sk-SK" sz="2300" b="1" dirty="0"/>
                  <a:t>1. Nájdeme všetky delitele oboch čísel:</a:t>
                </a:r>
              </a:p>
              <a:p>
                <a:pPr marL="0" indent="0">
                  <a:buNone/>
                </a:pPr>
                <a:r>
                  <a:rPr lang="sk-SK" sz="2300" dirty="0"/>
                  <a:t>Farebne si označíme čísla, ktoré sú v oboch tabuľkách,</a:t>
                </a:r>
              </a:p>
              <a:p>
                <a:pPr marL="0" indent="0">
                  <a:buNone/>
                </a:pPr>
                <a:r>
                  <a:rPr lang="sk-SK" sz="2300" dirty="0"/>
                  <a:t>toto sú ich spoločné delitele. </a:t>
                </a:r>
              </a:p>
              <a:p>
                <a:pPr marL="0" indent="0">
                  <a:buNone/>
                </a:pPr>
                <a:r>
                  <a:rPr lang="sk-SK" sz="2300" dirty="0"/>
                  <a:t>Najväčšie z nich je </a:t>
                </a:r>
                <a:r>
                  <a:rPr lang="sk-SK" sz="2300" dirty="0">
                    <a:solidFill>
                      <a:srgbClr val="FF0000"/>
                    </a:solidFill>
                  </a:rPr>
                  <a:t>12</a:t>
                </a:r>
                <a:r>
                  <a:rPr lang="sk-SK" sz="2300" dirty="0"/>
                  <a:t>,</a:t>
                </a:r>
                <a:r>
                  <a:rPr lang="sk-SK" sz="2300" dirty="0">
                    <a:solidFill>
                      <a:srgbClr val="FF0000"/>
                    </a:solidFill>
                  </a:rPr>
                  <a:t> </a:t>
                </a:r>
                <a:r>
                  <a:rPr lang="sk-SK" sz="2300" dirty="0">
                    <a:solidFill>
                      <a:schemeClr val="tx1"/>
                    </a:solidFill>
                  </a:rPr>
                  <a:t>výsledok napíšeme takto:</a:t>
                </a:r>
                <a:endParaRPr lang="sk-SK" sz="23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sk-SK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sk-SK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k-SK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sk-SK" sz="2300" dirty="0"/>
                  <a:t>.</a:t>
                </a:r>
              </a:p>
              <a:p>
                <a:pPr marL="0" indent="0">
                  <a:buNone/>
                </a:pPr>
                <a:r>
                  <a:rPr lang="sk-SK" sz="2300" b="1" dirty="0"/>
                  <a:t>2. Rozkladom čísel na </a:t>
                </a:r>
                <a:r>
                  <a:rPr lang="sk-SK" sz="2300" b="1" dirty="0" err="1"/>
                  <a:t>prvočinitele</a:t>
                </a:r>
                <a:r>
                  <a:rPr lang="sk-SK" sz="2300" b="1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sk-SK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sk-SK" sz="23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sk-SK" sz="2300" b="1" dirty="0">
                    <a:ea typeface="Cambria Math" panose="02040503050406030204" pitchFamily="18" charset="0"/>
                  </a:rPr>
                  <a:t>      v oboch riadkoch máme dve dvojky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6=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sk-SK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sk-SK" sz="2300" dirty="0">
                    <a:solidFill>
                      <a:schemeClr val="tx1"/>
                    </a:solidFill>
                  </a:rPr>
                  <a:t> </a:t>
                </a:r>
                <a:r>
                  <a:rPr lang="sk-SK" sz="2300" b="1" dirty="0"/>
                  <a:t>      a v oboch riadkoch máme jednu trojku</a:t>
                </a:r>
              </a:p>
              <a:p>
                <a:pPr marL="0" indent="0">
                  <a:buNone/>
                </a:pPr>
                <a:r>
                  <a:rPr lang="sk-SK" sz="2300" dirty="0"/>
                  <a:t>Farebne označíme tie čísla, ktoré sa vyskytujú v oboch rozkladoch rovnaký počet krát, následne ich medzi sebou vynásobíme:</a:t>
                </a:r>
                <a14:m>
                  <m:oMath xmlns:m="http://schemas.openxmlformats.org/officeDocument/2006/math">
                    <m:r>
                      <a:rPr lang="sk-SK" sz="23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3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sk-S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sk-SK" sz="2300" dirty="0"/>
                  <a:t> </a:t>
                </a:r>
                <a14:m>
                  <m:oMath xmlns:m="http://schemas.openxmlformats.org/officeDocument/2006/math">
                    <m:r>
                      <a:rPr lang="sk-SK" sz="23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sk-SK" sz="23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sk-SK" sz="2300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80AEA59-76AF-426D-A5EB-7D86AAF91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122" y="1444487"/>
                <a:ext cx="10870381" cy="4969565"/>
              </a:xfrm>
              <a:blipFill>
                <a:blip r:embed="rId2"/>
                <a:stretch>
                  <a:fillRect l="-1458" t="-14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8FC8391-F319-469D-9F0B-8520E7444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0547"/>
              </p:ext>
            </p:extLst>
          </p:nvPr>
        </p:nvGraphicFramePr>
        <p:xfrm>
          <a:off x="7915965" y="1750584"/>
          <a:ext cx="1120628" cy="213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14">
                  <a:extLst>
                    <a:ext uri="{9D8B030D-6E8A-4147-A177-3AD203B41FA5}">
                      <a16:colId xmlns:a16="http://schemas.microsoft.com/office/drawing/2014/main" val="3921753262"/>
                    </a:ext>
                  </a:extLst>
                </a:gridCol>
                <a:gridCol w="560314">
                  <a:extLst>
                    <a:ext uri="{9D8B030D-6E8A-4147-A177-3AD203B41FA5}">
                      <a16:colId xmlns:a16="http://schemas.microsoft.com/office/drawing/2014/main" val="3300532225"/>
                    </a:ext>
                  </a:extLst>
                </a:gridCol>
              </a:tblGrid>
              <a:tr h="327051">
                <a:tc gridSpan="2"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3992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72670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166219"/>
                  </a:ext>
                </a:extLst>
              </a:tr>
              <a:tr h="32705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02155"/>
                  </a:ext>
                </a:extLst>
              </a:tr>
              <a:tr h="32705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790384"/>
                  </a:ext>
                </a:extLst>
              </a:tr>
            </a:tbl>
          </a:graphicData>
        </a:graphic>
      </p:graphicFrame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3BF989F1-17AE-44F8-862A-F3BEE478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884"/>
              </p:ext>
            </p:extLst>
          </p:nvPr>
        </p:nvGraphicFramePr>
        <p:xfrm>
          <a:off x="9367079" y="1623117"/>
          <a:ext cx="1261166" cy="2386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83">
                  <a:extLst>
                    <a:ext uri="{9D8B030D-6E8A-4147-A177-3AD203B41FA5}">
                      <a16:colId xmlns:a16="http://schemas.microsoft.com/office/drawing/2014/main" val="2479452185"/>
                    </a:ext>
                  </a:extLst>
                </a:gridCol>
                <a:gridCol w="630583">
                  <a:extLst>
                    <a:ext uri="{9D8B030D-6E8A-4147-A177-3AD203B41FA5}">
                      <a16:colId xmlns:a16="http://schemas.microsoft.com/office/drawing/2014/main" val="1688036458"/>
                    </a:ext>
                  </a:extLst>
                </a:gridCol>
              </a:tblGrid>
              <a:tr h="397719">
                <a:tc gridSpan="2"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62267965"/>
                  </a:ext>
                </a:extLst>
              </a:tr>
              <a:tr h="39771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36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4496411"/>
                  </a:ext>
                </a:extLst>
              </a:tr>
              <a:tr h="39771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18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9927945"/>
                  </a:ext>
                </a:extLst>
              </a:tr>
              <a:tr h="39771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3536950"/>
                  </a:ext>
                </a:extLst>
              </a:tr>
              <a:tr h="39771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9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9749002"/>
                  </a:ext>
                </a:extLst>
              </a:tr>
              <a:tr h="39771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43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888FA-18AA-4C8F-BFFF-C24BD488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383794"/>
            <a:ext cx="10240903" cy="1233488"/>
          </a:xfrm>
        </p:spPr>
        <p:txBody>
          <a:bodyPr/>
          <a:lstStyle/>
          <a:p>
            <a:r>
              <a:rPr lang="sk-SK" dirty="0">
                <a:solidFill>
                  <a:schemeClr val="accent1"/>
                </a:solidFill>
              </a:rPr>
              <a:t>Nájdite (</a:t>
            </a:r>
            <a:r>
              <a:rPr lang="sk-SK" cap="none" dirty="0" err="1">
                <a:solidFill>
                  <a:schemeClr val="accent1"/>
                </a:solidFill>
              </a:rPr>
              <a:t>nsn</a:t>
            </a:r>
            <a:r>
              <a:rPr lang="sk-SK" cap="none" dirty="0">
                <a:solidFill>
                  <a:schemeClr val="accent1"/>
                </a:solidFill>
              </a:rPr>
              <a:t>)</a:t>
            </a:r>
            <a:r>
              <a:rPr lang="sk-SK" dirty="0">
                <a:solidFill>
                  <a:schemeClr val="accent1"/>
                </a:solidFill>
              </a:rPr>
              <a:t> a (</a:t>
            </a:r>
            <a:r>
              <a:rPr lang="sk-SK" dirty="0" err="1">
                <a:solidFill>
                  <a:schemeClr val="accent1"/>
                </a:solidFill>
              </a:rPr>
              <a:t>nsd</a:t>
            </a:r>
            <a:r>
              <a:rPr lang="sk-SK" dirty="0">
                <a:solidFill>
                  <a:schemeClr val="accent1"/>
                </a:solidFill>
              </a:rPr>
              <a:t>) týchto dvojíc čísel: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88C842-8659-4D71-AA18-7B426932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48" y="2108742"/>
            <a:ext cx="10240903" cy="3748720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28, 32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16, 75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29, 87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60, 72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250, 300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321, 642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400" dirty="0">
                <a:latin typeface="Arial Black" panose="020B0A04020102020204" pitchFamily="34" charset="0"/>
              </a:rPr>
              <a:t>12, 30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sk-SK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50, 125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sk-SK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28, 63   	  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sk-SK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35, 140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sk-SK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44, 126	 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sk-SK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54, 78</a:t>
            </a:r>
            <a:endParaRPr lang="sk-SK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4CDA08D-F4F7-47E9-B6C3-D92214B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9"/>
            <a:ext cx="9966519" cy="2583966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Ďakujem vám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1302116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645</Words>
  <Application>Microsoft Office PowerPoint</Application>
  <PresentationFormat>Širokouhlá</PresentationFormat>
  <Paragraphs>170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Avenir Next LT Pro</vt:lpstr>
      <vt:lpstr>Cambria Math</vt:lpstr>
      <vt:lpstr>GradientRiseVTI</vt:lpstr>
      <vt:lpstr>Prvočísla, najmenší spoločný násobok a najväčší spoločný deliteľ</vt:lpstr>
      <vt:lpstr>Prvočísla </vt:lpstr>
      <vt:lpstr>Eratostenovo Sito na prvočísla</vt:lpstr>
      <vt:lpstr>Rozklad zložených čísiel na súčin prvočiniteľov</vt:lpstr>
      <vt:lpstr>Najmenší spoločný násobok (nsn)</vt:lpstr>
      <vt:lpstr>Najväčší spoločný deliteľ  (NSD)</vt:lpstr>
      <vt:lpstr>Nájdite (nsn) a (nsd) týchto dvojíc čísel:</vt:lpstr>
      <vt:lpstr>Ďakujem vám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Prvočísla, najmenší spoločný násobok a najväčší spoločný deliteľ</dc:title>
  <dc:creator>Dell</dc:creator>
  <cp:lastModifiedBy>Dell</cp:lastModifiedBy>
  <cp:revision>12</cp:revision>
  <dcterms:created xsi:type="dcterms:W3CDTF">2020-10-25T12:40:30Z</dcterms:created>
  <dcterms:modified xsi:type="dcterms:W3CDTF">2020-10-25T14:40:38Z</dcterms:modified>
</cp:coreProperties>
</file>