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DA"/>
    <a:srgbClr val="F2F2F2"/>
    <a:srgbClr val="191901"/>
    <a:srgbClr val="3FC5AB"/>
    <a:srgbClr val="FCFEB4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F696-9C4A-4FEC-8426-221DD74F7884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BE853-0F2A-44BA-BF9E-143EFB94790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Žlté slniečko – pokračuj, žltý rámik – akcia, červené – výpočty,  zelené –</a:t>
            </a:r>
            <a:r>
              <a:rPr lang="sk-SK" baseline="0" dirty="0" smtClean="0"/>
              <a:t> </a:t>
            </a:r>
            <a:r>
              <a:rPr lang="sk-SK" baseline="0" smtClean="0"/>
              <a:t>výpočty podielu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BE853-0F2A-44BA-BF9E-143EFB94790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3">
                <a:lumMod val="60000"/>
                <a:lumOff val="40000"/>
              </a:schemeClr>
            </a:gs>
            <a:gs pos="84000">
              <a:schemeClr val="accent3">
                <a:lumMod val="40000"/>
                <a:lumOff val="60000"/>
                <a:alpha val="45000"/>
              </a:schemeClr>
            </a:gs>
            <a:gs pos="100000">
              <a:schemeClr val="accent1">
                <a:tint val="44500"/>
                <a:satMod val="160000"/>
                <a:alpha val="47000"/>
              </a:schemeClr>
            </a:gs>
            <a:gs pos="95000">
              <a:schemeClr val="accent1">
                <a:tint val="44500"/>
                <a:satMod val="160000"/>
                <a:alpha val="51000"/>
              </a:schemeClr>
            </a:gs>
            <a:gs pos="0">
              <a:schemeClr val="accent1">
                <a:lumMod val="20000"/>
                <a:lumOff val="80000"/>
                <a:alpha val="96000"/>
              </a:schemeClr>
            </a:gs>
            <a:gs pos="13000">
              <a:schemeClr val="accent3">
                <a:lumMod val="60000"/>
                <a:lumOff val="40000"/>
                <a:alpha val="73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0B2-C90C-44A8-941E-A9F5A69777C5}" type="datetimeFigureOut">
              <a:rPr lang="sk-SK" smtClean="0"/>
              <a:pPr/>
              <a:t>4. 2. 2012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BCEE-59EB-4929-8524-5D40D9ED9F2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2132856"/>
            <a:ext cx="7342584" cy="1010543"/>
          </a:xfrm>
        </p:spPr>
        <p:txBody>
          <a:bodyPr/>
          <a:lstStyle/>
          <a:p>
            <a:r>
              <a:rPr lang="sk-SK" b="1" dirty="0" smtClean="0">
                <a:solidFill>
                  <a:schemeClr val="tx2">
                    <a:lumMod val="75000"/>
                  </a:schemeClr>
                </a:solidFill>
              </a:rPr>
              <a:t>DELENIE DESATINNÝCH ČÍSEL</a:t>
            </a:r>
            <a:endParaRPr lang="sk-SK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84168" y="5445224"/>
            <a:ext cx="2264296" cy="550912"/>
          </a:xfrm>
        </p:spPr>
        <p:txBody>
          <a:bodyPr>
            <a:normAutofit lnSpcReduction="10000"/>
          </a:bodyPr>
          <a:lstStyle/>
          <a:p>
            <a:r>
              <a:rPr lang="sk-SK" sz="1400" dirty="0" err="1" smtClean="0"/>
              <a:t>Magr</a:t>
            </a:r>
            <a:r>
              <a:rPr lang="sk-SK" sz="1400" dirty="0" smtClean="0"/>
              <a:t>. Dana Švoňavcová</a:t>
            </a:r>
          </a:p>
          <a:p>
            <a:r>
              <a:rPr lang="sk-SK" sz="1400" dirty="0" smtClean="0"/>
              <a:t>Zvolen 2010</a:t>
            </a:r>
            <a:endParaRPr lang="sk-SK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03648" y="908720"/>
            <a:ext cx="6336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b="1" dirty="0" smtClean="0">
                <a:solidFill>
                  <a:schemeClr val="tx2">
                    <a:lumMod val="75000"/>
                  </a:schemeClr>
                </a:solidFill>
              </a:rPr>
              <a:t>DELENIE JE POČTOVÁ OPERÁCIA, KTORÁ  JE NAJŤAŽŠIA</a:t>
            </a:r>
          </a:p>
          <a:p>
            <a:pPr>
              <a:lnSpc>
                <a:spcPct val="150000"/>
              </a:lnSpc>
            </a:pPr>
            <a:endParaRPr lang="sk-SK" sz="2000" dirty="0" smtClean="0"/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- Potrebuješ vedieť    sčitovať, odčitovať, 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násobiť a deliť prirodzené čísla.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- Zápisy číslic robiť dôsledne pod seba.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- Správne zaokrúhľovať.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- Správne umiestniť desatinné čiarky.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- Vždy urobiť skúšku.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- Správne klásť pomocné otázky:     a koľko chýba do ...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koľkokrát sa nachádza</a:t>
            </a:r>
            <a:endParaRPr lang="sk-SK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411760" y="1844824"/>
            <a:ext cx="47525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            DELENEC : DELITEĽ = PODIEL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6000" dirty="0" smtClean="0">
                <a:solidFill>
                  <a:schemeClr val="tx2">
                    <a:lumMod val="75000"/>
                  </a:schemeClr>
                </a:solidFill>
              </a:rPr>
              <a:t>   a : b </a:t>
            </a:r>
            <a:r>
              <a:rPr lang="sk-SK" sz="6000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 b : a</a:t>
            </a:r>
            <a:endParaRPr lang="sk-SK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60000"/>
                <a:lumOff val="40000"/>
              </a:schemeClr>
            </a:gs>
            <a:gs pos="84000">
              <a:schemeClr val="accent3">
                <a:lumMod val="40000"/>
                <a:lumOff val="60000"/>
                <a:alpha val="45000"/>
              </a:schemeClr>
            </a:gs>
            <a:gs pos="100000">
              <a:schemeClr val="accent1">
                <a:tint val="44500"/>
                <a:satMod val="160000"/>
                <a:alpha val="47000"/>
              </a:schemeClr>
            </a:gs>
            <a:gs pos="95000">
              <a:schemeClr val="accent1">
                <a:tint val="44500"/>
                <a:satMod val="160000"/>
                <a:alpha val="51000"/>
              </a:schemeClr>
            </a:gs>
            <a:gs pos="0">
              <a:schemeClr val="accent1">
                <a:lumMod val="20000"/>
                <a:lumOff val="80000"/>
                <a:alpha val="96000"/>
              </a:schemeClr>
            </a:gs>
            <a:gs pos="13000">
              <a:schemeClr val="accent3">
                <a:lumMod val="60000"/>
                <a:lumOff val="40000"/>
                <a:alpha val="73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Zaoblený obdĺžnik 145"/>
          <p:cNvSpPr/>
          <p:nvPr/>
        </p:nvSpPr>
        <p:spPr>
          <a:xfrm>
            <a:off x="2411760" y="404664"/>
            <a:ext cx="4752528" cy="360040"/>
          </a:xfrm>
          <a:prstGeom prst="roundRect">
            <a:avLst/>
          </a:prstGeom>
          <a:solidFill>
            <a:srgbClr val="FCFEB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03" name="Skupina 102"/>
          <p:cNvGrpSpPr/>
          <p:nvPr/>
        </p:nvGrpSpPr>
        <p:grpSpPr>
          <a:xfrm>
            <a:off x="2771800" y="2051556"/>
            <a:ext cx="1656184" cy="378624"/>
            <a:chOff x="2771800" y="2051556"/>
            <a:chExt cx="1656184" cy="378624"/>
          </a:xfrm>
        </p:grpSpPr>
        <p:sp>
          <p:nvSpPr>
            <p:cNvPr id="3" name="BlokTextu 2"/>
            <p:cNvSpPr txBox="1"/>
            <p:nvPr/>
          </p:nvSpPr>
          <p:spPr>
            <a:xfrm>
              <a:off x="2771800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3</a:t>
              </a:r>
              <a:endParaRPr lang="sk-SK" dirty="0"/>
            </a:p>
          </p:txBody>
        </p:sp>
        <p:sp>
          <p:nvSpPr>
            <p:cNvPr id="4" name="BlokTextu 3"/>
            <p:cNvSpPr txBox="1"/>
            <p:nvPr/>
          </p:nvSpPr>
          <p:spPr>
            <a:xfrm>
              <a:off x="3059832" y="2060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9</a:t>
              </a:r>
              <a:endParaRPr lang="sk-SK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3347864" y="20608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4</a:t>
              </a:r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3635896" y="205155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,</a:t>
              </a:r>
              <a:endParaRPr lang="sk-SK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3851920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8</a:t>
              </a:r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4139952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5</a:t>
              </a:r>
              <a:endParaRPr lang="sk-SK" dirty="0"/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4427984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:</a:t>
            </a:r>
            <a:endParaRPr lang="sk-SK" dirty="0"/>
          </a:p>
        </p:txBody>
      </p:sp>
      <p:grpSp>
        <p:nvGrpSpPr>
          <p:cNvPr id="104" name="Skupina 103"/>
          <p:cNvGrpSpPr/>
          <p:nvPr/>
        </p:nvGrpSpPr>
        <p:grpSpPr>
          <a:xfrm>
            <a:off x="4716016" y="2060848"/>
            <a:ext cx="648072" cy="369332"/>
            <a:chOff x="4716016" y="2060848"/>
            <a:chExt cx="648072" cy="369332"/>
          </a:xfrm>
        </p:grpSpPr>
        <p:sp>
          <p:nvSpPr>
            <p:cNvPr id="10" name="BlokTextu 9"/>
            <p:cNvSpPr txBox="1"/>
            <p:nvPr/>
          </p:nvSpPr>
          <p:spPr>
            <a:xfrm>
              <a:off x="4716016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2</a:t>
              </a:r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5004048" y="20608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9</a:t>
              </a:r>
              <a:endParaRPr lang="sk-SK" dirty="0"/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5292080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=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58011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1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868144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3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156176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,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6372200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00B050"/>
                </a:solidFill>
              </a:rPr>
              <a:t>6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666023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00B050"/>
                </a:solidFill>
              </a:rPr>
              <a:t>1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2555776" y="2420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77180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05983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9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2771800" y="28529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3059832" y="28529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3347864" y="28529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2843808" y="31409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3059832" y="31409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8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347864" y="31409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3059832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1</a:t>
            </a:r>
            <a:endParaRPr lang="sk-SK" dirty="0"/>
          </a:p>
        </p:txBody>
      </p:sp>
      <p:sp>
        <p:nvSpPr>
          <p:cNvPr id="28" name="BlokTextu 27"/>
          <p:cNvSpPr txBox="1"/>
          <p:nvPr/>
        </p:nvSpPr>
        <p:spPr>
          <a:xfrm>
            <a:off x="3347864" y="35010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7</a:t>
            </a:r>
            <a:endParaRPr lang="sk-SK" dirty="0"/>
          </a:p>
        </p:txBody>
      </p:sp>
      <p:sp>
        <p:nvSpPr>
          <p:cNvPr id="29" name="BlokTextu 28"/>
          <p:cNvSpPr txBox="1"/>
          <p:nvPr/>
        </p:nvSpPr>
        <p:spPr>
          <a:xfrm>
            <a:off x="3851920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8</a:t>
            </a:r>
            <a:endParaRPr lang="sk-SK" dirty="0"/>
          </a:p>
        </p:txBody>
      </p:sp>
      <p:sp>
        <p:nvSpPr>
          <p:cNvPr id="30" name="BlokTextu 29"/>
          <p:cNvSpPr txBox="1"/>
          <p:nvPr/>
        </p:nvSpPr>
        <p:spPr>
          <a:xfrm>
            <a:off x="3059832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FF0000"/>
                </a:solidFill>
              </a:rPr>
              <a:t>1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3347864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FF0000"/>
                </a:solidFill>
              </a:rPr>
              <a:t>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3851920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FF0000"/>
                </a:solidFill>
              </a:rPr>
              <a:t>4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2843808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3347864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0</a:t>
            </a:r>
            <a:endParaRPr lang="sk-SK" dirty="0"/>
          </a:p>
        </p:txBody>
      </p:sp>
      <p:sp>
        <p:nvSpPr>
          <p:cNvPr id="35" name="BlokTextu 34"/>
          <p:cNvSpPr txBox="1"/>
          <p:nvPr/>
        </p:nvSpPr>
        <p:spPr>
          <a:xfrm>
            <a:off x="3851920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4</a:t>
            </a:r>
            <a:endParaRPr lang="sk-SK" dirty="0"/>
          </a:p>
        </p:txBody>
      </p:sp>
      <p:sp>
        <p:nvSpPr>
          <p:cNvPr id="36" name="BlokTextu 35"/>
          <p:cNvSpPr txBox="1"/>
          <p:nvPr/>
        </p:nvSpPr>
        <p:spPr>
          <a:xfrm>
            <a:off x="4139952" y="41397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5</a:t>
            </a:r>
            <a:endParaRPr lang="sk-SK" dirty="0"/>
          </a:p>
        </p:txBody>
      </p:sp>
      <p:sp>
        <p:nvSpPr>
          <p:cNvPr id="38" name="BlokTextu 37"/>
          <p:cNvSpPr txBox="1"/>
          <p:nvPr/>
        </p:nvSpPr>
        <p:spPr>
          <a:xfrm>
            <a:off x="3851920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FF0000"/>
                </a:solidFill>
              </a:rPr>
              <a:t>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9" name="BlokTextu 38"/>
          <p:cNvSpPr txBox="1"/>
          <p:nvPr/>
        </p:nvSpPr>
        <p:spPr>
          <a:xfrm>
            <a:off x="4139952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FF0000"/>
                </a:solidFill>
              </a:rPr>
              <a:t>9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0" name="BlokTextu 39"/>
          <p:cNvSpPr txBox="1"/>
          <p:nvPr/>
        </p:nvSpPr>
        <p:spPr>
          <a:xfrm>
            <a:off x="3131840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-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4139952" y="47971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6</a:t>
            </a:r>
            <a:endParaRPr lang="sk-SK" dirty="0"/>
          </a:p>
        </p:txBody>
      </p:sp>
      <p:sp>
        <p:nvSpPr>
          <p:cNvPr id="54" name="Šípka v tvare U 53"/>
          <p:cNvSpPr/>
          <p:nvPr/>
        </p:nvSpPr>
        <p:spPr>
          <a:xfrm rot="10800000">
            <a:off x="5148064" y="2420888"/>
            <a:ext cx="576064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55" name="Pruhovaná šípka vpravo 54"/>
          <p:cNvSpPr/>
          <p:nvPr/>
        </p:nvSpPr>
        <p:spPr>
          <a:xfrm>
            <a:off x="3995936" y="2852936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4" name="BlokTextu 73"/>
          <p:cNvSpPr txBox="1"/>
          <p:nvPr/>
        </p:nvSpPr>
        <p:spPr>
          <a:xfrm>
            <a:off x="1979712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40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5" name="BlokTextu 74"/>
          <p:cNvSpPr txBox="1"/>
          <p:nvPr/>
        </p:nvSpPr>
        <p:spPr>
          <a:xfrm>
            <a:off x="1835696" y="28436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100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6" name="BlokTextu 75"/>
          <p:cNvSpPr txBox="1"/>
          <p:nvPr/>
        </p:nvSpPr>
        <p:spPr>
          <a:xfrm>
            <a:off x="1835696" y="34917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rgbClr val="00B050"/>
                </a:solidFill>
              </a:rPr>
              <a:t>180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7" name="BlokTextu 76"/>
          <p:cNvSpPr txBox="1"/>
          <p:nvPr/>
        </p:nvSpPr>
        <p:spPr>
          <a:xfrm>
            <a:off x="1835696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smtClean="0">
                <a:solidFill>
                  <a:srgbClr val="00B050"/>
                </a:solidFill>
              </a:rPr>
              <a:t>50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78" name="Polovičný rám 77"/>
          <p:cNvSpPr/>
          <p:nvPr/>
        </p:nvSpPr>
        <p:spPr>
          <a:xfrm flipH="1">
            <a:off x="3059832" y="2060848"/>
            <a:ext cx="288032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80" name="Rovná spojnica 79"/>
          <p:cNvCxnSpPr/>
          <p:nvPr/>
        </p:nvCxnSpPr>
        <p:spPr>
          <a:xfrm>
            <a:off x="2627784" y="278092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kTextu 81"/>
          <p:cNvSpPr txBox="1"/>
          <p:nvPr/>
        </p:nvSpPr>
        <p:spPr>
          <a:xfrm>
            <a:off x="4788024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30</a:t>
            </a:r>
            <a:endParaRPr lang="sk-SK" b="1" dirty="0">
              <a:solidFill>
                <a:srgbClr val="00B050"/>
              </a:solidFill>
            </a:endParaRPr>
          </a:p>
        </p:txBody>
      </p:sp>
      <p:cxnSp>
        <p:nvCxnSpPr>
          <p:cNvPr id="83" name="Rovná spojnica 82"/>
          <p:cNvCxnSpPr/>
          <p:nvPr/>
        </p:nvCxnSpPr>
        <p:spPr>
          <a:xfrm>
            <a:off x="2915816" y="350100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ovná spojnica 83"/>
          <p:cNvCxnSpPr/>
          <p:nvPr/>
        </p:nvCxnSpPr>
        <p:spPr>
          <a:xfrm>
            <a:off x="2987824" y="414908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nica 84"/>
          <p:cNvCxnSpPr/>
          <p:nvPr/>
        </p:nvCxnSpPr>
        <p:spPr>
          <a:xfrm>
            <a:off x="3203848" y="4797152"/>
            <a:ext cx="1224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ovná spojovacia šípka 93"/>
          <p:cNvCxnSpPr/>
          <p:nvPr/>
        </p:nvCxnSpPr>
        <p:spPr>
          <a:xfrm rot="5400000">
            <a:off x="3348658" y="2564110"/>
            <a:ext cx="28803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BlokTextu 97"/>
          <p:cNvSpPr txBox="1"/>
          <p:nvPr/>
        </p:nvSpPr>
        <p:spPr>
          <a:xfrm>
            <a:off x="3131840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DELENEC</a:t>
            </a:r>
            <a:endParaRPr lang="sk-SK" dirty="0"/>
          </a:p>
        </p:txBody>
      </p:sp>
      <p:sp>
        <p:nvSpPr>
          <p:cNvPr id="99" name="BlokTextu 98"/>
          <p:cNvSpPr txBox="1"/>
          <p:nvPr/>
        </p:nvSpPr>
        <p:spPr>
          <a:xfrm>
            <a:off x="4572000" y="12687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DELITEĽ</a:t>
            </a:r>
            <a:endParaRPr lang="sk-SK" dirty="0"/>
          </a:p>
        </p:txBody>
      </p:sp>
      <p:sp>
        <p:nvSpPr>
          <p:cNvPr id="100" name="BlokTextu 99"/>
          <p:cNvSpPr txBox="1"/>
          <p:nvPr/>
        </p:nvSpPr>
        <p:spPr>
          <a:xfrm>
            <a:off x="5868144" y="12687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PODIEL</a:t>
            </a:r>
            <a:endParaRPr lang="sk-SK" dirty="0"/>
          </a:p>
        </p:txBody>
      </p:sp>
      <p:sp>
        <p:nvSpPr>
          <p:cNvPr id="101" name="BlokTextu 100"/>
          <p:cNvSpPr txBox="1"/>
          <p:nvPr/>
        </p:nvSpPr>
        <p:spPr>
          <a:xfrm>
            <a:off x="3491880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URČIŤ ZVYŠOK  PO DELENÍ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2" name="BlokTextu 101"/>
          <p:cNvSpPr txBox="1"/>
          <p:nvPr/>
        </p:nvSpPr>
        <p:spPr>
          <a:xfrm>
            <a:off x="7380312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SKÚŠKA</a:t>
            </a:r>
            <a:endParaRPr lang="sk-SK" dirty="0"/>
          </a:p>
        </p:txBody>
      </p:sp>
      <p:sp>
        <p:nvSpPr>
          <p:cNvPr id="105" name="BlokTextu 104"/>
          <p:cNvSpPr txBox="1"/>
          <p:nvPr/>
        </p:nvSpPr>
        <p:spPr>
          <a:xfrm>
            <a:off x="3851920" y="4046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ZAOKRÚHLIŤ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06" name="BlokTextu 105"/>
          <p:cNvSpPr txBox="1"/>
          <p:nvPr/>
        </p:nvSpPr>
        <p:spPr>
          <a:xfrm>
            <a:off x="3995936" y="4046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OZNAČIŤ ZARÁŽKU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8" name="BlokTextu 107"/>
          <p:cNvSpPr txBox="1"/>
          <p:nvPr/>
        </p:nvSpPr>
        <p:spPr>
          <a:xfrm>
            <a:off x="3707904" y="4046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ODHADNÚŤ PODIEL 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111" name="Šípka v tvare U 110"/>
          <p:cNvSpPr/>
          <p:nvPr/>
        </p:nvSpPr>
        <p:spPr>
          <a:xfrm rot="10800000">
            <a:off x="4860032" y="2420888"/>
            <a:ext cx="864096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2" name="BlokTextu 111"/>
          <p:cNvSpPr txBox="1"/>
          <p:nvPr/>
        </p:nvSpPr>
        <p:spPr>
          <a:xfrm>
            <a:off x="2987824" y="40466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SKONTROLOVAŤ ZVYŠOK  PO DELENÍ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3" name="BlokTextu 112"/>
          <p:cNvSpPr txBox="1"/>
          <p:nvPr/>
        </p:nvSpPr>
        <p:spPr>
          <a:xfrm>
            <a:off x="4788024" y="27809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       10 &lt; 29                 áno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4" name="BlokTextu 113"/>
          <p:cNvSpPr txBox="1"/>
          <p:nvPr/>
        </p:nvSpPr>
        <p:spPr>
          <a:xfrm>
            <a:off x="5364088" y="175307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00B050"/>
                </a:solidFill>
              </a:rPr>
              <a:t>4Ø : 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115" name="Polovičný rám 114"/>
          <p:cNvSpPr/>
          <p:nvPr/>
        </p:nvSpPr>
        <p:spPr>
          <a:xfrm flipH="1">
            <a:off x="3491880" y="2060848"/>
            <a:ext cx="144016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6" name="Polovičný rám 115"/>
          <p:cNvSpPr/>
          <p:nvPr/>
        </p:nvSpPr>
        <p:spPr>
          <a:xfrm flipH="1">
            <a:off x="3995936" y="2060848"/>
            <a:ext cx="144016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7" name="Polovičný rám 116"/>
          <p:cNvSpPr/>
          <p:nvPr/>
        </p:nvSpPr>
        <p:spPr>
          <a:xfrm flipH="1">
            <a:off x="4283968" y="2060848"/>
            <a:ext cx="144016" cy="216024"/>
          </a:xfrm>
          <a:prstGeom prst="halfFrame">
            <a:avLst>
              <a:gd name="adj1" fmla="val 18429"/>
              <a:gd name="adj2" fmla="val 35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9" name="BlokTextu 118"/>
          <p:cNvSpPr txBox="1"/>
          <p:nvPr/>
        </p:nvSpPr>
        <p:spPr>
          <a:xfrm>
            <a:off x="5652120" y="175307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err="1" smtClean="0">
                <a:solidFill>
                  <a:srgbClr val="00B050"/>
                </a:solidFill>
              </a:rPr>
              <a:t>10Ø:3Ø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120" name="Šípka v tvare U 119"/>
          <p:cNvSpPr/>
          <p:nvPr/>
        </p:nvSpPr>
        <p:spPr>
          <a:xfrm rot="10800000">
            <a:off x="5148064" y="2420888"/>
            <a:ext cx="864096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2" name="Šípka v tvare U 121"/>
          <p:cNvSpPr/>
          <p:nvPr/>
        </p:nvSpPr>
        <p:spPr>
          <a:xfrm rot="10800000">
            <a:off x="4860032" y="2420888"/>
            <a:ext cx="1152128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4" name="Slnko 123"/>
          <p:cNvSpPr/>
          <p:nvPr/>
        </p:nvSpPr>
        <p:spPr>
          <a:xfrm>
            <a:off x="4355976" y="5949280"/>
            <a:ext cx="648072" cy="576064"/>
          </a:xfrm>
          <a:prstGeom prst="sun">
            <a:avLst>
              <a:gd name="adj" fmla="val 3277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5" name="Pruhovaná šípka vpravo 124"/>
          <p:cNvSpPr/>
          <p:nvPr/>
        </p:nvSpPr>
        <p:spPr>
          <a:xfrm>
            <a:off x="4067944" y="3573016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6" name="BlokTextu 125"/>
          <p:cNvSpPr txBox="1"/>
          <p:nvPr/>
        </p:nvSpPr>
        <p:spPr>
          <a:xfrm>
            <a:off x="4788024" y="342900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smtClean="0">
                <a:solidFill>
                  <a:srgbClr val="FF0000"/>
                </a:solidFill>
              </a:rPr>
              <a:t>       </a:t>
            </a:r>
            <a:r>
              <a:rPr lang="sk-SK" smtClean="0">
                <a:solidFill>
                  <a:srgbClr val="FF0000"/>
                </a:solidFill>
              </a:rPr>
              <a:t>17 </a:t>
            </a:r>
            <a:r>
              <a:rPr lang="sk-SK" dirty="0" smtClean="0">
                <a:solidFill>
                  <a:srgbClr val="FF0000"/>
                </a:solidFill>
              </a:rPr>
              <a:t>&lt; 29                 áno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7" name="BlokTextu 126"/>
          <p:cNvSpPr txBox="1"/>
          <p:nvPr/>
        </p:nvSpPr>
        <p:spPr>
          <a:xfrm>
            <a:off x="6156176" y="175307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smtClean="0">
                <a:solidFill>
                  <a:srgbClr val="00B050"/>
                </a:solidFill>
              </a:rPr>
              <a:t>18Ø:3Ø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128" name="Šípka v tvare U 127"/>
          <p:cNvSpPr/>
          <p:nvPr/>
        </p:nvSpPr>
        <p:spPr>
          <a:xfrm rot="10800000">
            <a:off x="5076056" y="2492896"/>
            <a:ext cx="1440160" cy="216024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9" name="Šípka v tvare U 128"/>
          <p:cNvSpPr/>
          <p:nvPr/>
        </p:nvSpPr>
        <p:spPr>
          <a:xfrm rot="10800000">
            <a:off x="4788024" y="2420888"/>
            <a:ext cx="1728192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0" name="Pruhovaná šípka vpravo 129"/>
          <p:cNvSpPr/>
          <p:nvPr/>
        </p:nvSpPr>
        <p:spPr>
          <a:xfrm>
            <a:off x="4499992" y="4221088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1" name="BlokTextu 130"/>
          <p:cNvSpPr txBox="1"/>
          <p:nvPr/>
        </p:nvSpPr>
        <p:spPr>
          <a:xfrm>
            <a:off x="5364088" y="407707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smtClean="0">
                <a:solidFill>
                  <a:srgbClr val="FF0000"/>
                </a:solidFill>
              </a:rPr>
              <a:t>       </a:t>
            </a:r>
            <a:r>
              <a:rPr lang="sk-SK" smtClean="0">
                <a:solidFill>
                  <a:srgbClr val="FF0000"/>
                </a:solidFill>
              </a:rPr>
              <a:t>4 </a:t>
            </a:r>
            <a:r>
              <a:rPr lang="sk-SK" dirty="0" smtClean="0">
                <a:solidFill>
                  <a:srgbClr val="FF0000"/>
                </a:solidFill>
              </a:rPr>
              <a:t>&lt; 29                 áno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33" name="Rovná spojovacia šípka 132"/>
          <p:cNvCxnSpPr/>
          <p:nvPr/>
        </p:nvCxnSpPr>
        <p:spPr>
          <a:xfrm rot="5400000">
            <a:off x="2412554" y="3644230"/>
            <a:ext cx="259228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ovná spojovacia šípka 133"/>
          <p:cNvCxnSpPr/>
          <p:nvPr/>
        </p:nvCxnSpPr>
        <p:spPr>
          <a:xfrm rot="5400000">
            <a:off x="3528678" y="3176178"/>
            <a:ext cx="151216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ovná spojovacia šípka 134"/>
          <p:cNvCxnSpPr/>
          <p:nvPr/>
        </p:nvCxnSpPr>
        <p:spPr>
          <a:xfrm rot="5400000">
            <a:off x="3528678" y="2888146"/>
            <a:ext cx="936104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6516216" y="175307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smtClean="0">
                <a:solidFill>
                  <a:srgbClr val="00B050"/>
                </a:solidFill>
              </a:rPr>
              <a:t>50:3Ø</a:t>
            </a:r>
            <a:endParaRPr lang="sk-SK" sz="1400" dirty="0">
              <a:solidFill>
                <a:srgbClr val="00B050"/>
              </a:solidFill>
            </a:endParaRPr>
          </a:p>
        </p:txBody>
      </p:sp>
      <p:sp>
        <p:nvSpPr>
          <p:cNvPr id="87" name="Šípka v tvare U 86"/>
          <p:cNvSpPr/>
          <p:nvPr/>
        </p:nvSpPr>
        <p:spPr>
          <a:xfrm rot="10800000">
            <a:off x="5076056" y="2420888"/>
            <a:ext cx="1728192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8" name="Šípka v tvare U 87"/>
          <p:cNvSpPr/>
          <p:nvPr/>
        </p:nvSpPr>
        <p:spPr>
          <a:xfrm rot="10800000">
            <a:off x="4788024" y="2420888"/>
            <a:ext cx="2016224" cy="288032"/>
          </a:xfrm>
          <a:prstGeom prst="uturnArrow">
            <a:avLst>
              <a:gd name="adj1" fmla="val 1312"/>
              <a:gd name="adj2" fmla="val 21026"/>
              <a:gd name="adj3" fmla="val 41732"/>
              <a:gd name="adj4" fmla="val 33268"/>
              <a:gd name="adj5" fmla="val 809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9" name="BlokTextu 88"/>
          <p:cNvSpPr txBox="1"/>
          <p:nvPr/>
        </p:nvSpPr>
        <p:spPr>
          <a:xfrm>
            <a:off x="5436096" y="479715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zvyšok &lt; deliteľ      </a:t>
            </a:r>
          </a:p>
          <a:p>
            <a:r>
              <a:rPr lang="sk-SK" smtClean="0">
                <a:solidFill>
                  <a:srgbClr val="FF0000"/>
                </a:solidFill>
              </a:rPr>
              <a:t>       </a:t>
            </a:r>
            <a:r>
              <a:rPr lang="sk-SK" smtClean="0">
                <a:solidFill>
                  <a:srgbClr val="FF0000"/>
                </a:solidFill>
              </a:rPr>
              <a:t>16 </a:t>
            </a:r>
            <a:r>
              <a:rPr lang="sk-SK" dirty="0" smtClean="0">
                <a:solidFill>
                  <a:srgbClr val="FF0000"/>
                </a:solidFill>
              </a:rPr>
              <a:t>&lt; </a:t>
            </a:r>
            <a:r>
              <a:rPr lang="sk-SK" smtClean="0">
                <a:solidFill>
                  <a:srgbClr val="FF0000"/>
                </a:solidFill>
              </a:rPr>
              <a:t>29      </a:t>
            </a:r>
            <a:r>
              <a:rPr lang="sk-SK" smtClean="0">
                <a:solidFill>
                  <a:srgbClr val="FF0000"/>
                </a:solidFill>
              </a:rPr>
              <a:t>          </a:t>
            </a:r>
            <a:r>
              <a:rPr lang="sk-SK" dirty="0" smtClean="0">
                <a:solidFill>
                  <a:srgbClr val="FF0000"/>
                </a:solidFill>
              </a:rPr>
              <a:t>áno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90" name="Pruhovaná šípka vpravo 89"/>
          <p:cNvSpPr/>
          <p:nvPr/>
        </p:nvSpPr>
        <p:spPr>
          <a:xfrm>
            <a:off x="4572000" y="4869160"/>
            <a:ext cx="720080" cy="216024"/>
          </a:xfrm>
          <a:prstGeom prst="stripedRightArrow">
            <a:avLst>
              <a:gd name="adj1" fmla="val 1454"/>
              <a:gd name="adj2" fmla="val 516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1" name="BlokTextu 90"/>
          <p:cNvSpPr txBox="1"/>
          <p:nvPr/>
        </p:nvSpPr>
        <p:spPr>
          <a:xfrm>
            <a:off x="7164288" y="20515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solidFill>
                  <a:srgbClr val="00B050"/>
                </a:solidFill>
              </a:rPr>
              <a:t>Zvyšok </a:t>
            </a:r>
            <a:r>
              <a:rPr lang="sk-SK" smtClean="0">
                <a:solidFill>
                  <a:srgbClr val="00B050"/>
                </a:solidFill>
              </a:rPr>
              <a:t>0,16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92" name="BlokTextu 91"/>
          <p:cNvSpPr txBox="1"/>
          <p:nvPr/>
        </p:nvSpPr>
        <p:spPr>
          <a:xfrm>
            <a:off x="3851920" y="47971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/>
              <a:t>1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35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"/>
                            </p:stCondLst>
                            <p:childTnLst>
                              <p:par>
                                <p:cTn id="68" presetID="35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35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8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00"/>
                            </p:stCondLst>
                            <p:childTnLst>
                              <p:par>
                                <p:cTn id="124" presetID="35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35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35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2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000"/>
                            </p:stCondLst>
                            <p:childTnLst>
                              <p:par>
                                <p:cTn id="258" presetID="35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500"/>
                            </p:stCondLst>
                            <p:childTnLst>
                              <p:par>
                                <p:cTn id="2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500"/>
                            </p:stCondLst>
                            <p:childTnLst>
                              <p:par>
                                <p:cTn id="30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900"/>
                            </p:stCondLst>
                            <p:childTnLst>
                              <p:par>
                                <p:cTn id="3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7900"/>
                            </p:stCondLst>
                            <p:childTnLst>
                              <p:par>
                                <p:cTn id="3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400"/>
                            </p:stCondLst>
                            <p:childTnLst>
                              <p:par>
                                <p:cTn id="319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9400"/>
                            </p:stCondLst>
                            <p:childTnLst>
                              <p:par>
                                <p:cTn id="3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900"/>
                            </p:stCondLst>
                            <p:childTnLst>
                              <p:par>
                                <p:cTn id="327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400"/>
                            </p:stCondLst>
                            <p:childTnLst>
                              <p:par>
                                <p:cTn id="3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00"/>
                            </p:stCondLst>
                            <p:childTnLst>
                              <p:par>
                                <p:cTn id="3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1900"/>
                            </p:stCondLst>
                            <p:childTnLst>
                              <p:par>
                                <p:cTn id="3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2400"/>
                            </p:stCondLst>
                            <p:childTnLst>
                              <p:par>
                                <p:cTn id="3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2900"/>
                            </p:stCondLst>
                            <p:childTnLst>
                              <p:par>
                                <p:cTn id="354" presetID="18" presetClass="entr" presetSubtype="1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3400"/>
                            </p:stCondLst>
                            <p:childTnLst>
                              <p:par>
                                <p:cTn id="3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4400"/>
                            </p:stCondLst>
                            <p:childTnLst>
                              <p:par>
                                <p:cTn id="362" presetID="35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5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"/>
                            </p:stCondLst>
                            <p:childTnLst>
                              <p:par>
                                <p:cTn id="3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500"/>
                            </p:stCondLst>
                            <p:childTnLst>
                              <p:par>
                                <p:cTn id="3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400"/>
                            </p:stCondLst>
                            <p:childTnLst>
                              <p:par>
                                <p:cTn id="4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6400"/>
                            </p:stCondLst>
                            <p:childTnLst>
                              <p:par>
                                <p:cTn id="4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6900"/>
                            </p:stCondLst>
                            <p:childTnLst>
                              <p:par>
                                <p:cTn id="414" presetID="18" presetClass="entr" presetSubtype="1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7400"/>
                            </p:stCondLst>
                            <p:childTnLst>
                              <p:par>
                                <p:cTn id="4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7900"/>
                            </p:stCondLst>
                            <p:childTnLst>
                              <p:par>
                                <p:cTn id="422" presetID="18" presetClass="entr" presetSubtype="1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8400"/>
                            </p:stCondLst>
                            <p:childTnLst>
                              <p:par>
                                <p:cTn id="4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8900"/>
                            </p:stCondLst>
                            <p:childTnLst>
                              <p:par>
                                <p:cTn id="4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9900"/>
                            </p:stCondLst>
                            <p:childTnLst>
                              <p:par>
                                <p:cTn id="4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400"/>
                            </p:stCondLst>
                            <p:childTnLst>
                              <p:par>
                                <p:cTn id="4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900"/>
                            </p:stCondLst>
                            <p:childTnLst>
                              <p:par>
                                <p:cTn id="450" presetID="18" presetClass="entr" presetSubtype="1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1400"/>
                            </p:stCondLst>
                            <p:childTnLst>
                              <p:par>
                                <p:cTn id="454" presetID="18" presetClass="entr" presetSubtype="1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1900"/>
                            </p:stCondLst>
                            <p:childTnLst>
                              <p:par>
                                <p:cTn id="458" presetID="35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35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2000"/>
                            </p:stCondLst>
                            <p:childTnLst>
                              <p:par>
                                <p:cTn id="48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3000"/>
                            </p:stCondLst>
                            <p:childTnLst>
                              <p:par>
                                <p:cTn id="49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3500"/>
                            </p:stCondLst>
                            <p:childTnLst>
                              <p:par>
                                <p:cTn id="49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700"/>
                            </p:stCondLst>
                            <p:childTnLst>
                              <p:par>
                                <p:cTn id="5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700"/>
                            </p:stCondLst>
                            <p:childTnLst>
                              <p:par>
                                <p:cTn id="50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7200"/>
                            </p:stCondLst>
                            <p:childTnLst>
                              <p:par>
                                <p:cTn id="511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8200"/>
                            </p:stCondLst>
                            <p:childTnLst>
                              <p:par>
                                <p:cTn id="5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8700"/>
                            </p:stCondLst>
                            <p:childTnLst>
                              <p:par>
                                <p:cTn id="519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9700"/>
                            </p:stCondLst>
                            <p:childTnLst>
                              <p:par>
                                <p:cTn id="5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0700"/>
                            </p:stCondLst>
                            <p:childTnLst>
                              <p:par>
                                <p:cTn id="5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1700"/>
                            </p:stCondLst>
                            <p:childTnLst>
                              <p:par>
                                <p:cTn id="5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12700"/>
                            </p:stCondLst>
                            <p:childTnLst>
                              <p:par>
                                <p:cTn id="5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2700"/>
                            </p:stCondLst>
                            <p:childTnLst>
                              <p:par>
                                <p:cTn id="5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3200"/>
                            </p:stCondLst>
                            <p:childTnLst>
                              <p:par>
                                <p:cTn id="5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700"/>
                            </p:stCondLst>
                            <p:childTnLst>
                              <p:par>
                                <p:cTn id="554" presetID="35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5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00"/>
                            </p:stCondLst>
                            <p:childTnLst>
                              <p:par>
                                <p:cTn id="58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500"/>
                            </p:stCondLst>
                            <p:childTnLst>
                              <p:par>
                                <p:cTn id="59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3000"/>
                            </p:stCondLst>
                            <p:childTnLst>
                              <p:par>
                                <p:cTn id="5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54" grpId="0" animBg="1"/>
      <p:bldP spid="54" grpId="1" animBg="1"/>
      <p:bldP spid="55" grpId="0" animBg="1"/>
      <p:bldP spid="55" grpId="1" animBg="1"/>
      <p:bldP spid="74" grpId="0"/>
      <p:bldP spid="75" grpId="0"/>
      <p:bldP spid="76" grpId="0"/>
      <p:bldP spid="77" grpId="0"/>
      <p:bldP spid="78" grpId="0" animBg="1"/>
      <p:bldP spid="82" grpId="0"/>
      <p:bldP spid="98" grpId="0" build="p" rev="1"/>
      <p:bldP spid="99" grpId="0"/>
      <p:bldP spid="100" grpId="0"/>
      <p:bldP spid="101" grpId="0"/>
      <p:bldP spid="101" grpId="1"/>
      <p:bldP spid="102" grpId="0"/>
      <p:bldP spid="105" grpId="0"/>
      <p:bldP spid="105" grpId="1"/>
      <p:bldP spid="105" grpId="2"/>
      <p:bldP spid="105" grpId="3"/>
      <p:bldP spid="106" grpId="0"/>
      <p:bldP spid="106" grpId="1"/>
      <p:bldP spid="108" grpId="0"/>
      <p:bldP spid="108" grpId="1"/>
      <p:bldP spid="111" grpId="0" animBg="1"/>
      <p:bldP spid="111" grpId="1" animBg="1"/>
      <p:bldP spid="112" grpId="1"/>
      <p:bldP spid="112" grpId="2"/>
      <p:bldP spid="113" grpId="0"/>
      <p:bldP spid="113" grpId="1"/>
      <p:bldP spid="114" grpId="0"/>
      <p:bldP spid="114" grpId="1"/>
      <p:bldP spid="115" grpId="0" animBg="1"/>
      <p:bldP spid="116" grpId="0" animBg="1"/>
      <p:bldP spid="117" grpId="0" animBg="1"/>
      <p:bldP spid="119" grpId="0"/>
      <p:bldP spid="119" grpId="1"/>
      <p:bldP spid="120" grpId="2" animBg="1"/>
      <p:bldP spid="120" grpId="3" animBg="1"/>
      <p:bldP spid="122" grpId="2" animBg="1"/>
      <p:bldP spid="122" grpId="3" animBg="1"/>
      <p:bldP spid="124" grpId="0" animBg="1"/>
      <p:bldP spid="124" grpId="1" animBg="1"/>
      <p:bldP spid="124" grpId="2" animBg="1"/>
      <p:bldP spid="124" grpId="3" animBg="1"/>
      <p:bldP spid="124" grpId="4" animBg="1"/>
      <p:bldP spid="124" grpId="5" animBg="1"/>
      <p:bldP spid="124" grpId="6" animBg="1"/>
      <p:bldP spid="124" grpId="7" animBg="1"/>
      <p:bldP spid="124" grpId="8" animBg="1"/>
      <p:bldP spid="124" grpId="9" animBg="1"/>
      <p:bldP spid="124" grpId="10" animBg="1"/>
      <p:bldP spid="124" grpId="11" animBg="1"/>
      <p:bldP spid="124" grpId="12" animBg="1"/>
      <p:bldP spid="124" grpId="13" animBg="1"/>
      <p:bldP spid="124" grpId="14" animBg="1"/>
      <p:bldP spid="124" grpId="15" animBg="1"/>
      <p:bldP spid="124" grpId="16" animBg="1"/>
      <p:bldP spid="124" grpId="17" animBg="1"/>
      <p:bldP spid="124" grpId="20" animBg="1"/>
      <p:bldP spid="124" grpId="21" animBg="1"/>
      <p:bldP spid="124" grpId="22" animBg="1"/>
      <p:bldP spid="124" grpId="23" animBg="1"/>
      <p:bldP spid="124" grpId="24" animBg="1"/>
      <p:bldP spid="124" grpId="25" animBg="1"/>
      <p:bldP spid="125" grpId="3" animBg="1"/>
      <p:bldP spid="125" grpId="4" animBg="1"/>
      <p:bldP spid="126" grpId="0"/>
      <p:bldP spid="126" grpId="3"/>
      <p:bldP spid="127" grpId="0"/>
      <p:bldP spid="127" grpId="1"/>
      <p:bldP spid="128" grpId="3" animBg="1"/>
      <p:bldP spid="128" grpId="4" animBg="1"/>
      <p:bldP spid="129" grpId="3" animBg="1"/>
      <p:bldP spid="129" grpId="4" animBg="1"/>
      <p:bldP spid="130" grpId="5" animBg="1"/>
      <p:bldP spid="130" grpId="6" animBg="1"/>
      <p:bldP spid="131" grpId="4"/>
      <p:bldP spid="131" grpId="5"/>
      <p:bldP spid="145" grpId="0"/>
      <p:bldP spid="145" grpId="1"/>
      <p:bldP spid="87" grpId="2" animBg="1"/>
      <p:bldP spid="87" grpId="3" animBg="1"/>
      <p:bldP spid="88" grpId="2" animBg="1"/>
      <p:bldP spid="88" grpId="3" animBg="1"/>
      <p:bldP spid="89" grpId="0"/>
      <p:bldP spid="89" grpId="1"/>
      <p:bldP spid="90" grpId="0" animBg="1"/>
      <p:bldP spid="90" grpId="1" animBg="1"/>
      <p:bldP spid="91" grpId="0"/>
      <p:bldP spid="9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203</Words>
  <Application>Microsoft Office PowerPoint</Application>
  <PresentationFormat>Prezentácia na obrazovke (4:3)</PresentationFormat>
  <Paragraphs>85</Paragraphs>
  <Slides>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DELENIE DESATINNÝCH ČÍSEL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DESATINNÝCH ČÍSEL</dc:title>
  <dc:creator>ucitel</dc:creator>
  <cp:lastModifiedBy>ucitel</cp:lastModifiedBy>
  <cp:revision>11</cp:revision>
  <dcterms:created xsi:type="dcterms:W3CDTF">2010-09-11T05:38:46Z</dcterms:created>
  <dcterms:modified xsi:type="dcterms:W3CDTF">2012-02-04T20:39:13Z</dcterms:modified>
</cp:coreProperties>
</file>