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0066"/>
    <a:srgbClr val="006600"/>
    <a:srgbClr val="FF3399"/>
    <a:srgbClr val="00CC00"/>
    <a:srgbClr val="000099"/>
    <a:srgbClr val="CC00CC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6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5DD4E9-0C5E-40E2-ABE6-AD2FAE8BD290}" type="slidenum">
              <a:rPr lang="sk-SK"/>
              <a:pPr/>
              <a:t>‹#›</a:t>
            </a:fld>
            <a:endParaRPr lang="sk-SK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22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2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2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922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22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23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3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3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923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23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924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24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02AAF-4959-42AA-8121-FEC6676307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FE810-3B69-4E6E-B4E8-DC0500F8E5A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9576E-6364-476B-9DE5-D291372C68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B6BF-3948-44DA-B628-8E91BB673D9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F7959-AD93-4EA2-ACCA-8DBF9F3FECB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3B2D-4169-4914-81B2-95D5E42457A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3E56-8316-45B8-B91B-53A7815ACE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5EAD8-AA39-40A3-B6DD-0259C90281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428B6-7AE4-454D-97FB-74DCD71C453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5575A-821F-4B26-9925-89FAC87E849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accent1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F4B65A-0A40-43ED-8AC1-F5F3D2891D31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820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821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821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821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1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1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sp>
            <p:nvSpPr>
              <p:cNvPr id="821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21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21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822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822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822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823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3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8232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823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823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823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823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824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71550" y="1844675"/>
            <a:ext cx="6983413" cy="2951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b="1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Comic Sans MS"/>
              </a:rPr>
              <a:t>Desatinné čísla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Sčitovanie desatinných čísel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000099"/>
                </a:solidFill>
              </a:rPr>
              <a:t>POD SEBA</a:t>
            </a:r>
          </a:p>
          <a:p>
            <a:pPr marL="609600" indent="-609600">
              <a:buFontTx/>
              <a:buNone/>
            </a:pPr>
            <a:r>
              <a:rPr lang="sk-SK">
                <a:solidFill>
                  <a:srgbClr val="FF0066"/>
                </a:solidFill>
              </a:rPr>
              <a:t>					</a:t>
            </a:r>
            <a:r>
              <a:rPr lang="sk-SK"/>
              <a:t>4 5 7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6 </a:t>
            </a:r>
            <a:r>
              <a:rPr lang="sk-SK">
                <a:solidFill>
                  <a:srgbClr val="C0C0C0"/>
                </a:solidFill>
              </a:rPr>
              <a:t>0</a:t>
            </a:r>
          </a:p>
          <a:p>
            <a:pPr marL="609600" indent="-609600">
              <a:buFontTx/>
              <a:buNone/>
            </a:pPr>
            <a:r>
              <a:rPr lang="sk-SK"/>
              <a:t>					   8 7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2 4</a:t>
            </a:r>
          </a:p>
          <a:p>
            <a:pPr marL="609600" indent="-609600">
              <a:buFontTx/>
              <a:buNone/>
            </a:pPr>
            <a:r>
              <a:rPr lang="sk-SK"/>
              <a:t>					5 4 4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8 4</a:t>
            </a:r>
          </a:p>
          <a:p>
            <a:pPr marL="609600" indent="-609600">
              <a:buFontTx/>
              <a:buNone/>
            </a:pPr>
            <a:endParaRPr lang="sk-SK"/>
          </a:p>
          <a:p>
            <a:pPr marL="609600" indent="-609600">
              <a:buFontTx/>
              <a:buNone/>
            </a:pPr>
            <a:r>
              <a:rPr lang="sk-SK">
                <a:solidFill>
                  <a:srgbClr val="CC3300"/>
                </a:solidFill>
              </a:rPr>
              <a:t>Desatinné čiarky musia byť pod sebou !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4211638" y="35734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140200" y="31416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3995738" y="32845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55" decel="100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155" decel="100000"/>
                                        <p:tgtEl>
                                          <p:spTgt spid="225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155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155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7696200" cy="5111750"/>
          </a:xfrm>
          <a:noFill/>
          <a:ln/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sk-SK">
                <a:solidFill>
                  <a:srgbClr val="000099"/>
                </a:solidFill>
              </a:rPr>
              <a:t>VEDĽA SEBA</a:t>
            </a:r>
          </a:p>
          <a:p>
            <a:pPr marL="609600" indent="-609600">
              <a:buFontTx/>
              <a:buNone/>
            </a:pPr>
            <a:endParaRPr lang="sk-SK">
              <a:solidFill>
                <a:srgbClr val="FF0066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 sz="4000">
                <a:solidFill>
                  <a:srgbClr val="FF0066"/>
                </a:solidFill>
              </a:rPr>
              <a:t>4 5,2 5  + 6 5,4 </a:t>
            </a:r>
            <a:r>
              <a:rPr lang="sk-SK" sz="4000">
                <a:solidFill>
                  <a:srgbClr val="C0C0C0"/>
                </a:solidFill>
              </a:rPr>
              <a:t>0</a:t>
            </a:r>
            <a:r>
              <a:rPr lang="sk-SK" sz="4000">
                <a:solidFill>
                  <a:srgbClr val="FF0066"/>
                </a:solidFill>
              </a:rPr>
              <a:t> = 1 1 0,6 5</a:t>
            </a:r>
          </a:p>
          <a:p>
            <a:pPr marL="609600" indent="-609600" algn="ctr">
              <a:buFontTx/>
              <a:buNone/>
            </a:pPr>
            <a:endParaRPr lang="sk-SK" sz="4000">
              <a:solidFill>
                <a:srgbClr val="FF0066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/>
              <a:t>Sčítavame stotiny so stotinami,</a:t>
            </a:r>
          </a:p>
          <a:p>
            <a:pPr marL="609600" indent="-609600" algn="ctr">
              <a:buFontTx/>
              <a:buNone/>
            </a:pPr>
            <a:r>
              <a:rPr lang="sk-SK"/>
              <a:t>desatiny s desatinami,</a:t>
            </a:r>
          </a:p>
          <a:p>
            <a:pPr marL="609600" indent="-609600" algn="ctr">
              <a:buFontTx/>
              <a:buNone/>
            </a:pPr>
            <a:r>
              <a:rPr lang="sk-SK"/>
              <a:t>jednotky s jednotkami,....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124075" y="1916113"/>
            <a:ext cx="503238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500563" y="1989138"/>
            <a:ext cx="503237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019925" y="1916113"/>
            <a:ext cx="503238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1692275" y="1916113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4067175" y="1916113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588125" y="1844675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0"/>
                            </p:stCondLst>
                            <p:childTnLst>
                              <p:par>
                                <p:cTn id="52" presetID="2" presetClass="entr" presetSubtype="1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0"/>
                            </p:stCondLst>
                            <p:childTnLst>
                              <p:par>
                                <p:cTn id="5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0"/>
                            </p:stCondLst>
                            <p:childTnLst>
                              <p:par>
                                <p:cTn id="6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000"/>
                            </p:stCondLst>
                            <p:childTnLst>
                              <p:par>
                                <p:cTn id="6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3000"/>
                            </p:stCondLst>
                            <p:childTnLst>
                              <p:par>
                                <p:cTn id="7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000"/>
                            </p:stCondLst>
                            <p:childTnLst>
                              <p:par>
                                <p:cTn id="8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Odčítanie desatinných čísel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/>
              <a:t> </a:t>
            </a:r>
          </a:p>
          <a:p>
            <a:pPr algn="ctr">
              <a:buFontTx/>
              <a:buNone/>
            </a:pPr>
            <a:r>
              <a:rPr lang="sk-SK">
                <a:solidFill>
                  <a:schemeClr val="tx2"/>
                </a:solidFill>
              </a:rPr>
              <a:t>1 4 8 , 6 5</a:t>
            </a:r>
          </a:p>
          <a:p>
            <a:pPr algn="ctr">
              <a:buFontTx/>
              <a:buChar char="-"/>
            </a:pPr>
            <a:r>
              <a:rPr lang="sk-SK">
                <a:solidFill>
                  <a:schemeClr val="tx2"/>
                </a:solidFill>
              </a:rPr>
              <a:t>5 4 , 5 1</a:t>
            </a:r>
          </a:p>
          <a:p>
            <a:pPr algn="ctr">
              <a:buFontTx/>
              <a:buNone/>
            </a:pPr>
            <a:r>
              <a:rPr lang="sk-SK">
                <a:solidFill>
                  <a:schemeClr val="tx2"/>
                </a:solidFill>
              </a:rPr>
              <a:t>   9 4 ,  1 4</a:t>
            </a:r>
          </a:p>
          <a:p>
            <a:pPr algn="ctr">
              <a:buFontTx/>
              <a:buNone/>
            </a:pPr>
            <a:endParaRPr lang="sk-SK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r>
              <a:rPr lang="sk-SK">
                <a:solidFill>
                  <a:srgbClr val="CC3300"/>
                </a:solidFill>
              </a:rPr>
              <a:t>Desatinné čiarky musia byť pod sebou !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276600" y="3573463"/>
            <a:ext cx="2735263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3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3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2"/>
      <p:bldP spid="245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632700" cy="3382963"/>
          </a:xfrm>
          <a:noFill/>
        </p:spPr>
        <p:txBody>
          <a:bodyPr>
            <a:spAutoFit/>
          </a:bodyPr>
          <a:lstStyle/>
          <a:p>
            <a:r>
              <a:rPr lang="sk-SK" sz="7200">
                <a:solidFill>
                  <a:srgbClr val="008000"/>
                </a:solidFill>
              </a:rPr>
              <a:t>Vieme už počítať s desatinnými číslami ?</a:t>
            </a:r>
          </a:p>
        </p:txBody>
      </p:sp>
      <p:pic>
        <p:nvPicPr>
          <p:cNvPr id="25613" name="Picture 13" descr="j030549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43663" y="2924175"/>
            <a:ext cx="1897062" cy="2076450"/>
          </a:xfrm>
        </p:spPr>
      </p:pic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276600" y="3933825"/>
            <a:ext cx="50419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>
                <a:hlinkClick r:id="" action="ppaction://hlinkshowjump?jump=nextslide"/>
              </a:rPr>
              <a:t>ÁNO</a:t>
            </a:r>
            <a:endParaRPr lang="sk-SK" sz="4000"/>
          </a:p>
          <a:p>
            <a:pPr>
              <a:spcBef>
                <a:spcPct val="50000"/>
              </a:spcBef>
            </a:pPr>
            <a:endParaRPr lang="sk-SK" sz="2400"/>
          </a:p>
          <a:p>
            <a:pPr>
              <a:spcBef>
                <a:spcPct val="50000"/>
              </a:spcBef>
            </a:pPr>
            <a:r>
              <a:rPr lang="sk-SK" sz="3600">
                <a:hlinkClick r:id="rId3" action="ppaction://hlinksldjump"/>
              </a:rPr>
              <a:t>EŠTE STÁLE NIE</a:t>
            </a:r>
            <a:endParaRPr lang="sk-SK" sz="3600"/>
          </a:p>
          <a:p>
            <a:pPr>
              <a:spcBef>
                <a:spcPct val="50000"/>
              </a:spcBef>
            </a:pPr>
            <a:endParaRPr lang="sk-SK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920038" cy="3960812"/>
          </a:xfrm>
        </p:spPr>
        <p:txBody>
          <a:bodyPr/>
          <a:lstStyle/>
          <a:p>
            <a:r>
              <a:rPr lang="sk-SK" sz="8000">
                <a:solidFill>
                  <a:srgbClr val="CC00CC"/>
                </a:solidFill>
              </a:rPr>
              <a:t>Ani to nebolo také ťažké,  však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8000">
                <a:solidFill>
                  <a:schemeClr val="tx2"/>
                </a:solidFill>
              </a:rPr>
              <a:t>Obsah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Desatinné číslo.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Porovnávanie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Zaokrúhľovanie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Sčitovanie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Odčítanie desatinných čísel.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0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600200"/>
          </a:xfrm>
        </p:spPr>
        <p:txBody>
          <a:bodyPr/>
          <a:lstStyle/>
          <a:p>
            <a:pPr marL="838200" indent="-838200"/>
            <a:r>
              <a:rPr lang="sk-SK">
                <a:solidFill>
                  <a:srgbClr val="3333FF"/>
                </a:solidFill>
              </a:rPr>
              <a:t>Desatinné číslo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3370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tisícky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					tisíciny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      </a:t>
            </a:r>
            <a:r>
              <a:rPr lang="sk-SK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4 7 8 1 , 2 1 4 </a:t>
            </a:r>
            <a:r>
              <a:rPr lang="sk-SK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sz="280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stovky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					stotiny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    desiatky			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				desatiny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      jednotky	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/>
              <a:t>			   		desatinná čiarka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979613" y="2276475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635375" y="3284538"/>
            <a:ext cx="2873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411413" y="3213100"/>
            <a:ext cx="8651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4859338" y="3284538"/>
            <a:ext cx="431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5364163" y="3284538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6011863" y="2636838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1835150" y="32131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4356100" y="3429000"/>
            <a:ext cx="2873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0"/>
                            </p:stCondLst>
                            <p:childTnLst>
                              <p:par>
                                <p:cTn id="5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Porovnávanie desatinných čísel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695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sk-SK"/>
          </a:p>
          <a:p>
            <a:pPr>
              <a:lnSpc>
                <a:spcPct val="90000"/>
              </a:lnSpc>
              <a:buFontTx/>
              <a:buNone/>
            </a:pPr>
            <a:endParaRPr lang="sk-SK"/>
          </a:p>
          <a:p>
            <a:pPr>
              <a:lnSpc>
                <a:spcPct val="90000"/>
              </a:lnSpc>
              <a:buFontTx/>
              <a:buNone/>
            </a:pPr>
            <a:r>
              <a:rPr lang="sk-SK"/>
              <a:t>	0,2	0,5	      1,05	1,1          1,7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/>
          </a:p>
          <a:p>
            <a:pPr>
              <a:lnSpc>
                <a:spcPct val="90000"/>
              </a:lnSpc>
              <a:buFontTx/>
              <a:buNone/>
            </a:pPr>
            <a:r>
              <a:rPr lang="sk-SK"/>
              <a:t>				0,2 </a:t>
            </a:r>
            <a:r>
              <a:rPr lang="en-US" sz="3600">
                <a:solidFill>
                  <a:srgbClr val="00CC00"/>
                </a:solidFill>
              </a:rPr>
              <a:t>&lt;</a:t>
            </a:r>
            <a:r>
              <a:rPr lang="sk-SK"/>
              <a:t> 1,7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/>
              <a:t>			       0,5 </a:t>
            </a:r>
            <a:r>
              <a:rPr lang="en-US" sz="3600">
                <a:solidFill>
                  <a:srgbClr val="00CC00"/>
                </a:solidFill>
              </a:rPr>
              <a:t>&lt;</a:t>
            </a:r>
            <a:r>
              <a:rPr lang="sk-SK"/>
              <a:t> 1,1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/>
              <a:t>				 1,1 </a:t>
            </a:r>
            <a:r>
              <a:rPr lang="en-US" sz="3600">
                <a:solidFill>
                  <a:srgbClr val="00CC00"/>
                </a:solidFill>
              </a:rPr>
              <a:t>&gt;</a:t>
            </a:r>
            <a:r>
              <a:rPr lang="sk-SK" sz="3600">
                <a:solidFill>
                  <a:srgbClr val="00CC00"/>
                </a:solidFill>
              </a:rPr>
              <a:t> </a:t>
            </a:r>
            <a:r>
              <a:rPr lang="sk-SK"/>
              <a:t>0,2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/>
              <a:t>			      1,05 </a:t>
            </a:r>
            <a:r>
              <a:rPr lang="sk-SK">
                <a:solidFill>
                  <a:srgbClr val="00CC00"/>
                </a:solidFill>
              </a:rPr>
              <a:t>&lt;</a:t>
            </a:r>
            <a:r>
              <a:rPr lang="sk-SK"/>
              <a:t> 1,7</a:t>
            </a:r>
            <a:r>
              <a:rPr lang="cs-CZ"/>
              <a:t> </a:t>
            </a:r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116013" y="2852738"/>
            <a:ext cx="684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40335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43213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508625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30885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500563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0"/>
                            </p:stCondLst>
                            <p:childTnLst>
                              <p:par>
                                <p:cTn id="37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500"/>
                            </p:stCondLst>
                            <p:childTnLst>
                              <p:par>
                                <p:cTn id="44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500"/>
                            </p:stCondLst>
                            <p:childTnLst>
                              <p:par>
                                <p:cTn id="51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Zaokrúhľovanie desatinných čísel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60788"/>
          </a:xfrm>
        </p:spPr>
        <p:txBody>
          <a:bodyPr/>
          <a:lstStyle/>
          <a:p>
            <a:pPr>
              <a:buFontTx/>
              <a:buNone/>
            </a:pPr>
            <a:r>
              <a:rPr lang="sk-SK"/>
              <a:t>Ktoré číslice zaokrúhľujú </a:t>
            </a:r>
            <a:r>
              <a:rPr lang="sk-SK" sz="4800">
                <a:solidFill>
                  <a:schemeClr val="tx2"/>
                </a:solidFill>
              </a:rPr>
              <a:t>nadol</a:t>
            </a:r>
            <a:r>
              <a:rPr lang="sk-SK"/>
              <a:t> ?</a:t>
            </a:r>
          </a:p>
          <a:p>
            <a:pPr>
              <a:buFontTx/>
              <a:buNone/>
            </a:pPr>
            <a:r>
              <a:rPr lang="sk-SK"/>
              <a:t>				0,1,2,3,4</a:t>
            </a:r>
          </a:p>
          <a:p>
            <a:pPr>
              <a:buFontTx/>
              <a:buNone/>
            </a:pPr>
            <a:endParaRPr lang="sk-SK"/>
          </a:p>
          <a:p>
            <a:pPr>
              <a:buFontTx/>
              <a:buNone/>
            </a:pPr>
            <a:r>
              <a:rPr lang="sk-SK"/>
              <a:t>Ktoré číslice zaokrúhľujú </a:t>
            </a:r>
            <a:r>
              <a:rPr lang="sk-SK" sz="4800">
                <a:solidFill>
                  <a:schemeClr val="tx2"/>
                </a:solidFill>
              </a:rPr>
              <a:t>nahor</a:t>
            </a:r>
            <a:r>
              <a:rPr lang="sk-SK"/>
              <a:t> ?</a:t>
            </a:r>
          </a:p>
          <a:p>
            <a:pPr algn="ctr">
              <a:buFontTx/>
              <a:buNone/>
            </a:pPr>
            <a:r>
              <a:rPr lang="sk-SK"/>
              <a:t>5,6,7,8,9</a:t>
            </a:r>
          </a:p>
        </p:txBody>
      </p:sp>
      <p:pic>
        <p:nvPicPr>
          <p:cNvPr id="13316" name="Picture 4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4581525"/>
            <a:ext cx="2695575" cy="206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" presetID="5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925" decel="100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925" decel="100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1925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1925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3333FF"/>
                </a:solidFill>
              </a:rPr>
              <a:t>Poďme spolu zaokrúhľovať...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696200" cy="4176712"/>
          </a:xfrm>
        </p:spPr>
        <p:txBody>
          <a:bodyPr/>
          <a:lstStyle/>
          <a:p>
            <a:pPr>
              <a:buFontTx/>
              <a:buNone/>
            </a:pPr>
            <a:endParaRPr lang="sk-SK"/>
          </a:p>
          <a:p>
            <a:pPr>
              <a:buFontTx/>
              <a:buNone/>
            </a:pPr>
            <a:r>
              <a:rPr lang="sk-SK"/>
              <a:t>Zaokrúhli na desatiny : </a:t>
            </a:r>
          </a:p>
          <a:p>
            <a:pPr>
              <a:buFontTx/>
              <a:buNone/>
            </a:pPr>
            <a:r>
              <a:rPr lang="sk-SK"/>
              <a:t> </a:t>
            </a:r>
          </a:p>
          <a:p>
            <a:pPr>
              <a:buFontTx/>
              <a:buNone/>
            </a:pPr>
            <a:r>
              <a:rPr lang="sk-SK"/>
              <a:t>  </a:t>
            </a:r>
            <a:r>
              <a:rPr lang="sk-SK" sz="4000">
                <a:solidFill>
                  <a:srgbClr val="FF3399"/>
                </a:solidFill>
              </a:rPr>
              <a:t>1 2 4 , 7 8 6</a:t>
            </a:r>
          </a:p>
          <a:p>
            <a:pPr>
              <a:buFontTx/>
              <a:buNone/>
            </a:pPr>
            <a:r>
              <a:rPr lang="sk-SK" sz="2800"/>
              <a:t>					 8 zaokrúhľuje nahor</a:t>
            </a:r>
          </a:p>
          <a:p>
            <a:pPr>
              <a:buFontTx/>
              <a:buNone/>
            </a:pPr>
            <a:r>
              <a:rPr lang="sk-SK" sz="2800"/>
              <a:t>				</a:t>
            </a:r>
          </a:p>
          <a:p>
            <a:pPr>
              <a:buFontTx/>
              <a:buNone/>
            </a:pPr>
            <a:r>
              <a:rPr lang="sk-SK" sz="2800"/>
              <a:t>			       číslo nad bodkou sa zvýši o 1</a:t>
            </a:r>
            <a:endParaRPr lang="sk-SK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555875" y="4149725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16238" y="3573463"/>
            <a:ext cx="360362" cy="5048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3348038" y="4149725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2771775" y="4149725"/>
            <a:ext cx="10080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348" name="AutoShape 12" descr="Zelený mramor"/>
          <p:cNvSpPr>
            <a:spLocks noChangeArrowheads="1"/>
          </p:cNvSpPr>
          <p:nvPr/>
        </p:nvSpPr>
        <p:spPr bwMode="auto">
          <a:xfrm>
            <a:off x="7812088" y="609282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11863" y="6092825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solidFill>
                  <a:srgbClr val="006600"/>
                </a:solidFill>
              </a:rPr>
              <a:t>Výsledok je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3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3" grpId="0" animBg="1"/>
      <p:bldP spid="14344" grpId="0" animBg="1"/>
      <p:bldP spid="14345" grpId="0" animBg="1"/>
      <p:bldP spid="14346" grpId="0" animBg="1"/>
      <p:bldP spid="143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565400"/>
            <a:ext cx="7446963" cy="1600200"/>
          </a:xfrm>
        </p:spPr>
        <p:txBody>
          <a:bodyPr/>
          <a:lstStyle/>
          <a:p>
            <a:r>
              <a:rPr lang="sk-SK" sz="7200">
                <a:solidFill>
                  <a:srgbClr val="FF3399"/>
                </a:solidFill>
              </a:rPr>
              <a:t>124,786 = 124,8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500563" y="3068638"/>
            <a:ext cx="142875" cy="2159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555875" y="4005263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39750" y="620713"/>
            <a:ext cx="76962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sk-SK" sz="3200"/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Zaokrúhli na stotiny: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/>
              <a:t>  </a:t>
            </a:r>
            <a:r>
              <a:rPr lang="sk-SK" sz="4000">
                <a:solidFill>
                  <a:srgbClr val="FF3399"/>
                </a:solidFill>
              </a:rPr>
              <a:t>7 9 4 , 7 2 4 3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	    4 zaokrúhľuje nadol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      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/>
              <a:t>				 číslo nad bodkou sa nezmení</a:t>
            </a:r>
            <a:endParaRPr lang="sk-SK" sz="3200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203575" y="2997200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492500" y="2420938"/>
            <a:ext cx="360363" cy="5762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 flipV="1">
            <a:off x="3851275" y="3068638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 flipV="1">
            <a:off x="3348038" y="2997200"/>
            <a:ext cx="43180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74" name="AutoShape 18" descr="Zelený mramor"/>
          <p:cNvSpPr>
            <a:spLocks noChangeArrowheads="1"/>
          </p:cNvSpPr>
          <p:nvPr/>
        </p:nvSpPr>
        <p:spPr bwMode="auto">
          <a:xfrm>
            <a:off x="7812088" y="609282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011863" y="6092825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solidFill>
                  <a:srgbClr val="006600"/>
                </a:solidFill>
              </a:rPr>
              <a:t>Výsledok je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9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9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9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9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9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9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9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9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  <p:bldP spid="19471" grpId="0" animBg="1"/>
      <p:bldP spid="19472" grpId="0" animBg="1"/>
      <p:bldP spid="19473" grpId="0" animBg="1"/>
      <p:bldP spid="194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2276475"/>
            <a:ext cx="6870700" cy="1600200"/>
          </a:xfrm>
        </p:spPr>
        <p:txBody>
          <a:bodyPr/>
          <a:lstStyle/>
          <a:p>
            <a:r>
              <a:rPr lang="sk-SK" sz="4800">
                <a:solidFill>
                  <a:srgbClr val="FF3399"/>
                </a:solidFill>
              </a:rPr>
              <a:t>794,7243 = 794,72</a:t>
            </a:r>
            <a:br>
              <a:rPr lang="sk-SK" sz="4800">
                <a:solidFill>
                  <a:srgbClr val="FF3399"/>
                </a:solidFill>
              </a:rPr>
            </a:br>
            <a:endParaRPr lang="sk-SK" sz="4800">
              <a:solidFill>
                <a:srgbClr val="FF3399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716463" y="2276475"/>
            <a:ext cx="142875" cy="2159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419475" y="2997200"/>
            <a:ext cx="144463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ky">
  <a:themeElements>
    <a:clrScheme name="Pastelky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Pastelky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stelky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175</TotalTime>
  <Words>155</Words>
  <Application>Microsoft Office PowerPoint</Application>
  <PresentationFormat>Prezentácia na obrazovke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7" baseType="lpstr">
      <vt:lpstr>Arial</vt:lpstr>
      <vt:lpstr>Comic Sans MS</vt:lpstr>
      <vt:lpstr>Pastelky</vt:lpstr>
      <vt:lpstr>Snímka 1</vt:lpstr>
      <vt:lpstr>Obsah</vt:lpstr>
      <vt:lpstr>Desatinné číslo</vt:lpstr>
      <vt:lpstr>Porovnávanie desatinných čísel</vt:lpstr>
      <vt:lpstr>Zaokrúhľovanie desatinných čísel</vt:lpstr>
      <vt:lpstr>Poďme spolu zaokrúhľovať...</vt:lpstr>
      <vt:lpstr>124,786 = 124,8</vt:lpstr>
      <vt:lpstr>Snímka 8</vt:lpstr>
      <vt:lpstr>794,7243 = 794,72 </vt:lpstr>
      <vt:lpstr>Sčitovanie desatinných čísel</vt:lpstr>
      <vt:lpstr>Snímka 11</vt:lpstr>
      <vt:lpstr>Odčítanie desatinných čísel</vt:lpstr>
      <vt:lpstr>Vieme už počítať s desatinnými číslami ?</vt:lpstr>
      <vt:lpstr>Ani to nebolo také ťažké,  však ?</vt:lpstr>
    </vt:vector>
  </TitlesOfParts>
  <Company>Čadca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ZBOJEKOVÁ Gabika</dc:creator>
  <cp:lastModifiedBy>Gabika - PC</cp:lastModifiedBy>
  <cp:revision>20</cp:revision>
  <dcterms:created xsi:type="dcterms:W3CDTF">2006-02-01T15:24:33Z</dcterms:created>
  <dcterms:modified xsi:type="dcterms:W3CDTF">2010-05-16T08:57:24Z</dcterms:modified>
</cp:coreProperties>
</file>