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8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1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0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8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59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7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6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8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7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6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8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54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22576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/>
              <a:t>Finančná matematika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16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1603" y="207165"/>
            <a:ext cx="7234934" cy="824801"/>
          </a:xfrm>
        </p:spPr>
        <p:txBody>
          <a:bodyPr/>
          <a:lstStyle/>
          <a:p>
            <a:pPr algn="l"/>
            <a:r>
              <a:rPr lang="sk-SK" dirty="0"/>
              <a:t>Pravidelné sporenie - vklady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981603" y="619564"/>
                <a:ext cx="7339437" cy="614699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sk-SK" sz="2400" i="1" dirty="0"/>
                  <a:t>Do banky vkladáme pravidelne ročne 1000 € na účet s 3% </a:t>
                </a:r>
                <a:r>
                  <a:rPr lang="sk-SK" sz="2400" i="1" dirty="0" err="1"/>
                  <a:t>p.a</a:t>
                </a:r>
                <a:r>
                  <a:rPr lang="sk-SK" sz="2400" i="1" dirty="0"/>
                  <a:t>. . Vypočítajte celkovú sumu po 10 rokoch.</a:t>
                </a:r>
              </a:p>
              <a:p>
                <a:pPr marL="0" indent="0">
                  <a:buNone/>
                </a:pPr>
                <a:r>
                  <a:rPr lang="sk-SK" sz="2400" i="1" dirty="0" err="1"/>
                  <a:t>K</a:t>
                </a:r>
                <a:r>
                  <a:rPr lang="sk-SK" sz="2400" i="1" baseline="-25000" dirty="0" err="1"/>
                  <a:t>1</a:t>
                </a:r>
                <a:r>
                  <a:rPr lang="sk-SK" sz="2400" i="1" dirty="0"/>
                  <a:t> = </a:t>
                </a:r>
                <a:r>
                  <a:rPr lang="sk-SK" sz="2400" i="1" dirty="0" err="1"/>
                  <a:t>K</a:t>
                </a:r>
                <a:r>
                  <a:rPr lang="sk-SK" sz="2400" i="1" baseline="-25000" dirty="0" err="1"/>
                  <a:t>0</a:t>
                </a:r>
                <a:r>
                  <a:rPr lang="sk-SK" sz="2400" i="1" dirty="0"/>
                  <a:t>(1 + i) = 1000 . (1 + 0,03)</a:t>
                </a:r>
              </a:p>
              <a:p>
                <a:pPr marL="0" indent="0">
                  <a:buNone/>
                </a:pPr>
                <a:r>
                  <a:rPr lang="sk-SK" sz="2400" i="1" dirty="0" err="1"/>
                  <a:t>K</a:t>
                </a:r>
                <a:r>
                  <a:rPr lang="sk-SK" sz="2400" i="1" baseline="-25000" dirty="0" err="1"/>
                  <a:t>2</a:t>
                </a:r>
                <a:r>
                  <a:rPr lang="sk-SK" sz="2400" i="1" dirty="0"/>
                  <a:t> = (</a:t>
                </a:r>
                <a:r>
                  <a:rPr lang="sk-SK" sz="2400" i="1" dirty="0" err="1"/>
                  <a:t>K</a:t>
                </a:r>
                <a:r>
                  <a:rPr lang="sk-SK" sz="2400" i="1" baseline="-25000" dirty="0" err="1"/>
                  <a:t>1</a:t>
                </a:r>
                <a:r>
                  <a:rPr lang="sk-SK" sz="2400" i="1" dirty="0"/>
                  <a:t> + 1000) . (1 + 0,03) = ... =</a:t>
                </a:r>
              </a:p>
              <a:p>
                <a:pPr marL="0" indent="0">
                  <a:buNone/>
                </a:pPr>
                <a:r>
                  <a:rPr lang="sk-SK" sz="2400" i="1" dirty="0"/>
                  <a:t>= 1000(1 + 0,03)</a:t>
                </a:r>
                <a:r>
                  <a:rPr lang="sk-SK" sz="2400" i="1" baseline="30000" dirty="0"/>
                  <a:t>2</a:t>
                </a:r>
                <a:r>
                  <a:rPr lang="sk-SK" sz="2400" i="1" dirty="0"/>
                  <a:t> + 1000(1 + 0,03)</a:t>
                </a:r>
              </a:p>
              <a:p>
                <a:pPr marL="0" indent="0">
                  <a:buNone/>
                </a:pPr>
                <a:r>
                  <a:rPr lang="sk-SK" sz="2400" i="1" dirty="0" err="1"/>
                  <a:t>K</a:t>
                </a:r>
                <a:r>
                  <a:rPr lang="sk-SK" sz="2400" i="1" baseline="-25000" dirty="0" err="1"/>
                  <a:t>3</a:t>
                </a:r>
                <a:r>
                  <a:rPr lang="sk-SK" sz="2400" i="1" dirty="0"/>
                  <a:t> = (</a:t>
                </a:r>
                <a:r>
                  <a:rPr lang="sk-SK" sz="2400" i="1" dirty="0" err="1"/>
                  <a:t>K</a:t>
                </a:r>
                <a:r>
                  <a:rPr lang="sk-SK" sz="2400" i="1" baseline="-25000" dirty="0" err="1"/>
                  <a:t>2</a:t>
                </a:r>
                <a:r>
                  <a:rPr lang="sk-SK" sz="2400" i="1" dirty="0"/>
                  <a:t> + 1000).(1 + 0,03) = ... =</a:t>
                </a:r>
              </a:p>
              <a:p>
                <a:pPr marL="0" indent="0">
                  <a:buNone/>
                </a:pPr>
                <a:r>
                  <a:rPr lang="sk-SK" sz="2400" i="1" dirty="0"/>
                  <a:t>= 1000(1 + 0,03)</a:t>
                </a:r>
                <a:r>
                  <a:rPr lang="sk-SK" sz="2400" i="1" baseline="30000" dirty="0"/>
                  <a:t>3</a:t>
                </a:r>
                <a:r>
                  <a:rPr lang="sk-SK" sz="2400" i="1" dirty="0"/>
                  <a:t> 1000(1 + 0,03)</a:t>
                </a:r>
                <a:r>
                  <a:rPr lang="sk-SK" sz="2400" i="1" baseline="30000" dirty="0"/>
                  <a:t>2</a:t>
                </a:r>
                <a:r>
                  <a:rPr lang="sk-SK" sz="2400" i="1" dirty="0"/>
                  <a:t> + 1000(1 + 0,03)</a:t>
                </a:r>
              </a:p>
              <a:p>
                <a:pPr marL="0" indent="0">
                  <a:buNone/>
                </a:pPr>
                <a:r>
                  <a:rPr lang="sk-SK" sz="2400" i="1" dirty="0"/>
                  <a:t>( 1 + 0,03) = q</a:t>
                </a:r>
              </a:p>
              <a:p>
                <a:pPr marL="0" indent="0">
                  <a:buNone/>
                </a:pPr>
                <a:r>
                  <a:rPr lang="sk-SK" sz="2400" i="1" dirty="0"/>
                  <a:t>			</a:t>
                </a:r>
                <a14:m>
                  <m:oMath xmlns:m="http://schemas.openxmlformats.org/officeDocument/2006/math"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sk-SK" sz="3200" b="0" i="1" baseline="-25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sk-SK" sz="32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𝑞</m:t>
                    </m:r>
                    <m:f>
                      <m:fPr>
                        <m:ctrlPr>
                          <a:rPr lang="sk-SK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sk-SK" sz="3200" b="0" i="1" baseline="3000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sk-SK" sz="3200" i="1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1603" y="619564"/>
                <a:ext cx="7339437" cy="6146995"/>
              </a:xfrm>
              <a:blipFill>
                <a:blip r:embed="rId2"/>
                <a:stretch>
                  <a:fillRect l="-1246" t="-198" r="-199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68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1603" y="207165"/>
            <a:ext cx="7234934" cy="824801"/>
          </a:xfrm>
        </p:spPr>
        <p:txBody>
          <a:bodyPr/>
          <a:lstStyle/>
          <a:p>
            <a:pPr algn="l"/>
            <a:r>
              <a:rPr lang="sk-SK" dirty="0"/>
              <a:t>Jednoduchý úrok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81602" y="861158"/>
            <a:ext cx="7339437" cy="5996842"/>
          </a:xfrm>
        </p:spPr>
        <p:txBody>
          <a:bodyPr anchor="t"/>
          <a:lstStyle/>
          <a:p>
            <a:r>
              <a:rPr lang="sk-SK" sz="2400" dirty="0"/>
              <a:t>Úrok - z hľadiska veriteľa je to odmena, ktorú dostáva za to, že dočasne poskytol svoje peniaze niekomu inému. Z hľadiska dlžníka je to cena, ktorú platí za získanie úveru.</a:t>
            </a:r>
          </a:p>
          <a:p>
            <a:r>
              <a:rPr lang="sk-SK" sz="2400" dirty="0"/>
              <a:t>Úroková sadzba - je úrok vyjadrený v percentách z hodnoty kapitálu.</a:t>
            </a:r>
          </a:p>
          <a:p>
            <a:r>
              <a:rPr lang="sk-SK" sz="2400" dirty="0"/>
              <a:t>Úroková miera - úroková sadzba vyjadrená v stotinách percenta.</a:t>
            </a:r>
          </a:p>
          <a:p>
            <a:r>
              <a:rPr lang="sk-SK" sz="2400" dirty="0"/>
              <a:t>Úrokové obdobie - je doba, za ktorú sa úroky pravidelne pripisujú.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23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1603" y="207165"/>
            <a:ext cx="7234934" cy="824801"/>
          </a:xfrm>
        </p:spPr>
        <p:txBody>
          <a:bodyPr/>
          <a:lstStyle/>
          <a:p>
            <a:pPr algn="l"/>
            <a:r>
              <a:rPr lang="sk-SK" dirty="0"/>
              <a:t>Jednoduchý úrok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81602" y="861158"/>
            <a:ext cx="7339437" cy="59968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sk-SK" sz="2400" dirty="0"/>
              <a:t>Metódy pre stanovenie obdobia:</a:t>
            </a:r>
          </a:p>
          <a:p>
            <a:r>
              <a:rPr lang="sk-SK" sz="2400" dirty="0"/>
              <a:t>anglická metóda - počíta so skutočným počtom dní </a:t>
            </a:r>
            <a:r>
              <a:rPr lang="sk-SK" sz="2400" dirty="0" err="1"/>
              <a:t>úrokovacieho</a:t>
            </a:r>
            <a:r>
              <a:rPr lang="sk-SK" sz="2400" dirty="0"/>
              <a:t> obdobia a s dĺžkou roku 365 (resp. 366) dní </a:t>
            </a:r>
          </a:p>
          <a:p>
            <a:r>
              <a:rPr lang="sk-SK" sz="2400" dirty="0"/>
              <a:t>francúzska metóda (medzinárodná) - počíta so skutočným počtom dní </a:t>
            </a:r>
            <a:r>
              <a:rPr lang="sk-SK" sz="2400" dirty="0" err="1"/>
              <a:t>úrokovacieho</a:t>
            </a:r>
            <a:r>
              <a:rPr lang="sk-SK" sz="2400" dirty="0"/>
              <a:t> obdobia a s dĺžkou roku 360 dní </a:t>
            </a:r>
          </a:p>
          <a:p>
            <a:r>
              <a:rPr lang="sk-SK" sz="2400" dirty="0"/>
              <a:t>nemecká metóda (obchodná) - počíta s celými mesiacmi ako s 30 dňovými a s dĺžkou roku 360 dní  </a:t>
            </a:r>
          </a:p>
        </p:txBody>
      </p:sp>
    </p:spTree>
    <p:extLst>
      <p:ext uri="{BB962C8B-B14F-4D97-AF65-F5344CB8AC3E}">
        <p14:creationId xmlns:p14="http://schemas.microsoft.com/office/powerpoint/2010/main" val="318794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1603" y="207165"/>
            <a:ext cx="7234934" cy="824801"/>
          </a:xfrm>
        </p:spPr>
        <p:txBody>
          <a:bodyPr/>
          <a:lstStyle/>
          <a:p>
            <a:pPr algn="l"/>
            <a:r>
              <a:rPr lang="sk-SK" dirty="0"/>
              <a:t>Jednoduchý úrok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981603" y="619564"/>
                <a:ext cx="7339437" cy="614699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sk-SK" sz="2400" dirty="0"/>
                  <a:t>Výpočet jednoduchého úroku: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sk-SK" sz="2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sk-SK" sz="2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sk-SK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sk-SK" sz="2400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</m:oMath>
                  </m:oMathPara>
                </a14:m>
                <a:endParaRPr lang="sk-SK" sz="2400" dirty="0"/>
              </a:p>
              <a:p>
                <a:pPr marL="0" indent="0">
                  <a:buNone/>
                </a:pPr>
                <a:r>
                  <a:rPr lang="sk-SK" sz="2400" dirty="0" err="1"/>
                  <a:t>K</a:t>
                </a:r>
                <a:r>
                  <a:rPr lang="sk-SK" sz="2400" baseline="-25000" dirty="0" err="1"/>
                  <a:t>0</a:t>
                </a:r>
                <a:r>
                  <a:rPr lang="sk-SK" sz="2400" dirty="0"/>
                  <a:t> = kapitál (istina)</a:t>
                </a:r>
              </a:p>
              <a:p>
                <a:pPr marL="0" indent="0">
                  <a:buNone/>
                </a:pPr>
                <a:r>
                  <a:rPr lang="sk-SK" sz="2400" dirty="0"/>
                  <a:t>p = ročná úroková sadzba v % </a:t>
                </a:r>
              </a:p>
              <a:p>
                <a:pPr marL="0" indent="0">
                  <a:buNone/>
                </a:pPr>
                <a:r>
                  <a:rPr lang="pl-PL" sz="2400" dirty="0"/>
                  <a:t>d = doba splatnosti kapitálu v dňoch </a:t>
                </a:r>
              </a:p>
              <a:p>
                <a:pPr marL="0" indent="0">
                  <a:buNone/>
                </a:pPr>
                <a:r>
                  <a:rPr lang="sk-SK" sz="2400" dirty="0"/>
                  <a:t>u = úrok </a:t>
                </a:r>
              </a:p>
              <a:p>
                <a:pPr marL="0" indent="0">
                  <a:buNone/>
                </a:pPr>
                <a:r>
                  <a:rPr lang="sk-SK" sz="2400" dirty="0"/>
                  <a:t>p/100 = i – ročná úroková miera v tvare des. č.</a:t>
                </a:r>
              </a:p>
              <a:p>
                <a:pPr marL="0" indent="0">
                  <a:buNone/>
                </a:pPr>
                <a:r>
                  <a:rPr lang="sk-SK" sz="2400" dirty="0"/>
                  <a:t>d/360 = t – doba splatnosti</a:t>
                </a:r>
              </a:p>
              <a:p>
                <a:pPr marL="0" indent="0">
                  <a:buNone/>
                </a:pPr>
                <a:r>
                  <a:rPr lang="sk-SK" sz="2400" dirty="0"/>
                  <a:t>	</a:t>
                </a:r>
                <a:r>
                  <a:rPr lang="sk-SK" sz="2400" dirty="0" err="1"/>
                  <a:t>K</a:t>
                </a:r>
                <a:r>
                  <a:rPr lang="sk-SK" sz="2400" baseline="-25000" dirty="0" err="1"/>
                  <a:t>t</a:t>
                </a:r>
                <a:r>
                  <a:rPr lang="sk-SK" sz="2400" dirty="0"/>
                  <a:t> = </a:t>
                </a:r>
                <a:r>
                  <a:rPr lang="sk-SK" sz="2400" dirty="0" err="1"/>
                  <a:t>K</a:t>
                </a:r>
                <a:r>
                  <a:rPr lang="sk-SK" sz="2400" baseline="-25000" dirty="0" err="1"/>
                  <a:t>0</a:t>
                </a:r>
                <a:r>
                  <a:rPr lang="sk-SK" sz="2400" dirty="0"/>
                  <a:t> + u			</a:t>
                </a:r>
                <a:r>
                  <a:rPr lang="sk-SK" sz="2400" i="1" dirty="0" err="1"/>
                  <a:t>K</a:t>
                </a:r>
                <a:r>
                  <a:rPr lang="sk-SK" sz="2400" i="1" baseline="-25000" dirty="0" err="1"/>
                  <a:t>t</a:t>
                </a:r>
                <a:r>
                  <a:rPr lang="sk-SK" sz="2400" i="1" dirty="0"/>
                  <a:t> = </a:t>
                </a:r>
                <a:r>
                  <a:rPr lang="sk-SK" sz="2400" i="1" dirty="0" err="1"/>
                  <a:t>K</a:t>
                </a:r>
                <a:r>
                  <a:rPr lang="sk-SK" sz="2400" i="1" baseline="-25000" dirty="0" err="1"/>
                  <a:t>0</a:t>
                </a:r>
                <a:r>
                  <a:rPr lang="sk-SK" sz="2400" i="1" dirty="0"/>
                  <a:t> ( 1 + </a:t>
                </a:r>
                <a:r>
                  <a:rPr lang="sk-SK" sz="2400" i="1" dirty="0" err="1"/>
                  <a:t>it</a:t>
                </a:r>
                <a:r>
                  <a:rPr lang="sk-SK" sz="2400" i="1" dirty="0"/>
                  <a:t>)</a:t>
                </a: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1603" y="619564"/>
                <a:ext cx="7339437" cy="6146995"/>
              </a:xfrm>
              <a:blipFill>
                <a:blip r:embed="rId2"/>
                <a:stretch>
                  <a:fillRect l="-1246" t="-19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97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1603" y="207165"/>
            <a:ext cx="7234934" cy="824801"/>
          </a:xfrm>
        </p:spPr>
        <p:txBody>
          <a:bodyPr/>
          <a:lstStyle/>
          <a:p>
            <a:pPr algn="l"/>
            <a:r>
              <a:rPr lang="sk-SK" dirty="0"/>
              <a:t>Jednoduchý úrok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81603" y="619564"/>
            <a:ext cx="7339437" cy="6146995"/>
          </a:xfrm>
        </p:spPr>
        <p:txBody>
          <a:bodyPr anchor="t">
            <a:normAutofit/>
          </a:bodyPr>
          <a:lstStyle/>
          <a:p>
            <a:r>
              <a:rPr lang="sk-SK" sz="2400" dirty="0"/>
              <a:t>zdaňovací koeficient </a:t>
            </a:r>
            <a:r>
              <a:rPr lang="sk-SK" sz="2400" i="1" dirty="0"/>
              <a:t>k = (100 – d)/100; </a:t>
            </a:r>
          </a:p>
          <a:p>
            <a:r>
              <a:rPr lang="sk-SK" sz="2400" dirty="0"/>
              <a:t>d ⟹ daň z úroku vyjadrená v %  </a:t>
            </a:r>
          </a:p>
          <a:p>
            <a:r>
              <a:rPr lang="sk-SK" sz="2400" dirty="0"/>
              <a:t>daň z úroku = 19% ⟹ k = 0,81</a:t>
            </a:r>
          </a:p>
          <a:p>
            <a:pPr marL="0" indent="0">
              <a:buNone/>
            </a:pPr>
            <a:r>
              <a:rPr lang="sk-SK" sz="2400" i="1" dirty="0"/>
              <a:t>			</a:t>
            </a:r>
            <a:r>
              <a:rPr lang="sk-SK" sz="2400" i="1" dirty="0" err="1"/>
              <a:t>K</a:t>
            </a:r>
            <a:r>
              <a:rPr lang="sk-SK" sz="2400" i="1" baseline="-25000" dirty="0" err="1"/>
              <a:t>t</a:t>
            </a:r>
            <a:r>
              <a:rPr lang="sk-SK" sz="2400" i="1" dirty="0"/>
              <a:t> = </a:t>
            </a:r>
            <a:r>
              <a:rPr lang="sk-SK" sz="2400" i="1" dirty="0" err="1"/>
              <a:t>K</a:t>
            </a:r>
            <a:r>
              <a:rPr lang="sk-SK" sz="2400" i="1" baseline="-25000" dirty="0" err="1"/>
              <a:t>0</a:t>
            </a:r>
            <a:r>
              <a:rPr lang="sk-SK" sz="2400" i="1" dirty="0"/>
              <a:t> ( 1 + </a:t>
            </a:r>
            <a:r>
              <a:rPr lang="sk-SK" sz="2400" i="1" dirty="0" err="1"/>
              <a:t>ikt</a:t>
            </a:r>
            <a:r>
              <a:rPr lang="sk-SK" sz="2400" i="1" dirty="0"/>
              <a:t>)</a:t>
            </a:r>
          </a:p>
          <a:p>
            <a:pPr marL="0" indent="0">
              <a:buNone/>
            </a:pPr>
            <a:r>
              <a:rPr lang="sk-SK" sz="2400" i="1" dirty="0"/>
              <a:t>Prvý deň ( deň vkladu ) sa započíta, posledný deň sa nezapočíta.</a:t>
            </a:r>
            <a:endParaRPr lang="sk-SK" sz="2000" i="1" dirty="0"/>
          </a:p>
          <a:p>
            <a:pPr marL="0" indent="0">
              <a:buNone/>
            </a:pPr>
            <a:endParaRPr lang="sk-SK" sz="2400" i="1" dirty="0"/>
          </a:p>
          <a:p>
            <a:pPr marL="0" indent="0">
              <a:buNone/>
            </a:pPr>
            <a:r>
              <a:rPr lang="sk-SK" sz="2400" i="1" dirty="0"/>
              <a:t>ÚLOHA:</a:t>
            </a:r>
          </a:p>
          <a:p>
            <a:pPr marL="0" indent="0">
              <a:buNone/>
            </a:pPr>
            <a:r>
              <a:rPr lang="sk-SK" sz="2000" dirty="0"/>
              <a:t>Aký bude zostatok vkladu 10.000,- EUR za 2 roky , 2 mesiace a 10 dní pri úrokovej sadzbe 10,5 % bez zdanenia a po zdanení (30/360)?</a:t>
            </a:r>
          </a:p>
        </p:txBody>
      </p:sp>
    </p:spTree>
    <p:extLst>
      <p:ext uri="{BB962C8B-B14F-4D97-AF65-F5344CB8AC3E}">
        <p14:creationId xmlns:p14="http://schemas.microsoft.com/office/powerpoint/2010/main" val="427339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1603" y="207165"/>
            <a:ext cx="7234934" cy="824801"/>
          </a:xfrm>
        </p:spPr>
        <p:txBody>
          <a:bodyPr/>
          <a:lstStyle/>
          <a:p>
            <a:pPr algn="l"/>
            <a:r>
              <a:rPr lang="sk-SK" dirty="0"/>
              <a:t>Zložený úrok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81603" y="619564"/>
            <a:ext cx="7339437" cy="61469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sk-SK" sz="2400" dirty="0"/>
              <a:t>Pri zloženom úrokovaní sa vyplatené úroky vypočítavajú k pôvodnému kapitálu a v nasledujúcom úrokovom období sa za základ pre výpočet úroku považuje hodnota kapitálu zvýšená o úrok.</a:t>
            </a:r>
          </a:p>
          <a:p>
            <a:pPr marL="0" indent="0">
              <a:buNone/>
            </a:pPr>
            <a:r>
              <a:rPr lang="sk-SK" sz="2400" dirty="0"/>
              <a:t> 				</a:t>
            </a:r>
            <a:r>
              <a:rPr lang="sk-SK" sz="2400" i="1" dirty="0" err="1"/>
              <a:t>K</a:t>
            </a:r>
            <a:r>
              <a:rPr lang="sk-SK" sz="2400" i="1" baseline="-25000" dirty="0" err="1"/>
              <a:t>t</a:t>
            </a:r>
            <a:r>
              <a:rPr lang="sk-SK" sz="2400" i="1" dirty="0"/>
              <a:t> = </a:t>
            </a:r>
            <a:r>
              <a:rPr lang="sk-SK" sz="2400" i="1" dirty="0" err="1"/>
              <a:t>K</a:t>
            </a:r>
            <a:r>
              <a:rPr lang="sk-SK" sz="2400" i="1" baseline="-25000" dirty="0" err="1"/>
              <a:t>0</a:t>
            </a:r>
            <a:r>
              <a:rPr lang="sk-SK" sz="2400" i="1" dirty="0"/>
              <a:t> ( 1 + i)</a:t>
            </a:r>
            <a:r>
              <a:rPr lang="sk-SK" sz="2400" i="1" baseline="30000" dirty="0"/>
              <a:t>t</a:t>
            </a:r>
          </a:p>
          <a:p>
            <a:pPr marL="0" indent="0">
              <a:buNone/>
            </a:pPr>
            <a:r>
              <a:rPr lang="sk-SK" sz="2400" i="1" dirty="0"/>
              <a:t>				</a:t>
            </a:r>
            <a:r>
              <a:rPr lang="sk-SK" sz="2400" i="1" dirty="0" err="1"/>
              <a:t>K</a:t>
            </a:r>
            <a:r>
              <a:rPr lang="sk-SK" sz="2400" i="1" baseline="-25000" dirty="0" err="1"/>
              <a:t>t</a:t>
            </a:r>
            <a:r>
              <a:rPr lang="sk-SK" sz="2400" i="1" dirty="0"/>
              <a:t> = </a:t>
            </a:r>
            <a:r>
              <a:rPr lang="sk-SK" sz="2400" i="1" dirty="0" err="1"/>
              <a:t>K</a:t>
            </a:r>
            <a:r>
              <a:rPr lang="sk-SK" sz="2400" i="1" baseline="-25000" dirty="0" err="1"/>
              <a:t>0</a:t>
            </a:r>
            <a:r>
              <a:rPr lang="sk-SK" sz="2400" i="1" dirty="0"/>
              <a:t> ( 1 + </a:t>
            </a:r>
            <a:r>
              <a:rPr lang="sk-SK" sz="2400" i="1" dirty="0" err="1"/>
              <a:t>ik</a:t>
            </a:r>
            <a:r>
              <a:rPr lang="sk-SK" sz="2400" i="1" dirty="0"/>
              <a:t>)</a:t>
            </a:r>
            <a:r>
              <a:rPr lang="sk-SK" sz="2400" i="1" baseline="30000" dirty="0"/>
              <a:t>t   </a:t>
            </a:r>
          </a:p>
          <a:p>
            <a:pPr marL="0" indent="0">
              <a:buNone/>
            </a:pPr>
            <a:r>
              <a:rPr lang="sk-SK" sz="2400" dirty="0"/>
              <a:t>k - zdaňovací koeficient, i = p/100, t – úrok. obdobie</a:t>
            </a:r>
            <a:endParaRPr lang="sk-SK" sz="2400" i="1" dirty="0"/>
          </a:p>
          <a:p>
            <a:pPr marL="0" indent="0">
              <a:buNone/>
            </a:pPr>
            <a:r>
              <a:rPr lang="sk-SK" sz="2400" dirty="0"/>
              <a:t>V praxi je možné, že úroky sa pripisujú niekoľkokrát počas </a:t>
            </a:r>
            <a:r>
              <a:rPr lang="sk-SK" sz="2400" dirty="0" err="1"/>
              <a:t>úrokovacieho</a:t>
            </a:r>
            <a:r>
              <a:rPr lang="sk-SK" sz="2400" dirty="0"/>
              <a:t> obdobia.</a:t>
            </a:r>
          </a:p>
          <a:p>
            <a:pPr marL="0" indent="0">
              <a:buNone/>
            </a:pPr>
            <a:r>
              <a:rPr lang="pl-PL" sz="2400" dirty="0"/>
              <a:t>i/m - úroková sadzba za 1 m-tinu roku</a:t>
            </a:r>
          </a:p>
          <a:p>
            <a:pPr marL="0" indent="0">
              <a:buNone/>
            </a:pPr>
            <a:endParaRPr lang="sk-SK" sz="2400" i="1" dirty="0"/>
          </a:p>
          <a:p>
            <a:pPr marL="0" indent="0">
              <a:buNone/>
            </a:pPr>
            <a:endParaRPr lang="sk-SK" sz="2400" i="1" dirty="0"/>
          </a:p>
        </p:txBody>
      </p:sp>
    </p:spTree>
    <p:extLst>
      <p:ext uri="{BB962C8B-B14F-4D97-AF65-F5344CB8AC3E}">
        <p14:creationId xmlns:p14="http://schemas.microsoft.com/office/powerpoint/2010/main" val="108545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1603" y="207165"/>
            <a:ext cx="7234934" cy="824801"/>
          </a:xfrm>
        </p:spPr>
        <p:txBody>
          <a:bodyPr/>
          <a:lstStyle/>
          <a:p>
            <a:pPr algn="l"/>
            <a:r>
              <a:rPr lang="sk-SK" dirty="0"/>
              <a:t>Zložený úrok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81603" y="619564"/>
            <a:ext cx="7339437" cy="6146995"/>
          </a:xfrm>
        </p:spPr>
        <p:txBody>
          <a:bodyPr anchor="t">
            <a:normAutofit/>
          </a:bodyPr>
          <a:lstStyle/>
          <a:p>
            <a:r>
              <a:rPr lang="sk-SK" sz="2400" dirty="0"/>
              <a:t>stav kapitálu za t rokov pri úrokovaní m-krát do roka bude daný vzťahom</a:t>
            </a:r>
          </a:p>
          <a:p>
            <a:pPr marL="0" indent="0">
              <a:buNone/>
            </a:pPr>
            <a:r>
              <a:rPr lang="sk-SK" sz="2400" i="1" dirty="0"/>
              <a:t>				</a:t>
            </a:r>
            <a:r>
              <a:rPr lang="sk-SK" sz="2400" i="1" dirty="0" err="1"/>
              <a:t>K</a:t>
            </a:r>
            <a:r>
              <a:rPr lang="sk-SK" sz="2400" i="1" baseline="-25000" dirty="0" err="1"/>
              <a:t>t</a:t>
            </a:r>
            <a:r>
              <a:rPr lang="sk-SK" sz="2400" i="1" dirty="0"/>
              <a:t> = </a:t>
            </a:r>
            <a:r>
              <a:rPr lang="sk-SK" sz="2400" i="1" dirty="0" err="1"/>
              <a:t>K</a:t>
            </a:r>
            <a:r>
              <a:rPr lang="sk-SK" sz="2400" i="1" baseline="-25000" dirty="0" err="1"/>
              <a:t>0</a:t>
            </a:r>
            <a:r>
              <a:rPr lang="sk-SK" sz="2400" i="1" dirty="0"/>
              <a:t> ( 1 + i/m)</a:t>
            </a:r>
            <a:r>
              <a:rPr lang="sk-SK" sz="2400" i="1" baseline="30000" dirty="0" err="1"/>
              <a:t>mt</a:t>
            </a:r>
            <a:endParaRPr lang="sk-SK" sz="2400" i="1" dirty="0"/>
          </a:p>
          <a:p>
            <a:pPr marL="0" indent="0">
              <a:buNone/>
            </a:pPr>
            <a:r>
              <a:rPr lang="sk-SK" sz="2800" dirty="0"/>
              <a:t>ÚLOHY:</a:t>
            </a:r>
          </a:p>
          <a:p>
            <a:pPr marL="0" indent="0">
              <a:buNone/>
            </a:pPr>
            <a:r>
              <a:rPr lang="sk-SK" sz="2400" dirty="0"/>
              <a:t>Aký bude stav pôvodného kapitálu 50 000,- EUR po 5 rokoch pri úrokovej sadzbe 4,8% ak sa úroky pripisujú raz za rok? </a:t>
            </a:r>
          </a:p>
          <a:p>
            <a:pPr marL="0" indent="0">
              <a:buNone/>
            </a:pPr>
            <a:r>
              <a:rPr lang="sk-SK" sz="2400" dirty="0"/>
              <a:t>Aký bude stav pôvodného kapitálu 50 000,- EUR po 5 rokoch pri úrokovej sadzbe 4,8% ak sa úroky pripisujú 12-krát za rok? </a:t>
            </a:r>
            <a:endParaRPr lang="sk-SK" sz="2400" i="1" baseline="30000" dirty="0"/>
          </a:p>
          <a:p>
            <a:pPr marL="0" indent="0">
              <a:buNone/>
            </a:pPr>
            <a:endParaRPr lang="sk-SK" sz="2400" i="1" dirty="0"/>
          </a:p>
        </p:txBody>
      </p:sp>
    </p:spTree>
    <p:extLst>
      <p:ext uri="{BB962C8B-B14F-4D97-AF65-F5344CB8AC3E}">
        <p14:creationId xmlns:p14="http://schemas.microsoft.com/office/powerpoint/2010/main" val="155738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1603" y="207165"/>
            <a:ext cx="7234934" cy="824801"/>
          </a:xfrm>
        </p:spPr>
        <p:txBody>
          <a:bodyPr/>
          <a:lstStyle/>
          <a:p>
            <a:pPr algn="l"/>
            <a:r>
              <a:rPr lang="sk-SK" dirty="0"/>
              <a:t>Zložený úrok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81603" y="619564"/>
            <a:ext cx="7339437" cy="6146995"/>
          </a:xfrm>
        </p:spPr>
        <p:txBody>
          <a:bodyPr anchor="t">
            <a:normAutofit/>
          </a:bodyPr>
          <a:lstStyle/>
          <a:p>
            <a:pPr lvl="0"/>
            <a:endParaRPr lang="sk-SK" sz="2400" dirty="0"/>
          </a:p>
          <a:p>
            <a:pPr lvl="0"/>
            <a:r>
              <a:rPr lang="sk-SK" sz="2400" dirty="0"/>
              <a:t>Zistite, ktorý z úrokov 6 % </a:t>
            </a:r>
            <a:r>
              <a:rPr lang="sk-SK" sz="2400" dirty="0" err="1"/>
              <a:t>p.a</a:t>
            </a:r>
            <a:r>
              <a:rPr lang="sk-SK" sz="2400" dirty="0"/>
              <a:t>. alebo 6 % </a:t>
            </a:r>
            <a:r>
              <a:rPr lang="sk-SK" sz="2400" dirty="0" err="1"/>
              <a:t>p.m</a:t>
            </a:r>
            <a:r>
              <a:rPr lang="sk-SK" sz="2400" dirty="0"/>
              <a:t>. (pripísanie úrokov raz za mesiac, tzn. 12 krát za rok) je pre klienta výhodnejší, ak je ním úročený vklad x €.</a:t>
            </a:r>
          </a:p>
          <a:p>
            <a:pPr marL="0" indent="0">
              <a:buNone/>
            </a:pPr>
            <a:r>
              <a:rPr lang="sk-SK" sz="2400" b="1" i="1" dirty="0" err="1"/>
              <a:t>K</a:t>
            </a:r>
            <a:r>
              <a:rPr lang="sk-SK" sz="2400" b="1" i="1" baseline="-25000" dirty="0" err="1"/>
              <a:t>t</a:t>
            </a:r>
            <a:r>
              <a:rPr lang="sk-SK" sz="2400" b="1" i="1" dirty="0"/>
              <a:t> = </a:t>
            </a:r>
            <a:r>
              <a:rPr lang="sk-SK" sz="2400" b="1" i="1" dirty="0" err="1"/>
              <a:t>K</a:t>
            </a:r>
            <a:r>
              <a:rPr lang="sk-SK" sz="2400" b="1" i="1" baseline="-25000" dirty="0" err="1"/>
              <a:t>0</a:t>
            </a:r>
            <a:r>
              <a:rPr lang="sk-SK" sz="2400" b="1" i="1" dirty="0"/>
              <a:t> ( 1 + i)</a:t>
            </a:r>
            <a:r>
              <a:rPr lang="sk-SK" sz="2400" b="1" i="1" baseline="30000" dirty="0"/>
              <a:t>t</a:t>
            </a:r>
          </a:p>
          <a:p>
            <a:pPr marL="0" indent="0">
              <a:buNone/>
            </a:pPr>
            <a:r>
              <a:rPr lang="sk-SK" sz="2400" i="1" dirty="0" err="1"/>
              <a:t>K</a:t>
            </a:r>
            <a:r>
              <a:rPr lang="sk-SK" sz="2400" i="1" baseline="-25000" dirty="0" err="1"/>
              <a:t>1</a:t>
            </a:r>
            <a:r>
              <a:rPr lang="sk-SK" sz="2400" i="1" dirty="0"/>
              <a:t> = 100.(1 + 0,06)</a:t>
            </a:r>
            <a:r>
              <a:rPr lang="sk-SK" sz="2400" i="1" baseline="30000" dirty="0"/>
              <a:t>1</a:t>
            </a:r>
            <a:r>
              <a:rPr lang="sk-SK" sz="2400" i="1" dirty="0"/>
              <a:t> = 106 €			</a:t>
            </a:r>
          </a:p>
          <a:p>
            <a:pPr marL="0" indent="0">
              <a:buNone/>
            </a:pPr>
            <a:r>
              <a:rPr lang="sk-SK" sz="2400" b="1" i="1" dirty="0" err="1"/>
              <a:t>K</a:t>
            </a:r>
            <a:r>
              <a:rPr lang="sk-SK" sz="2400" b="1" i="1" baseline="-25000" dirty="0" err="1"/>
              <a:t>t</a:t>
            </a:r>
            <a:r>
              <a:rPr lang="sk-SK" sz="2400" b="1" i="1" dirty="0"/>
              <a:t> = </a:t>
            </a:r>
            <a:r>
              <a:rPr lang="sk-SK" sz="2400" b="1" i="1" dirty="0" err="1"/>
              <a:t>K</a:t>
            </a:r>
            <a:r>
              <a:rPr lang="sk-SK" sz="2400" b="1" i="1" baseline="-25000" dirty="0" err="1"/>
              <a:t>0</a:t>
            </a:r>
            <a:r>
              <a:rPr lang="sk-SK" sz="2400" b="1" i="1" dirty="0"/>
              <a:t> ( 1 + i/m)</a:t>
            </a:r>
            <a:r>
              <a:rPr lang="sk-SK" sz="2400" b="1" i="1" baseline="30000" dirty="0" err="1"/>
              <a:t>mt</a:t>
            </a:r>
            <a:endParaRPr lang="sk-SK" sz="2400" b="1" i="1" dirty="0"/>
          </a:p>
          <a:p>
            <a:pPr marL="0" indent="0">
              <a:buNone/>
            </a:pPr>
            <a:r>
              <a:rPr lang="sk-SK" sz="2400" i="1" dirty="0" err="1"/>
              <a:t>K</a:t>
            </a:r>
            <a:r>
              <a:rPr lang="sk-SK" sz="2400" i="1" baseline="-25000" dirty="0" err="1"/>
              <a:t>1</a:t>
            </a:r>
            <a:r>
              <a:rPr lang="sk-SK" sz="2400" i="1" dirty="0"/>
              <a:t> = 100.(1 + 0,06/12)</a:t>
            </a:r>
            <a:r>
              <a:rPr lang="sk-SK" sz="2400" i="1" baseline="30000" dirty="0"/>
              <a:t>12.1 </a:t>
            </a:r>
            <a:r>
              <a:rPr lang="sk-SK" sz="2400" i="1" dirty="0"/>
              <a:t>= 106,16 €</a:t>
            </a:r>
          </a:p>
        </p:txBody>
      </p:sp>
    </p:spTree>
    <p:extLst>
      <p:ext uri="{BB962C8B-B14F-4D97-AF65-F5344CB8AC3E}">
        <p14:creationId xmlns:p14="http://schemas.microsoft.com/office/powerpoint/2010/main" val="386537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1603" y="207165"/>
            <a:ext cx="7234934" cy="824801"/>
          </a:xfrm>
        </p:spPr>
        <p:txBody>
          <a:bodyPr/>
          <a:lstStyle/>
          <a:p>
            <a:pPr algn="l"/>
            <a:r>
              <a:rPr lang="sk-SK" dirty="0"/>
              <a:t>Inflácia a deflácia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81603" y="619564"/>
            <a:ext cx="7339437" cy="61469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sk-SK" sz="2400" dirty="0"/>
              <a:t>Vplyvom </a:t>
            </a:r>
            <a:r>
              <a:rPr lang="sk-SK" sz="2400" b="1" dirty="0">
                <a:solidFill>
                  <a:srgbClr val="FF0000"/>
                </a:solidFill>
              </a:rPr>
              <a:t>inflácie</a:t>
            </a:r>
            <a:r>
              <a:rPr lang="sk-SK" sz="2400" dirty="0"/>
              <a:t> hodnota peňazí v čase klesá. Ak dnes daný tovar stojí 1000 €, na budúci rok to môže byť o pár € viac. </a:t>
            </a:r>
          </a:p>
          <a:p>
            <a:pPr marL="0" indent="0">
              <a:buNone/>
            </a:pPr>
            <a:r>
              <a:rPr lang="sk-SK" sz="2400" dirty="0"/>
              <a:t>Čím vyššia inflácia, tým skôr sa oplatí zadlžiť. </a:t>
            </a:r>
          </a:p>
          <a:p>
            <a:pPr marL="0" indent="0">
              <a:buNone/>
            </a:pPr>
            <a:r>
              <a:rPr lang="sk-SK" sz="2400" dirty="0"/>
              <a:t>S rastom inflácie vzrastie aj príjem.</a:t>
            </a:r>
          </a:p>
          <a:p>
            <a:pPr marL="0" indent="0">
              <a:buNone/>
            </a:pPr>
            <a:r>
              <a:rPr lang="sk-SK" sz="2400" dirty="0"/>
              <a:t>Mesačná splátka úveru tak bude predstavovať menší a menší podiel na celkovom mesačnom príjme. </a:t>
            </a:r>
          </a:p>
          <a:p>
            <a:pPr marL="0" indent="0">
              <a:buNone/>
            </a:pPr>
            <a:r>
              <a:rPr lang="sk-SK" sz="2400" dirty="0"/>
              <a:t>Inflácia zníži reálny úrok.</a:t>
            </a:r>
          </a:p>
          <a:p>
            <a:pPr marL="0" indent="0">
              <a:buNone/>
            </a:pPr>
            <a:r>
              <a:rPr lang="sk-SK" sz="2400" b="1" dirty="0">
                <a:solidFill>
                  <a:srgbClr val="FF0000"/>
                </a:solidFill>
              </a:rPr>
              <a:t>Deflácia</a:t>
            </a:r>
            <a:r>
              <a:rPr lang="sk-SK" sz="2400" dirty="0"/>
              <a:t> je pokles všeobecnej cenovej hladiny tovaru a služieb (opak inflácie).</a:t>
            </a:r>
            <a:endParaRPr lang="sk-SK" sz="2400" i="1" dirty="0"/>
          </a:p>
        </p:txBody>
      </p:sp>
    </p:spTree>
    <p:extLst>
      <p:ext uri="{BB962C8B-B14F-4D97-AF65-F5344CB8AC3E}">
        <p14:creationId xmlns:p14="http://schemas.microsoft.com/office/powerpoint/2010/main" val="1101816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108</TotalTime>
  <Words>447</Words>
  <Application>Microsoft Office PowerPoint</Application>
  <PresentationFormat>Prezentácia na obrazovke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MS Shell Dlg 2</vt:lpstr>
      <vt:lpstr>Wingdings</vt:lpstr>
      <vt:lpstr>Wingdings 3</vt:lpstr>
      <vt:lpstr>Madison</vt:lpstr>
      <vt:lpstr>Finančná matematika</vt:lpstr>
      <vt:lpstr>Jednoduchý úrok</vt:lpstr>
      <vt:lpstr>Jednoduchý úrok</vt:lpstr>
      <vt:lpstr>Jednoduchý úrok</vt:lpstr>
      <vt:lpstr>Jednoduchý úrok</vt:lpstr>
      <vt:lpstr>Zložený úrok</vt:lpstr>
      <vt:lpstr>Zložený úrok</vt:lpstr>
      <vt:lpstr>Zložený úrok</vt:lpstr>
      <vt:lpstr>Inflácia a deflácia</vt:lpstr>
      <vt:lpstr>Pravidelné sporenie - vklady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Úrokovanie</dc:title>
  <dc:creator>Ivan</dc:creator>
  <cp:lastModifiedBy>Ivan</cp:lastModifiedBy>
  <cp:revision>17</cp:revision>
  <dcterms:created xsi:type="dcterms:W3CDTF">2017-10-05T02:55:55Z</dcterms:created>
  <dcterms:modified xsi:type="dcterms:W3CDTF">2018-01-17T17:49:51Z</dcterms:modified>
</cp:coreProperties>
</file>