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AB"/>
    <a:srgbClr val="F188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>
        <p:scale>
          <a:sx n="78" d="100"/>
          <a:sy n="78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A6A5145-A8BE-493F-92E8-E529ED27A0E1}" type="datetimeFigureOut">
              <a:rPr lang="sk-SK" smtClean="0"/>
              <a:pPr/>
              <a:t>13. 6. 2022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5334CAE-B10F-4D2E-982F-97575082E6E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HP%20ProBook\Downloads\PPT%20-%20GU&#196;&#189;A%20a%20GU&#196;&#189;OV&#195;&#129;%20PLOCHA%20PowerPoint%20Presentation,%20free%20download%20-%20ID_3577979.html" TargetMode="External"/><Relationship Id="rId2" Type="http://schemas.openxmlformats.org/officeDocument/2006/relationships/hyperlink" Target="http://www.rotacneplochy.sk/index.php?option=com_content&amp;task=view&amp;id=270&amp;Itemid=3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.wikipedia.org/wiki/Gu%C4%BEa_(matematika)" TargetMode="External"/><Relationship Id="rId4" Type="http://schemas.openxmlformats.org/officeDocument/2006/relationships/hyperlink" Target="https://oskole.detiamy.sk/clanok/oble-telesa-povrch-a-objem-gule-teori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876190"/>
          </a:xfrm>
        </p:spPr>
        <p:txBody>
          <a:bodyPr>
            <a:normAutofit/>
          </a:bodyPr>
          <a:lstStyle/>
          <a:p>
            <a:pPr algn="ctr"/>
            <a:r>
              <a:rPr lang="sk-SK" sz="4800" dirty="0" smtClean="0"/>
              <a:t>GUĽA A GUĽOVÁ PLOCHA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242312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tx1"/>
                </a:solidFill>
              </a:rPr>
              <a:t>Boris </a:t>
            </a:r>
            <a:r>
              <a:rPr lang="sk-SK" sz="2800" dirty="0" err="1" smtClean="0">
                <a:solidFill>
                  <a:schemeClr val="tx1"/>
                </a:solidFill>
              </a:rPr>
              <a:t>Brettschneider</a:t>
            </a:r>
            <a:r>
              <a:rPr lang="sk-SK" sz="2800" dirty="0" smtClean="0">
                <a:solidFill>
                  <a:schemeClr val="tx1"/>
                </a:solidFill>
              </a:rPr>
              <a:t> 2.A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pPr algn="r"/>
            <a:r>
              <a:rPr lang="sk-SK" dirty="0" smtClean="0">
                <a:solidFill>
                  <a:schemeClr val="tx1"/>
                </a:solidFill>
              </a:rPr>
              <a:t>										</a:t>
            </a:r>
            <a:r>
              <a:rPr lang="sk-SK" sz="1800" dirty="0" smtClean="0">
                <a:solidFill>
                  <a:schemeClr val="tx1"/>
                </a:solidFill>
              </a:rPr>
              <a:t>Gymnázium, SNP 1, Gelnica</a:t>
            </a:r>
            <a:r>
              <a:rPr lang="sk-SK" dirty="0" smtClean="0">
                <a:solidFill>
                  <a:schemeClr val="tx1"/>
                </a:solidFill>
              </a:rPr>
              <a:t>									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OBJEM GUĽOVEJ VRSTVY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/>
          <a:lstStyle/>
          <a:p>
            <a:r>
              <a:rPr lang="sk-SK" dirty="0" smtClean="0"/>
              <a:t>vypočítame podľa vzorca: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707904" y="2924944"/>
          <a:ext cx="4853340" cy="1008112"/>
        </p:xfrm>
        <a:graphic>
          <a:graphicData uri="http://schemas.openxmlformats.org/presentationml/2006/ole">
            <p:oleObj spid="_x0000_s22531" name="Equation" r:id="rId3" imgW="1955520" imgH="406080" progId="">
              <p:embed/>
            </p:oleObj>
          </a:graphicData>
        </a:graphic>
      </p:graphicFrame>
      <p:pic>
        <p:nvPicPr>
          <p:cNvPr id="6" name="Picture 12" descr="guľova_vrstv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373" r="51526"/>
          <a:stretch>
            <a:fillRect/>
          </a:stretch>
        </p:blipFill>
        <p:spPr bwMode="auto">
          <a:xfrm>
            <a:off x="755575" y="2564904"/>
            <a:ext cx="2777087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>
            <a:normAutofit/>
          </a:bodyPr>
          <a:lstStyle/>
          <a:p>
            <a:pPr algn="ctr"/>
            <a:r>
              <a:rPr lang="sk-SK" sz="2400" dirty="0" smtClean="0"/>
              <a:t>V dnešnej prezentácií sme si viac priblížili priestorové teleso, guľu. Definovali sme základné pojmy a vysvetlili vzorce na výpočty objemu a obsahu. Dúfam, že ste si z tejto prezentácie odniesli mnoho poznatkov, ktoré sa vám v budúcnosti zídu. Ďakujem za pozornosť.</a:t>
            </a:r>
            <a:endParaRPr lang="sk-SK" sz="2400" dirty="0"/>
          </a:p>
        </p:txBody>
      </p:sp>
      <p:sp>
        <p:nvSpPr>
          <p:cNvPr id="25602" name="AutoShape 2" descr="7 Smajlíky ideas | smajlíky, emojis, grafi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5604" name="AutoShape 4" descr="7 Smajlíky ideas | smajlíky, emojis, grafi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 descr="stiahnuť (11)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005064"/>
            <a:ext cx="2472786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051560"/>
          </a:xfrm>
        </p:spPr>
        <p:txBody>
          <a:bodyPr numCol="1">
            <a:normAutofit fontScale="90000"/>
          </a:bodyPr>
          <a:lstStyle/>
          <a:p>
            <a:r>
              <a:rPr lang="sk-SK" dirty="0" smtClean="0"/>
              <a:t>Zoznam použitej literatúry: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800" dirty="0" smtClean="0">
                <a:hlinkClick r:id="rId2"/>
              </a:rPr>
              <a:t>http://www.rotacneplochy.sk/index.php?option=com_content&amp;task=view&amp;id=270&amp;Itemid=34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 smtClean="0">
                <a:hlinkClick r:id="rId3" action="ppaction://hlinkfile"/>
              </a:rPr>
              <a:t>file:///D:/HP%20ProBook/Downloads/PPT%20-%20GU%C4%BDA%20a%20GU%C4%BDOV%C3%81%20PLOCHA%20PowerPoint%20Presentation,%20free%20download%20-%20ID_3577979.html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 smtClean="0">
                <a:hlinkClick r:id="rId4"/>
              </a:rPr>
              <a:t>https://oskole.detiamy.sk/clanok/oble-telesa-povrch-a-objem-gule-teoria</a:t>
            </a:r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 smtClean="0">
                <a:hlinkClick r:id="rId5"/>
              </a:rPr>
              <a:t>https://sk.wikipedia.org/wiki/Gu%C4%BEa_%28matematika%29</a:t>
            </a:r>
            <a:endParaRPr lang="sk-SK" sz="1800" dirty="0" smtClean="0"/>
          </a:p>
          <a:p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endParaRPr lang="sk-SK" sz="1800" dirty="0" smtClean="0"/>
          </a:p>
          <a:p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OBSAH:</a:t>
            </a:r>
            <a:endParaRPr lang="sk-S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/>
          <a:lstStyle/>
          <a:p>
            <a:r>
              <a:rPr lang="sk-SK" sz="2000" dirty="0" smtClean="0">
                <a:hlinkClick r:id="rId2" action="ppaction://hlinksldjump"/>
              </a:rPr>
              <a:t>Guľa</a:t>
            </a:r>
            <a:endParaRPr lang="sk-SK" sz="2000" dirty="0" smtClean="0"/>
          </a:p>
          <a:p>
            <a:r>
              <a:rPr lang="sk-SK" sz="2000" dirty="0" smtClean="0">
                <a:hlinkClick r:id="rId3" action="ppaction://hlinksldjump"/>
              </a:rPr>
              <a:t>Guľová plocha</a:t>
            </a:r>
            <a:endParaRPr lang="sk-SK" sz="2000" dirty="0" smtClean="0"/>
          </a:p>
          <a:p>
            <a:r>
              <a:rPr lang="sk-SK" sz="2000" dirty="0" smtClean="0">
                <a:hlinkClick r:id="rId4" action="ppaction://hlinksldjump"/>
              </a:rPr>
              <a:t>Objem a povrch gule</a:t>
            </a:r>
            <a:endParaRPr lang="sk-SK" sz="2000" dirty="0" smtClean="0"/>
          </a:p>
          <a:p>
            <a:r>
              <a:rPr lang="sk-SK" sz="2000" dirty="0" smtClean="0">
                <a:hlinkClick r:id="rId5" action="ppaction://hlinksldjump"/>
              </a:rPr>
              <a:t>Porovnanie</a:t>
            </a:r>
            <a:endParaRPr lang="sk-SK" sz="2000" dirty="0" smtClean="0"/>
          </a:p>
          <a:p>
            <a:r>
              <a:rPr lang="sk-SK" sz="2000" dirty="0" smtClean="0">
                <a:hlinkClick r:id="rId6" action="ppaction://hlinksldjump"/>
              </a:rPr>
              <a:t>Guľová vrstva </a:t>
            </a:r>
            <a:endParaRPr lang="sk-SK" sz="2000" dirty="0" smtClean="0"/>
          </a:p>
          <a:p>
            <a:r>
              <a:rPr lang="sk-SK" sz="2000" dirty="0" smtClean="0">
                <a:hlinkClick r:id="rId7" action="ppaction://hlinksldjump"/>
              </a:rPr>
              <a:t>Guľový pás</a:t>
            </a:r>
            <a:endParaRPr lang="sk-SK" sz="2000" dirty="0" smtClean="0"/>
          </a:p>
          <a:p>
            <a:r>
              <a:rPr lang="sk-SK" sz="2000" dirty="0" smtClean="0">
                <a:hlinkClick r:id="rId8" action="ppaction://hlinksldjump"/>
              </a:rPr>
              <a:t>Povrch guľovej vrstvy</a:t>
            </a:r>
            <a:endParaRPr lang="sk-SK" sz="2000" dirty="0" smtClean="0"/>
          </a:p>
          <a:p>
            <a:r>
              <a:rPr lang="sk-SK" sz="2000" dirty="0" smtClean="0">
                <a:hlinkClick r:id="rId9" action="ppaction://hlinksldjump"/>
              </a:rPr>
              <a:t>Objem guľovej vrstvy</a:t>
            </a:r>
            <a:endParaRPr lang="sk-SK" sz="2000" dirty="0" smtClean="0"/>
          </a:p>
          <a:p>
            <a:r>
              <a:rPr lang="sk-SK" sz="2000" dirty="0" smtClean="0">
                <a:hlinkClick r:id="rId10" action="ppaction://hlinksldjump"/>
              </a:rPr>
              <a:t>Záver</a:t>
            </a:r>
            <a:endParaRPr lang="sk-SK" sz="2000" dirty="0" smtClean="0"/>
          </a:p>
          <a:p>
            <a:r>
              <a:rPr lang="sk-SK" sz="2000" dirty="0" smtClean="0">
                <a:hlinkClick r:id="rId11" action="ppaction://hlinksldjump"/>
              </a:rPr>
              <a:t>Zoznam použitej literatúry</a:t>
            </a:r>
            <a:endParaRPr lang="sk-SK" sz="20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GUĽA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800" dirty="0" smtClean="0"/>
              <a:t>je </a:t>
            </a:r>
            <a:r>
              <a:rPr lang="sk-SK" sz="1800" b="1" dirty="0" smtClean="0"/>
              <a:t>teleso</a:t>
            </a:r>
            <a:r>
              <a:rPr lang="sk-SK" sz="1800" dirty="0" smtClean="0"/>
              <a:t>, ktoré vznikne otáčaním </a:t>
            </a:r>
            <a:r>
              <a:rPr lang="sk-SK" sz="1800" b="1" dirty="0" smtClean="0"/>
              <a:t>polkruhu okolo jeho priemeru </a:t>
            </a:r>
            <a:r>
              <a:rPr lang="sk-SK" sz="1800" dirty="0" smtClean="0"/>
              <a:t>(na obrázku </a:t>
            </a:r>
            <a:r>
              <a:rPr lang="sk-SK" sz="1800" b="1" dirty="0" smtClean="0"/>
              <a:t>priemer AB</a:t>
            </a:r>
            <a:r>
              <a:rPr lang="sk-SK" sz="1800" dirty="0" smtClean="0"/>
              <a:t> so </a:t>
            </a:r>
            <a:r>
              <a:rPr lang="sk-SK" sz="1800" b="1" dirty="0" smtClean="0"/>
              <a:t>stredom S</a:t>
            </a:r>
            <a:r>
              <a:rPr lang="sk-SK" sz="1800" dirty="0" smtClean="0"/>
              <a:t>).</a:t>
            </a:r>
          </a:p>
          <a:p>
            <a:endParaRPr lang="sk-SK" sz="1800" dirty="0" smtClean="0"/>
          </a:p>
          <a:p>
            <a:r>
              <a:rPr lang="sk-SK" sz="1800" b="1" dirty="0" smtClean="0"/>
              <a:t>Polomer gule r</a:t>
            </a:r>
            <a:r>
              <a:rPr lang="sk-SK" sz="1800" dirty="0" smtClean="0"/>
              <a:t> je rovný </a:t>
            </a:r>
            <a:r>
              <a:rPr lang="sk-SK" sz="1800" b="1" dirty="0" smtClean="0"/>
              <a:t>polomeru polkruhu</a:t>
            </a:r>
            <a:r>
              <a:rPr lang="sk-SK" sz="1800" dirty="0" smtClean="0"/>
              <a:t>.</a:t>
            </a:r>
          </a:p>
          <a:p>
            <a:r>
              <a:rPr lang="sk-SK" sz="1800" b="1" dirty="0" smtClean="0"/>
              <a:t>Stred gule S</a:t>
            </a:r>
            <a:r>
              <a:rPr lang="sk-SK" sz="1800" dirty="0" smtClean="0"/>
              <a:t> je </a:t>
            </a:r>
            <a:r>
              <a:rPr lang="sk-SK" sz="1800" b="1" dirty="0" smtClean="0"/>
              <a:t>stred polkruhu</a:t>
            </a:r>
            <a:r>
              <a:rPr lang="sk-SK" sz="1800" dirty="0" smtClean="0"/>
              <a:t>.</a:t>
            </a:r>
          </a:p>
          <a:p>
            <a:endParaRPr lang="sk-SK" sz="1800" dirty="0"/>
          </a:p>
        </p:txBody>
      </p:sp>
      <p:pic>
        <p:nvPicPr>
          <p:cNvPr id="4" name="Obrázok 3" descr="1U-UT-7-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573016"/>
            <a:ext cx="1584176" cy="1905776"/>
          </a:xfrm>
          <a:prstGeom prst="rect">
            <a:avLst/>
          </a:prstGeom>
        </p:spPr>
      </p:pic>
      <p:pic>
        <p:nvPicPr>
          <p:cNvPr id="5" name="Obrázok 4" descr="slide3-l.jpg"/>
          <p:cNvPicPr>
            <a:picLocks noChangeAspect="1"/>
          </p:cNvPicPr>
          <p:nvPr/>
        </p:nvPicPr>
        <p:blipFill>
          <a:blip r:embed="rId3" cstate="print"/>
          <a:srcRect l="48611" t="48149" r="9722" b="44444"/>
          <a:stretch>
            <a:fillRect/>
          </a:stretch>
        </p:blipFill>
        <p:spPr>
          <a:xfrm>
            <a:off x="3995936" y="3789040"/>
            <a:ext cx="3528392" cy="470452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flipH="1">
            <a:off x="2339752" y="3789040"/>
            <a:ext cx="1728192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 descr="slide3-l.jpg"/>
          <p:cNvPicPr>
            <a:picLocks noChangeAspect="1"/>
          </p:cNvPicPr>
          <p:nvPr/>
        </p:nvPicPr>
        <p:blipFill>
          <a:blip r:embed="rId3" cstate="print"/>
          <a:srcRect l="48180" t="75920" r="25978" b="18824"/>
          <a:stretch>
            <a:fillRect/>
          </a:stretch>
        </p:blipFill>
        <p:spPr>
          <a:xfrm>
            <a:off x="3779912" y="4941168"/>
            <a:ext cx="2832317" cy="432048"/>
          </a:xfrm>
          <a:prstGeom prst="rect">
            <a:avLst/>
          </a:prstGeom>
        </p:spPr>
      </p:pic>
      <p:cxnSp>
        <p:nvCxnSpPr>
          <p:cNvPr id="16" name="Rovná spojovacia šípka 15"/>
          <p:cNvCxnSpPr/>
          <p:nvPr/>
        </p:nvCxnSpPr>
        <p:spPr>
          <a:xfrm flipH="1" flipV="1">
            <a:off x="1907704" y="4581128"/>
            <a:ext cx="187220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GUĽOVÁ PLOCHA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>
            <a:normAutofit/>
          </a:bodyPr>
          <a:lstStyle/>
          <a:p>
            <a:r>
              <a:rPr lang="sk-SK" sz="1800" b="1" dirty="0" err="1" smtClean="0"/>
              <a:t>Polkružnica</a:t>
            </a:r>
            <a:r>
              <a:rPr lang="sk-SK" sz="1800" b="1" dirty="0" smtClean="0"/>
              <a:t> k </a:t>
            </a:r>
            <a:r>
              <a:rPr lang="sk-SK" sz="1800" dirty="0" smtClean="0"/>
              <a:t>vytvára pri otáčaní okolo priamky </a:t>
            </a:r>
            <a:r>
              <a:rPr lang="sk-SK" sz="1800" b="1" dirty="0" smtClean="0"/>
              <a:t>AB guľovú plochu</a:t>
            </a:r>
            <a:r>
              <a:rPr lang="sk-SK" sz="1800" dirty="0" smtClean="0"/>
              <a:t>, ktorá tvorí povrch gule </a:t>
            </a:r>
            <a:endParaRPr lang="sk-SK" sz="1800" dirty="0"/>
          </a:p>
        </p:txBody>
      </p:sp>
      <p:sp>
        <p:nvSpPr>
          <p:cNvPr id="11" name="Oblúk 10"/>
          <p:cNvSpPr/>
          <p:nvPr/>
        </p:nvSpPr>
        <p:spPr>
          <a:xfrm flipH="1">
            <a:off x="971600" y="3356992"/>
            <a:ext cx="2448272" cy="2016224"/>
          </a:xfrm>
          <a:prstGeom prst="arc">
            <a:avLst>
              <a:gd name="adj1" fmla="val 16152483"/>
              <a:gd name="adj2" fmla="val 538147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/>
          <p:cNvCxnSpPr/>
          <p:nvPr/>
        </p:nvCxnSpPr>
        <p:spPr>
          <a:xfrm>
            <a:off x="2195736" y="5157192"/>
            <a:ext cx="1" cy="36001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 flipV="1">
            <a:off x="2195736" y="4725144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2195736" y="436510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flipV="1">
            <a:off x="2195736" y="400506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flipV="1">
            <a:off x="2195736" y="3645024"/>
            <a:ext cx="0" cy="2880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 flipV="1">
            <a:off x="2195736" y="328498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>
            <a:off x="1259632" y="3717032"/>
            <a:ext cx="936104" cy="64807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ývojový diagram: spojnica 37"/>
          <p:cNvSpPr/>
          <p:nvPr/>
        </p:nvSpPr>
        <p:spPr>
          <a:xfrm>
            <a:off x="2123728" y="4293096"/>
            <a:ext cx="144016" cy="144016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BlokTextu 45"/>
          <p:cNvSpPr txBox="1"/>
          <p:nvPr/>
        </p:nvSpPr>
        <p:spPr>
          <a:xfrm>
            <a:off x="2195736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47" name="BlokTextu 46"/>
          <p:cNvSpPr txBox="1"/>
          <p:nvPr/>
        </p:nvSpPr>
        <p:spPr>
          <a:xfrm>
            <a:off x="2195736" y="4941168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B</a:t>
            </a:r>
            <a:endParaRPr lang="sk-SK" dirty="0"/>
          </a:p>
        </p:txBody>
      </p:sp>
      <p:sp>
        <p:nvSpPr>
          <p:cNvPr id="48" name="BlokTextu 47"/>
          <p:cNvSpPr txBox="1"/>
          <p:nvPr/>
        </p:nvSpPr>
        <p:spPr>
          <a:xfrm>
            <a:off x="219573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endParaRPr lang="sk-SK" dirty="0"/>
          </a:p>
        </p:txBody>
      </p:sp>
      <p:sp>
        <p:nvSpPr>
          <p:cNvPr id="49" name="BlokTextu 48"/>
          <p:cNvSpPr txBox="1"/>
          <p:nvPr/>
        </p:nvSpPr>
        <p:spPr>
          <a:xfrm>
            <a:off x="755576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k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0" name="BlokTextu 49"/>
          <p:cNvSpPr txBox="1"/>
          <p:nvPr/>
        </p:nvSpPr>
        <p:spPr>
          <a:xfrm>
            <a:off x="1763688" y="37890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r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55" name="Zalomená spojnica 54"/>
          <p:cNvCxnSpPr/>
          <p:nvPr/>
        </p:nvCxnSpPr>
        <p:spPr>
          <a:xfrm rot="10800000" flipV="1">
            <a:off x="1403648" y="2852936"/>
            <a:ext cx="3024336" cy="8640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ývojový diagram: spojnica 60"/>
          <p:cNvSpPr/>
          <p:nvPr/>
        </p:nvSpPr>
        <p:spPr>
          <a:xfrm>
            <a:off x="1187624" y="3645024"/>
            <a:ext cx="144016" cy="144016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2" name="BlokTextu 61"/>
          <p:cNvSpPr txBox="1"/>
          <p:nvPr/>
        </p:nvSpPr>
        <p:spPr>
          <a:xfrm>
            <a:off x="1043608" y="33569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x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3" name="Obdĺžnik 62"/>
          <p:cNvSpPr/>
          <p:nvPr/>
        </p:nvSpPr>
        <p:spPr>
          <a:xfrm>
            <a:off x="4427984" y="2636912"/>
            <a:ext cx="3816424" cy="1296144"/>
          </a:xfrm>
          <a:prstGeom prst="rect">
            <a:avLst/>
          </a:prstGeom>
          <a:solidFill>
            <a:srgbClr val="F7B8A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Ak si </a:t>
            </a:r>
            <a:r>
              <a:rPr lang="sk-SK" dirty="0">
                <a:solidFill>
                  <a:srgbClr val="FF0000"/>
                </a:solidFill>
              </a:rPr>
              <a:t>z</a:t>
            </a:r>
            <a:r>
              <a:rPr lang="sk-SK" dirty="0" smtClean="0">
                <a:solidFill>
                  <a:srgbClr val="FF0000"/>
                </a:solidFill>
              </a:rPr>
              <a:t>volíme na </a:t>
            </a:r>
            <a:r>
              <a:rPr lang="sk-SK" dirty="0" err="1" smtClean="0">
                <a:solidFill>
                  <a:srgbClr val="FF0000"/>
                </a:solidFill>
              </a:rPr>
              <a:t>polkružnici</a:t>
            </a:r>
            <a:r>
              <a:rPr lang="sk-SK" dirty="0" smtClean="0">
                <a:solidFill>
                  <a:srgbClr val="FF0000"/>
                </a:solidFill>
              </a:rPr>
              <a:t> bod X, platí: |</a:t>
            </a:r>
            <a:r>
              <a:rPr lang="sk-SK" dirty="0" err="1" smtClean="0">
                <a:solidFill>
                  <a:srgbClr val="FF0000"/>
                </a:solidFill>
              </a:rPr>
              <a:t>SX|=r</a:t>
            </a:r>
            <a:endParaRPr lang="sk-SK" dirty="0" smtClean="0">
              <a:solidFill>
                <a:srgbClr val="FF0000"/>
              </a:solidFill>
            </a:endParaRPr>
          </a:p>
          <a:p>
            <a:pPr algn="ctr"/>
            <a:r>
              <a:rPr lang="sk-SK" dirty="0">
                <a:solidFill>
                  <a:srgbClr val="FF0000"/>
                </a:solidFill>
              </a:rPr>
              <a:t>k</a:t>
            </a:r>
            <a:r>
              <a:rPr lang="sk-SK" dirty="0" smtClean="0">
                <a:solidFill>
                  <a:srgbClr val="FF0000"/>
                </a:solidFill>
              </a:rPr>
              <a:t>de r je polomer </a:t>
            </a:r>
            <a:r>
              <a:rPr lang="sk-SK" dirty="0" err="1" smtClean="0">
                <a:solidFill>
                  <a:srgbClr val="FF0000"/>
                </a:solidFill>
              </a:rPr>
              <a:t>polkružnice</a:t>
            </a:r>
            <a:r>
              <a:rPr lang="sk-SK" dirty="0" smtClean="0">
                <a:solidFill>
                  <a:srgbClr val="FF0000"/>
                </a:solidFill>
              </a:rPr>
              <a:t> k.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4" name="BlokTextu 63"/>
          <p:cNvSpPr txBox="1"/>
          <p:nvPr/>
        </p:nvSpPr>
        <p:spPr>
          <a:xfrm>
            <a:off x="3203848" y="4077072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Každý bod guľovej plochy </a:t>
            </a:r>
          </a:p>
          <a:p>
            <a:r>
              <a:rPr lang="sk-SK" dirty="0" smtClean="0"/>
              <a:t>má od </a:t>
            </a:r>
            <a:r>
              <a:rPr lang="sk-SK" b="1" dirty="0" smtClean="0"/>
              <a:t>stredu S</a:t>
            </a:r>
            <a:r>
              <a:rPr lang="sk-SK" dirty="0" smtClean="0"/>
              <a:t> guľovej plochy</a:t>
            </a:r>
          </a:p>
          <a:p>
            <a:r>
              <a:rPr lang="sk-SK" b="1" dirty="0" smtClean="0"/>
              <a:t>vzdialenosť r.</a:t>
            </a:r>
          </a:p>
          <a:p>
            <a:endParaRPr lang="sk-SK" b="1" dirty="0"/>
          </a:p>
          <a:p>
            <a:r>
              <a:rPr lang="sk-SK" b="1" dirty="0"/>
              <a:t>SIEŤ </a:t>
            </a:r>
            <a:r>
              <a:rPr lang="sk-SK" dirty="0"/>
              <a:t>guľovej plochy </a:t>
            </a:r>
            <a:r>
              <a:rPr lang="sk-SK" b="1" dirty="0"/>
              <a:t>neexistuje</a:t>
            </a:r>
            <a:r>
              <a:rPr lang="sk-SK" dirty="0"/>
              <a:t>, pretože ju </a:t>
            </a:r>
            <a:r>
              <a:rPr lang="sk-SK" b="1" dirty="0"/>
              <a:t>nemožno rozvinúť do roviny</a:t>
            </a:r>
            <a:r>
              <a:rPr lang="sk-SK" dirty="0"/>
              <a:t>.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11" grpId="0" animBg="1"/>
      <p:bldP spid="38" grpId="0" animBg="1"/>
      <p:bldP spid="46" grpId="0" build="allAtOnce"/>
      <p:bldP spid="47" grpId="0" build="allAtOnce"/>
      <p:bldP spid="48" grpId="0" build="allAtOnce"/>
      <p:bldP spid="49" grpId="0" build="allAtOnce"/>
      <p:bldP spid="50" grpId="0" build="allAtOnce"/>
      <p:bldP spid="61" grpId="0" animBg="1"/>
      <p:bldP spid="62" grpId="0" build="allAtOnce"/>
      <p:bldP spid="63" grpId="0" build="allAtOnce" animBg="1"/>
      <p:bldP spid="6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OBJEM A POVRCH GULE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/>
          <a:lstStyle/>
          <a:p>
            <a:r>
              <a:rPr lang="sk-SK" sz="1800" b="1" dirty="0" smtClean="0"/>
              <a:t>POVRCH gule </a:t>
            </a:r>
            <a:r>
              <a:rPr lang="sk-SK" sz="1800" dirty="0" smtClean="0"/>
              <a:t>vypočítame ako </a:t>
            </a:r>
            <a:r>
              <a:rPr lang="sk-SK" sz="1800" b="1" dirty="0" smtClean="0"/>
              <a:t>obsah guľovej plochy</a:t>
            </a:r>
            <a:r>
              <a:rPr lang="sk-SK" sz="1800" dirty="0" smtClean="0"/>
              <a:t> podľa vzorca:</a:t>
            </a:r>
          </a:p>
          <a:p>
            <a:r>
              <a:rPr lang="sk-SK" sz="1800" dirty="0" smtClean="0"/>
              <a:t>.</a:t>
            </a:r>
          </a:p>
          <a:p>
            <a:endParaRPr lang="sk-SK" sz="1800" dirty="0" smtClean="0"/>
          </a:p>
          <a:p>
            <a:r>
              <a:rPr lang="sk-SK" sz="1800" b="1" dirty="0" smtClean="0"/>
              <a:t>Objem gule:</a:t>
            </a:r>
          </a:p>
          <a:p>
            <a:endParaRPr lang="sk-SK" sz="1800" b="1" dirty="0" smtClean="0"/>
          </a:p>
          <a:p>
            <a:r>
              <a:rPr lang="sk-SK" sz="1800" b="1" dirty="0" err="1" smtClean="0"/>
              <a:t>Cavallieriho</a:t>
            </a:r>
            <a:r>
              <a:rPr lang="sk-SK" sz="1800" b="1" dirty="0" smtClean="0"/>
              <a:t> princíp:</a:t>
            </a:r>
            <a:r>
              <a:rPr lang="sk-SK" sz="1800" dirty="0" smtClean="0"/>
              <a:t> Ak pre dve telesá existuje taká rovina, že každá rovina s ňou rovnobežná pretína obidve telesá v rovinných útvaroch s rovnakým obsahom, tak sa objemy daných telies rovnajú.</a:t>
            </a:r>
            <a:endParaRPr lang="sk-SK" sz="1800" dirty="0"/>
          </a:p>
        </p:txBody>
      </p:sp>
      <p:sp>
        <p:nvSpPr>
          <p:cNvPr id="23554" name="AutoShape 2" descr="Guľ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3556" name="AutoShape 4" descr="Guľ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3558" name="AutoShape 6" descr="Guľ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 descr="OBJ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492896"/>
            <a:ext cx="1312146" cy="720080"/>
          </a:xfrm>
          <a:prstGeom prst="rect">
            <a:avLst/>
          </a:prstGeom>
        </p:spPr>
      </p:pic>
      <p:pic>
        <p:nvPicPr>
          <p:cNvPr id="10" name="Obrázok 9" descr="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4437112"/>
            <a:ext cx="2016224" cy="1316292"/>
          </a:xfrm>
          <a:prstGeom prst="rect">
            <a:avLst/>
          </a:prstGeom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sk-SK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3562" name="Picture 10" descr="http://www.rotacneplochy.sk/images/stories/1U/UT/7/1U-UT-7-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060848"/>
            <a:ext cx="100811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POROVNANIE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3931920" cy="792162"/>
          </a:xfrm>
        </p:spPr>
        <p:txBody>
          <a:bodyPr/>
          <a:lstStyle/>
          <a:p>
            <a:pPr algn="ctr"/>
            <a:r>
              <a:rPr lang="sk-SK" dirty="0" smtClean="0"/>
              <a:t>GUĽA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16016" y="1628800"/>
            <a:ext cx="3931920" cy="792162"/>
          </a:xfrm>
        </p:spPr>
        <p:txBody>
          <a:bodyPr/>
          <a:lstStyle/>
          <a:p>
            <a:pPr algn="ctr"/>
            <a:r>
              <a:rPr lang="sk-SK" dirty="0" smtClean="0"/>
              <a:t>GUĽOVÁ PLOCHA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67544" y="2420888"/>
            <a:ext cx="4248472" cy="3489960"/>
          </a:xfrm>
        </p:spPr>
        <p:txBody>
          <a:bodyPr>
            <a:normAutofit/>
          </a:bodyPr>
          <a:lstStyle/>
          <a:p>
            <a:r>
              <a:rPr lang="sk-SK" sz="1800" b="1" dirty="0" smtClean="0"/>
              <a:t>Guľa </a:t>
            </a:r>
            <a:r>
              <a:rPr lang="sk-SK" sz="1800" dirty="0" smtClean="0"/>
              <a:t>je množina všetkých bodov </a:t>
            </a:r>
            <a:r>
              <a:rPr lang="sk-SK" sz="1800" b="1" dirty="0" smtClean="0"/>
              <a:t>X</a:t>
            </a:r>
            <a:r>
              <a:rPr lang="sk-SK" sz="1800" dirty="0" smtClean="0"/>
              <a:t> priestoru, ktorých vzdialenosť od daného pevného bodu </a:t>
            </a:r>
            <a:r>
              <a:rPr lang="sk-SK" sz="1800" b="1" dirty="0" smtClean="0"/>
              <a:t>S je menšia alebo sa rovná polomeru r</a:t>
            </a:r>
            <a:r>
              <a:rPr lang="sk-SK" sz="1800" dirty="0" smtClean="0"/>
              <a:t> gule: </a:t>
            </a:r>
            <a:r>
              <a:rPr lang="sk-SK" sz="1800" b="1" dirty="0" smtClean="0"/>
              <a:t>|SX|</a:t>
            </a:r>
            <a:r>
              <a:rPr lang="sk-SK" sz="1800" b="1" u="sng" dirty="0" smtClean="0"/>
              <a:t>&lt;</a:t>
            </a:r>
            <a:r>
              <a:rPr lang="sk-SK" sz="1800" b="1" dirty="0" smtClean="0"/>
              <a:t> r</a:t>
            </a:r>
            <a:endParaRPr lang="sk-SK" sz="1800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499992" y="2348880"/>
            <a:ext cx="4104456" cy="3489960"/>
          </a:xfrm>
        </p:spPr>
        <p:txBody>
          <a:bodyPr>
            <a:normAutofit/>
          </a:bodyPr>
          <a:lstStyle/>
          <a:p>
            <a:r>
              <a:rPr lang="sk-SK" sz="1800" b="1" dirty="0" smtClean="0"/>
              <a:t>Guľová plocha</a:t>
            </a:r>
            <a:r>
              <a:rPr lang="sk-SK" sz="1800" dirty="0" smtClean="0"/>
              <a:t> je množina všetkých bodov </a:t>
            </a:r>
            <a:r>
              <a:rPr lang="sk-SK" sz="1800" b="1" dirty="0" smtClean="0"/>
              <a:t>X</a:t>
            </a:r>
            <a:r>
              <a:rPr lang="sk-SK" sz="1800" dirty="0" smtClean="0"/>
              <a:t> priestoru, ktoré majú od daného pevného bodu </a:t>
            </a:r>
            <a:r>
              <a:rPr lang="sk-SK" sz="1800" b="1" dirty="0" smtClean="0"/>
              <a:t>S rovnakú vzdialenosť r,</a:t>
            </a:r>
            <a:r>
              <a:rPr lang="sk-SK" sz="1800" dirty="0" smtClean="0"/>
              <a:t> ktorá sa nazýva </a:t>
            </a:r>
            <a:r>
              <a:rPr lang="sk-SK" sz="1800" b="1" dirty="0" smtClean="0"/>
              <a:t>polomer:</a:t>
            </a:r>
            <a:r>
              <a:rPr lang="sk-SK" sz="1800" dirty="0" smtClean="0"/>
              <a:t> </a:t>
            </a:r>
            <a:r>
              <a:rPr lang="sk-SK" sz="1800" b="1" dirty="0" smtClean="0"/>
              <a:t>|</a:t>
            </a:r>
            <a:r>
              <a:rPr lang="sk-SK" sz="1800" b="1" dirty="0" err="1" smtClean="0"/>
              <a:t>SX|=r</a:t>
            </a:r>
            <a:endParaRPr lang="sk-SK" sz="18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19460" name="Picture 4" descr="Guľa (matematika) –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933056"/>
            <a:ext cx="201622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GUĽOVÁ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800" dirty="0" smtClean="0"/>
              <a:t>je prienik </a:t>
            </a:r>
            <a:r>
              <a:rPr lang="sk-SK" sz="1800" b="1" dirty="0" smtClean="0">
                <a:solidFill>
                  <a:srgbClr val="CA8C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gule</a:t>
            </a:r>
            <a:r>
              <a:rPr lang="sk-SK" sz="1800" dirty="0" smtClean="0"/>
              <a:t> so </a:t>
            </a:r>
            <a:r>
              <a:rPr lang="sk-SK" sz="1800" b="1" dirty="0" smtClean="0"/>
              <a:t>stredom </a:t>
            </a:r>
            <a:r>
              <a:rPr lang="sk-SK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sk-SK" sz="1800" dirty="0" smtClean="0"/>
              <a:t> a </a:t>
            </a:r>
            <a:r>
              <a:rPr lang="sk-SK" sz="1800" b="1" dirty="0" smtClean="0"/>
              <a:t>polomerom </a:t>
            </a:r>
            <a:r>
              <a:rPr lang="sk-SK" sz="1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sk-SK" sz="1800" dirty="0" smtClean="0"/>
              <a:t> </a:t>
            </a:r>
            <a:br>
              <a:rPr lang="sk-SK" sz="1800" dirty="0" smtClean="0"/>
            </a:br>
            <a:r>
              <a:rPr lang="sk-SK" sz="1800" dirty="0" smtClean="0"/>
              <a:t>a</a:t>
            </a:r>
            <a:r>
              <a:rPr lang="sk-SK" sz="1800" dirty="0" smtClean="0">
                <a:solidFill>
                  <a:srgbClr val="993300"/>
                </a:solidFill>
              </a:rPr>
              <a:t> </a:t>
            </a:r>
            <a:r>
              <a:rPr lang="sk-SK" sz="1800" b="1" dirty="0" smtClean="0">
                <a:solidFill>
                  <a:srgbClr val="993300"/>
                </a:solidFill>
              </a:rPr>
              <a:t>vrstvy</a:t>
            </a:r>
            <a:r>
              <a:rPr lang="sk-SK" sz="1800" dirty="0" smtClean="0"/>
              <a:t> určenej </a:t>
            </a:r>
            <a:r>
              <a:rPr lang="sk-SK" sz="1800" b="1" dirty="0" smtClean="0">
                <a:solidFill>
                  <a:srgbClr val="993300"/>
                </a:solidFill>
              </a:rPr>
              <a:t>dvoma rovnobežnými rovinami </a:t>
            </a:r>
            <a:r>
              <a:rPr lang="sk-SK" sz="1800" b="1" dirty="0" smtClean="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sk-SK" sz="1800" b="1" baseline="-25000" dirty="0" smtClean="0">
                <a:solidFill>
                  <a:srgbClr val="993300"/>
                </a:solidFill>
              </a:rPr>
              <a:t>1</a:t>
            </a:r>
            <a:r>
              <a:rPr lang="sk-SK" sz="1800" b="1" dirty="0" smtClean="0">
                <a:solidFill>
                  <a:srgbClr val="993300"/>
                </a:solidFill>
              </a:rPr>
              <a:t> </a:t>
            </a:r>
            <a:r>
              <a:rPr lang="sk-SK" sz="1800" dirty="0" smtClean="0"/>
              <a:t>a </a:t>
            </a:r>
            <a:r>
              <a:rPr lang="sk-SK" sz="1800" b="1" dirty="0" smtClean="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sk-SK" sz="1800" b="1" baseline="-25000" dirty="0" smtClean="0">
                <a:solidFill>
                  <a:srgbClr val="993300"/>
                </a:solidFill>
              </a:rPr>
              <a:t>2</a:t>
            </a:r>
            <a:r>
              <a:rPr lang="sk-SK" sz="1800" dirty="0" smtClean="0"/>
              <a:t>, ktorých vzdialenosti od </a:t>
            </a:r>
            <a:r>
              <a:rPr lang="sk-SK" sz="1800" b="1" dirty="0" smtClean="0"/>
              <a:t>S</a:t>
            </a:r>
            <a:r>
              <a:rPr lang="sk-SK" sz="1800" dirty="0" smtClean="0"/>
              <a:t> sú </a:t>
            </a:r>
            <a:r>
              <a:rPr lang="sk-SK" sz="1800" b="1" dirty="0" smtClean="0"/>
              <a:t>menšie </a:t>
            </a:r>
            <a:r>
              <a:rPr lang="sk-SK" sz="1800" dirty="0" smtClean="0"/>
              <a:t>ako</a:t>
            </a:r>
            <a:r>
              <a:rPr lang="sk-SK" sz="1800" b="1" dirty="0" smtClean="0"/>
              <a:t> </a:t>
            </a:r>
            <a:r>
              <a:rPr lang="sk-SK" sz="1800" b="1" dirty="0" smtClean="0">
                <a:solidFill>
                  <a:schemeClr val="folHlink"/>
                </a:solidFill>
              </a:rPr>
              <a:t>r</a:t>
            </a:r>
            <a:r>
              <a:rPr lang="sk-SK" sz="1800" dirty="0" smtClean="0"/>
              <a:t> a pretínajú guľu v </a:t>
            </a:r>
            <a:r>
              <a:rPr lang="sk-SK" sz="1800" b="1" dirty="0" smtClean="0"/>
              <a:t>kruhoch</a:t>
            </a:r>
            <a:r>
              <a:rPr lang="sk-SK" sz="1800" dirty="0" smtClean="0"/>
              <a:t> s </a:t>
            </a:r>
            <a:r>
              <a:rPr lang="sk-SK" sz="1800" b="1" dirty="0" smtClean="0">
                <a:solidFill>
                  <a:srgbClr val="000066"/>
                </a:solidFill>
              </a:rPr>
              <a:t>polomermi</a:t>
            </a:r>
            <a:r>
              <a:rPr lang="sk-SK" sz="1800" dirty="0" smtClean="0">
                <a:solidFill>
                  <a:srgbClr val="000066"/>
                </a:solidFill>
              </a:rPr>
              <a:t> </a:t>
            </a:r>
            <a:r>
              <a:rPr lang="sk-SK" sz="1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sz="1800" b="1" baseline="-25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sk-SK" sz="1800" dirty="0" smtClean="0"/>
              <a:t> a </a:t>
            </a:r>
            <a:r>
              <a:rPr lang="sk-SK" sz="1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sz="1800" b="1" baseline="-25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 sz="1800" dirty="0" smtClean="0">
                <a:solidFill>
                  <a:srgbClr val="0066FF"/>
                </a:solidFill>
              </a:rPr>
              <a:t>.</a:t>
            </a:r>
          </a:p>
          <a:p>
            <a:endParaRPr lang="sk-SK" sz="1800" dirty="0"/>
          </a:p>
        </p:txBody>
      </p:sp>
      <p:pic>
        <p:nvPicPr>
          <p:cNvPr id="7" name="Picture 8" descr="guľova_vrstv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373" r="51526"/>
          <a:stretch>
            <a:fillRect/>
          </a:stretch>
        </p:blipFill>
        <p:spPr bwMode="auto">
          <a:xfrm>
            <a:off x="611560" y="3501008"/>
            <a:ext cx="2088232" cy="1948846"/>
          </a:xfrm>
          <a:prstGeom prst="rect">
            <a:avLst/>
          </a:prstGeom>
          <a:noFill/>
        </p:spPr>
      </p:pic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843808" y="3068960"/>
            <a:ext cx="5112568" cy="369332"/>
          </a:xfrm>
          <a:prstGeom prst="rect">
            <a:avLst/>
          </a:prstGeom>
          <a:solidFill>
            <a:srgbClr val="CCCCFF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rgbClr val="000066"/>
                </a:solidFill>
                <a:latin typeface="Verdana" pitchFamily="34" charset="0"/>
              </a:rPr>
              <a:t>Polomery</a:t>
            </a:r>
            <a:r>
              <a:rPr lang="sk-SK" dirty="0">
                <a:solidFill>
                  <a:srgbClr val="000066"/>
                </a:solidFill>
                <a:latin typeface="Verdana" pitchFamily="34" charset="0"/>
              </a:rPr>
              <a:t> </a:t>
            </a:r>
            <a:r>
              <a:rPr lang="sk-SK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sk-SK" dirty="0">
                <a:solidFill>
                  <a:srgbClr val="000066"/>
                </a:solidFill>
                <a:latin typeface="Verdana" pitchFamily="34" charset="0"/>
              </a:rPr>
              <a:t> a </a:t>
            </a:r>
            <a:r>
              <a:rPr lang="sk-SK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b="1" baseline="-250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sk-SK" dirty="0">
                <a:solidFill>
                  <a:srgbClr val="000066"/>
                </a:solidFill>
                <a:latin typeface="Verdana" pitchFamily="34" charset="0"/>
              </a:rPr>
              <a:t> podstáv guľovej </a:t>
            </a:r>
            <a:r>
              <a:rPr lang="sk-SK" dirty="0" smtClean="0">
                <a:solidFill>
                  <a:srgbClr val="000066"/>
                </a:solidFill>
                <a:latin typeface="Verdana" pitchFamily="34" charset="0"/>
              </a:rPr>
              <a:t>vrstvy</a:t>
            </a:r>
            <a:endParaRPr lang="sk-SK" dirty="0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843808" y="3501008"/>
            <a:ext cx="5112568" cy="369332"/>
          </a:xfrm>
          <a:prstGeom prst="rect">
            <a:avLst/>
          </a:prstGeom>
          <a:solidFill>
            <a:srgbClr val="FFCCCC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  <a:latin typeface="Verdana" pitchFamily="34" charset="0"/>
              </a:rPr>
              <a:t>Výška</a:t>
            </a:r>
            <a:r>
              <a:rPr lang="sk-SK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v</a:t>
            </a:r>
            <a:r>
              <a:rPr lang="sk-SK" dirty="0">
                <a:solidFill>
                  <a:srgbClr val="FF0000"/>
                </a:solidFill>
                <a:latin typeface="Verdana" pitchFamily="34" charset="0"/>
              </a:rPr>
              <a:t> guľovej </a:t>
            </a:r>
            <a:r>
              <a:rPr lang="sk-SK" dirty="0" smtClean="0">
                <a:solidFill>
                  <a:srgbClr val="FF0000"/>
                </a:solidFill>
                <a:latin typeface="Verdana" pitchFamily="34" charset="0"/>
              </a:rPr>
              <a:t>vrstvy</a:t>
            </a:r>
            <a:endParaRPr lang="sk-SK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843808" y="3933056"/>
            <a:ext cx="5112568" cy="369332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chemeClr val="hlink"/>
                </a:solidFill>
                <a:latin typeface="Verdana" pitchFamily="34" charset="0"/>
              </a:rPr>
              <a:t>Polomer</a:t>
            </a:r>
            <a:r>
              <a:rPr lang="sk-SK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sk-SK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</a:t>
            </a:r>
            <a:r>
              <a:rPr lang="sk-SK" dirty="0">
                <a:solidFill>
                  <a:schemeClr val="hlink"/>
                </a:solidFill>
                <a:latin typeface="Verdana" pitchFamily="34" charset="0"/>
              </a:rPr>
              <a:t> gule (guľovej plochy)</a:t>
            </a:r>
          </a:p>
        </p:txBody>
      </p:sp>
      <p:pic>
        <p:nvPicPr>
          <p:cNvPr id="20484" name="Picture 4" descr="http://www.rotacneplochy.sk/images/stories/2U/M/UT/9/2U-M-UT-9-A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509120"/>
            <a:ext cx="2592288" cy="1240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12" grpId="0" build="allAtOnce" animBg="1"/>
      <p:bldP spid="13" grpId="0" build="allAtOnce" animBg="1"/>
      <p:bldP spid="1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GUĽOVÝ PÁS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183880" cy="4187952"/>
          </a:xfrm>
        </p:spPr>
        <p:txBody>
          <a:bodyPr/>
          <a:lstStyle/>
          <a:p>
            <a:r>
              <a:rPr lang="sk-SK" sz="1800" dirty="0" smtClean="0"/>
              <a:t>je prienik </a:t>
            </a:r>
            <a:r>
              <a:rPr lang="sk-SK" sz="1800" b="1" dirty="0" smtClean="0">
                <a:solidFill>
                  <a:srgbClr val="CA8C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guľovej plochy</a:t>
            </a:r>
            <a:r>
              <a:rPr lang="sk-SK" sz="1800" dirty="0" smtClean="0"/>
              <a:t> so </a:t>
            </a:r>
            <a:r>
              <a:rPr lang="sk-SK" sz="1800" b="1" dirty="0" smtClean="0"/>
              <a:t>stredom S</a:t>
            </a:r>
            <a:r>
              <a:rPr lang="sk-SK" sz="1800" dirty="0" smtClean="0"/>
              <a:t> </a:t>
            </a:r>
            <a:br>
              <a:rPr lang="sk-SK" sz="1800" dirty="0" smtClean="0"/>
            </a:br>
            <a:r>
              <a:rPr lang="sk-SK" sz="1800" dirty="0" smtClean="0"/>
              <a:t>a </a:t>
            </a:r>
            <a:r>
              <a:rPr lang="sk-SK" sz="1800" b="1" dirty="0" smtClean="0"/>
              <a:t>polomerom </a:t>
            </a:r>
            <a:r>
              <a:rPr lang="sk-SK" sz="1800" b="1" dirty="0" smtClean="0">
                <a:solidFill>
                  <a:schemeClr val="hlink"/>
                </a:solidFill>
              </a:rPr>
              <a:t>r</a:t>
            </a:r>
            <a:r>
              <a:rPr lang="sk-SK" sz="1800" dirty="0" smtClean="0"/>
              <a:t> a </a:t>
            </a:r>
            <a:r>
              <a:rPr lang="sk-SK" sz="1800" b="1" dirty="0" smtClean="0">
                <a:solidFill>
                  <a:srgbClr val="993300"/>
                </a:solidFill>
              </a:rPr>
              <a:t>vrstvy</a:t>
            </a:r>
            <a:r>
              <a:rPr lang="sk-SK" sz="1800" dirty="0" smtClean="0"/>
              <a:t> určenej </a:t>
            </a:r>
            <a:r>
              <a:rPr lang="sk-SK" sz="1800" b="1" dirty="0" smtClean="0">
                <a:solidFill>
                  <a:srgbClr val="993300"/>
                </a:solidFill>
              </a:rPr>
              <a:t>dvoma rovnobežnými rovinami </a:t>
            </a:r>
            <a:r>
              <a:rPr lang="sk-SK" sz="1800" b="1" dirty="0" smtClean="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sk-SK" sz="1800" b="1" baseline="-25000" dirty="0" smtClean="0">
                <a:solidFill>
                  <a:srgbClr val="993300"/>
                </a:solidFill>
              </a:rPr>
              <a:t>1</a:t>
            </a:r>
            <a:r>
              <a:rPr lang="sk-SK" sz="1800" b="1" dirty="0" smtClean="0">
                <a:solidFill>
                  <a:srgbClr val="993300"/>
                </a:solidFill>
              </a:rPr>
              <a:t> </a:t>
            </a:r>
            <a:r>
              <a:rPr lang="sk-SK" sz="1800" dirty="0" smtClean="0"/>
              <a:t>a</a:t>
            </a:r>
            <a:r>
              <a:rPr lang="sk-SK" sz="1800" b="1" dirty="0" smtClean="0">
                <a:solidFill>
                  <a:srgbClr val="993300"/>
                </a:solidFill>
              </a:rPr>
              <a:t> </a:t>
            </a:r>
            <a:r>
              <a:rPr lang="sk-SK" sz="1800" b="1" dirty="0" smtClean="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sk-SK" sz="1800" b="1" baseline="-25000" dirty="0" smtClean="0">
                <a:solidFill>
                  <a:srgbClr val="993300"/>
                </a:solidFill>
              </a:rPr>
              <a:t>2</a:t>
            </a:r>
            <a:r>
              <a:rPr lang="sk-SK" sz="1800" dirty="0" smtClean="0"/>
              <a:t>, ktorých vzdialenosti od </a:t>
            </a:r>
            <a:r>
              <a:rPr lang="sk-SK" sz="1800" b="1" dirty="0" smtClean="0"/>
              <a:t>S</a:t>
            </a:r>
            <a:r>
              <a:rPr lang="sk-SK" sz="1800" dirty="0" smtClean="0"/>
              <a:t> sú </a:t>
            </a:r>
            <a:r>
              <a:rPr lang="sk-SK" sz="1800" b="1" dirty="0" smtClean="0"/>
              <a:t>menšie </a:t>
            </a:r>
            <a:r>
              <a:rPr lang="sk-SK" sz="1800" dirty="0" smtClean="0"/>
              <a:t>ako</a:t>
            </a:r>
            <a:r>
              <a:rPr lang="sk-SK" sz="1800" b="1" dirty="0" smtClean="0"/>
              <a:t> </a:t>
            </a:r>
            <a:r>
              <a:rPr lang="sk-SK" sz="1800" b="1" dirty="0" smtClean="0">
                <a:solidFill>
                  <a:schemeClr val="folHlink"/>
                </a:solidFill>
              </a:rPr>
              <a:t>r</a:t>
            </a:r>
            <a:r>
              <a:rPr lang="sk-SK" sz="1800" dirty="0" smtClean="0"/>
              <a:t> a pretínajú guľovú plochu v </a:t>
            </a:r>
            <a:r>
              <a:rPr lang="sk-SK" sz="1800" b="1" dirty="0" smtClean="0"/>
              <a:t>kružniciach</a:t>
            </a:r>
            <a:r>
              <a:rPr lang="sk-SK" sz="1800" dirty="0" smtClean="0"/>
              <a:t> </a:t>
            </a:r>
            <a:br>
              <a:rPr lang="sk-SK" sz="1800" dirty="0" smtClean="0"/>
            </a:br>
            <a:r>
              <a:rPr lang="sk-SK" sz="1800" dirty="0" smtClean="0"/>
              <a:t>s </a:t>
            </a:r>
            <a:r>
              <a:rPr lang="sk-SK" sz="1800" b="1" dirty="0" smtClean="0">
                <a:solidFill>
                  <a:srgbClr val="000066"/>
                </a:solidFill>
              </a:rPr>
              <a:t>polomermi</a:t>
            </a:r>
            <a:r>
              <a:rPr lang="sk-SK" sz="1800" dirty="0" smtClean="0">
                <a:solidFill>
                  <a:srgbClr val="000066"/>
                </a:solidFill>
              </a:rPr>
              <a:t> </a:t>
            </a:r>
            <a:r>
              <a:rPr lang="sk-SK" sz="1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sz="1800" b="1" baseline="-25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sk-SK" sz="1800" dirty="0" smtClean="0"/>
              <a:t> a </a:t>
            </a:r>
            <a:r>
              <a:rPr lang="sk-SK" sz="18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sz="1800" b="1" baseline="-25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sk-SK" sz="1800" dirty="0" smtClean="0">
                <a:solidFill>
                  <a:srgbClr val="0066FF"/>
                </a:solidFill>
              </a:rPr>
              <a:t>.</a:t>
            </a:r>
            <a:endParaRPr lang="sk-SK" sz="1800" dirty="0" smtClean="0"/>
          </a:p>
          <a:p>
            <a:endParaRPr lang="sk-SK" dirty="0"/>
          </a:p>
        </p:txBody>
      </p:sp>
      <p:pic>
        <p:nvPicPr>
          <p:cNvPr id="4" name="Picture 7" descr="guľova_vrstv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625"/>
          <a:stretch>
            <a:fillRect/>
          </a:stretch>
        </p:blipFill>
        <p:spPr bwMode="auto">
          <a:xfrm>
            <a:off x="971600" y="3573016"/>
            <a:ext cx="2199779" cy="2160092"/>
          </a:xfrm>
          <a:prstGeom prst="rect">
            <a:avLst/>
          </a:prstGeom>
          <a:noFill/>
        </p:spPr>
      </p:pic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707904" y="3068960"/>
            <a:ext cx="4606925" cy="646331"/>
          </a:xfrm>
          <a:prstGeom prst="rect">
            <a:avLst/>
          </a:prstGeom>
          <a:solidFill>
            <a:srgbClr val="CCCCFF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b="1" dirty="0">
                <a:solidFill>
                  <a:srgbClr val="000066"/>
                </a:solidFill>
                <a:latin typeface="Verdana" pitchFamily="34" charset="0"/>
              </a:rPr>
              <a:t>Polomery</a:t>
            </a:r>
            <a:r>
              <a:rPr lang="sk-SK" dirty="0">
                <a:solidFill>
                  <a:srgbClr val="000066"/>
                </a:solidFill>
                <a:latin typeface="Verdana" pitchFamily="34" charset="0"/>
              </a:rPr>
              <a:t> </a:t>
            </a:r>
            <a:r>
              <a:rPr lang="sk-SK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b="1" baseline="-25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sk-SK" dirty="0">
                <a:solidFill>
                  <a:srgbClr val="000066"/>
                </a:solidFill>
                <a:latin typeface="Verdana" pitchFamily="34" charset="0"/>
              </a:rPr>
              <a:t> a </a:t>
            </a:r>
            <a:r>
              <a:rPr lang="sk-SK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r</a:t>
            </a:r>
            <a:r>
              <a:rPr lang="sk-SK" b="1" baseline="-250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sk-SK" dirty="0">
                <a:solidFill>
                  <a:srgbClr val="000066"/>
                </a:solidFill>
                <a:latin typeface="Verdana" pitchFamily="34" charset="0"/>
              </a:rPr>
              <a:t> podstáv </a:t>
            </a:r>
            <a:r>
              <a:rPr lang="sk-SK" dirty="0" smtClean="0">
                <a:solidFill>
                  <a:srgbClr val="000066"/>
                </a:solidFill>
                <a:latin typeface="Verdana" pitchFamily="34" charset="0"/>
              </a:rPr>
              <a:t>guľového pásu</a:t>
            </a:r>
            <a:endParaRPr lang="sk-SK" dirty="0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707904" y="3789040"/>
            <a:ext cx="4606925" cy="369332"/>
          </a:xfrm>
          <a:prstGeom prst="rect">
            <a:avLst/>
          </a:prstGeom>
          <a:solidFill>
            <a:srgbClr val="FFCCCC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  <a:latin typeface="Verdana" pitchFamily="34" charset="0"/>
              </a:rPr>
              <a:t>Výška</a:t>
            </a:r>
            <a:r>
              <a:rPr lang="sk-SK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v</a:t>
            </a:r>
            <a:r>
              <a:rPr lang="sk-SK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sk-SK" dirty="0" smtClean="0">
                <a:solidFill>
                  <a:srgbClr val="FF0000"/>
                </a:solidFill>
                <a:latin typeface="Verdana" pitchFamily="34" charset="0"/>
              </a:rPr>
              <a:t>guľového pásu</a:t>
            </a:r>
            <a:endParaRPr lang="sk-SK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3707904" y="4293096"/>
            <a:ext cx="4606925" cy="369332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b="1" dirty="0">
                <a:solidFill>
                  <a:schemeClr val="hlink"/>
                </a:solidFill>
                <a:latin typeface="Verdana" pitchFamily="34" charset="0"/>
              </a:rPr>
              <a:t>Polomer</a:t>
            </a:r>
            <a:r>
              <a:rPr lang="sk-SK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sk-SK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</a:t>
            </a:r>
            <a:r>
              <a:rPr lang="sk-SK" dirty="0">
                <a:solidFill>
                  <a:schemeClr val="hlink"/>
                </a:solidFill>
                <a:latin typeface="Verdana" pitchFamily="34" charset="0"/>
              </a:rPr>
              <a:t> gule (guľovej plochy)</a:t>
            </a:r>
          </a:p>
        </p:txBody>
      </p:sp>
      <p:pic>
        <p:nvPicPr>
          <p:cNvPr id="24578" name="Picture 2" descr="http://www.rotacneplochy.sk/images/stories/2U/M/UT/9/2U-M-UT-9-B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797152"/>
            <a:ext cx="2160240" cy="1034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5" grpId="0" build="allAtOnce" animBg="1"/>
      <p:bldP spid="6" grpId="0" build="allAtOnce" animBg="1"/>
      <p:bldP spid="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POVRCH GUĽOVEJ VRSTVY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/>
          <a:lstStyle/>
          <a:p>
            <a:r>
              <a:rPr lang="sk-SK" sz="1800" dirty="0" smtClean="0"/>
              <a:t>vypočítame ako</a:t>
            </a:r>
            <a:r>
              <a:rPr lang="sk-SK" sz="1800" b="1" dirty="0" smtClean="0"/>
              <a:t> súčet </a:t>
            </a:r>
            <a:r>
              <a:rPr lang="sk-SK" sz="18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obsahov podstáv S</a:t>
            </a:r>
            <a:r>
              <a:rPr lang="sk-SK" sz="1800" b="1" baseline="-25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p1</a:t>
            </a:r>
            <a:r>
              <a:rPr lang="sk-SK" sz="1800" b="1" dirty="0" smtClean="0"/>
              <a:t> </a:t>
            </a:r>
            <a:r>
              <a:rPr lang="sk-SK" sz="1800" dirty="0" smtClean="0"/>
              <a:t>a </a:t>
            </a:r>
            <a:r>
              <a:rPr lang="sk-SK" sz="18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sk-SK" sz="1800" b="1" baseline="-25000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p2</a:t>
            </a:r>
            <a:r>
              <a:rPr lang="sk-SK" sz="1800" b="1" dirty="0" smtClean="0"/>
              <a:t>  </a:t>
            </a:r>
            <a:r>
              <a:rPr lang="sk-SK" sz="1800" dirty="0" smtClean="0"/>
              <a:t>a </a:t>
            </a:r>
            <a:r>
              <a:rPr lang="sk-SK" sz="1800" b="1" dirty="0" smtClean="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obsahu guľového pásu </a:t>
            </a:r>
            <a:r>
              <a:rPr lang="sk-SK" sz="1800" b="1" dirty="0" err="1" smtClean="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sk-SK" sz="1800" b="1" baseline="-25000" dirty="0" err="1" smtClean="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sk-SK" sz="1800" b="1" dirty="0" smtClean="0"/>
              <a:t>.</a:t>
            </a:r>
          </a:p>
          <a:p>
            <a:endParaRPr lang="sk-SK" sz="1800" b="1" dirty="0" smtClean="0"/>
          </a:p>
          <a:p>
            <a:r>
              <a:rPr lang="sk-SK" sz="2400" b="1" dirty="0" smtClean="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Obsah guľového pásu: </a:t>
            </a:r>
          </a:p>
          <a:p>
            <a:endParaRPr lang="sk-SK" b="1" dirty="0" smtClean="0">
              <a:solidFill>
                <a:srgbClr val="CA8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  <a:p>
            <a:r>
              <a:rPr lang="sk-SK" b="1" dirty="0" smtClean="0">
                <a:solidFill>
                  <a:srgbClr val="CA8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pitchFamily="34" charset="0"/>
              </a:rPr>
              <a:t>Obsahy podstáv:</a:t>
            </a:r>
          </a:p>
          <a:p>
            <a:endParaRPr lang="sk-SK" b="1" dirty="0" smtClean="0">
              <a:solidFill>
                <a:srgbClr val="CA8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  <a:p>
            <a:r>
              <a:rPr lang="sk-SK" sz="2400" dirty="0" smtClean="0"/>
              <a:t>Povrch </a:t>
            </a:r>
            <a:r>
              <a:rPr lang="sk-SK" sz="2400" b="1" dirty="0" smtClean="0"/>
              <a:t>guľovej vrstvy</a:t>
            </a:r>
            <a:r>
              <a:rPr lang="sk-SK" sz="2400" dirty="0" smtClean="0"/>
              <a:t>:</a:t>
            </a:r>
            <a:endParaRPr lang="sk-SK" sz="2400" b="1" dirty="0" smtClean="0">
              <a:solidFill>
                <a:srgbClr val="CA8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 </a:t>
            </a:r>
            <a:endParaRPr lang="sk-SK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427984" y="2564904"/>
          <a:ext cx="1998663" cy="603250"/>
        </p:xfrm>
        <a:graphic>
          <a:graphicData uri="http://schemas.openxmlformats.org/presentationml/2006/ole">
            <p:oleObj spid="_x0000_s21506" name="Equation" r:id="rId3" imgW="799920" imgH="241200" progId="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716016" y="4365104"/>
          <a:ext cx="3649663" cy="603250"/>
        </p:xfrm>
        <a:graphic>
          <a:graphicData uri="http://schemas.openxmlformats.org/presentationml/2006/ole">
            <p:oleObj spid="_x0000_s21509" name="Equation" r:id="rId4" imgW="1460160" imgH="241200" progId="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716016" y="5013176"/>
          <a:ext cx="3600400" cy="534643"/>
        </p:xfrm>
        <a:graphic>
          <a:graphicData uri="http://schemas.openxmlformats.org/presentationml/2006/ole">
            <p:oleObj spid="_x0000_s21510" name="Equation" r:id="rId5" imgW="1625400" imgH="241200" progId="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995936" y="3501008"/>
          <a:ext cx="1776413" cy="635000"/>
        </p:xfrm>
        <a:graphic>
          <a:graphicData uri="http://schemas.openxmlformats.org/presentationml/2006/ole">
            <p:oleObj spid="_x0000_s21511" name="Equation" r:id="rId6" imgW="711000" imgH="253800" progId="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5940152" y="3501008"/>
          <a:ext cx="1808163" cy="635000"/>
        </p:xfrm>
        <a:graphic>
          <a:graphicData uri="http://schemas.openxmlformats.org/presentationml/2006/ole">
            <p:oleObj spid="_x0000_s21512" name="Equation" r:id="rId7" imgW="72360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550</TotalTime>
  <Words>270</Words>
  <Application>Microsoft Office PowerPoint</Application>
  <PresentationFormat>Prezentácia na obrazovke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Aspekt</vt:lpstr>
      <vt:lpstr>Equation</vt:lpstr>
      <vt:lpstr>GUĽA A GUĽOVÁ PLOCHA</vt:lpstr>
      <vt:lpstr>OBSAH:</vt:lpstr>
      <vt:lpstr>GUĽA</vt:lpstr>
      <vt:lpstr>GUĽOVÁ PLOCHA</vt:lpstr>
      <vt:lpstr>OBJEM A POVRCH GULE</vt:lpstr>
      <vt:lpstr>POROVNANIE</vt:lpstr>
      <vt:lpstr>GUĽOVÁ VRSTVA</vt:lpstr>
      <vt:lpstr>GUĽOVÝ PÁS</vt:lpstr>
      <vt:lpstr>POVRCH GUĽOVEJ VRSTVY</vt:lpstr>
      <vt:lpstr>OBJEM GUĽOVEJ VRSTVY</vt:lpstr>
      <vt:lpstr>ZÁVER</vt:lpstr>
      <vt:lpstr>Zoznam použitej literatúry: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GUĽA</dc:title>
  <dc:creator>Používateľ systému Windows</dc:creator>
  <cp:lastModifiedBy>Používateľ systému Windows</cp:lastModifiedBy>
  <cp:revision>50</cp:revision>
  <dcterms:created xsi:type="dcterms:W3CDTF">2022-06-12T12:34:48Z</dcterms:created>
  <dcterms:modified xsi:type="dcterms:W3CDTF">2022-06-13T19:50:26Z</dcterms:modified>
</cp:coreProperties>
</file>