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5FD9-6373-45C2-A11C-7D53602E58CC}" type="datetimeFigureOut">
              <a:rPr lang="sk-SK" smtClean="0"/>
              <a:t>7. 2. 2011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CD25-D622-4AB7-8DBC-CF091752A0B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5FD9-6373-45C2-A11C-7D53602E58CC}" type="datetimeFigureOut">
              <a:rPr lang="sk-SK" smtClean="0"/>
              <a:t>7. 2. 2011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CD25-D622-4AB7-8DBC-CF091752A0B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5FD9-6373-45C2-A11C-7D53602E58CC}" type="datetimeFigureOut">
              <a:rPr lang="sk-SK" smtClean="0"/>
              <a:t>7. 2. 2011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CD25-D622-4AB7-8DBC-CF091752A0B5}" type="slidenum">
              <a:rPr lang="sk-SK" smtClean="0"/>
              <a:t>‹#›</a:t>
            </a:fld>
            <a:endParaRPr lang="sk-SK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5FD9-6373-45C2-A11C-7D53602E58CC}" type="datetimeFigureOut">
              <a:rPr lang="sk-SK" smtClean="0"/>
              <a:t>7. 2. 2011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CD25-D622-4AB7-8DBC-CF091752A0B5}" type="slidenum">
              <a:rPr lang="sk-SK" smtClean="0"/>
              <a:t>‹#›</a:t>
            </a:fld>
            <a:endParaRPr lang="sk-S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5FD9-6373-45C2-A11C-7D53602E58CC}" type="datetimeFigureOut">
              <a:rPr lang="sk-SK" smtClean="0"/>
              <a:t>7. 2. 2011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CD25-D622-4AB7-8DBC-CF091752A0B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5FD9-6373-45C2-A11C-7D53602E58CC}" type="datetimeFigureOut">
              <a:rPr lang="sk-SK" smtClean="0"/>
              <a:t>7. 2. 2011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CD25-D622-4AB7-8DBC-CF091752A0B5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5FD9-6373-45C2-A11C-7D53602E58CC}" type="datetimeFigureOut">
              <a:rPr lang="sk-SK" smtClean="0"/>
              <a:t>7. 2. 2011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CD25-D622-4AB7-8DBC-CF091752A0B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5FD9-6373-45C2-A11C-7D53602E58CC}" type="datetimeFigureOut">
              <a:rPr lang="sk-SK" smtClean="0"/>
              <a:t>7. 2. 2011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CD25-D622-4AB7-8DBC-CF091752A0B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5FD9-6373-45C2-A11C-7D53602E58CC}" type="datetimeFigureOut">
              <a:rPr lang="sk-SK" smtClean="0"/>
              <a:t>7. 2. 2011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CD25-D622-4AB7-8DBC-CF091752A0B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5FD9-6373-45C2-A11C-7D53602E58CC}" type="datetimeFigureOut">
              <a:rPr lang="sk-SK" smtClean="0"/>
              <a:t>7. 2. 2011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CD25-D622-4AB7-8DBC-CF091752A0B5}" type="slidenum">
              <a:rPr lang="sk-SK" smtClean="0"/>
              <a:t>‹#›</a:t>
            </a:fld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5FD9-6373-45C2-A11C-7D53602E58CC}" type="datetimeFigureOut">
              <a:rPr lang="sk-SK" smtClean="0"/>
              <a:t>7. 2. 2011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CD25-D622-4AB7-8DBC-CF091752A0B5}" type="slidenum">
              <a:rPr lang="sk-SK" smtClean="0"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03E5FD9-6373-45C2-A11C-7D53602E58CC}" type="datetimeFigureOut">
              <a:rPr lang="sk-SK" smtClean="0"/>
              <a:t>7. 2. 2011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688CD25-D622-4AB7-8DBC-CF091752A0B5}" type="slidenum">
              <a:rPr lang="sk-SK" smtClean="0"/>
              <a:t>‹#›</a:t>
            </a:fld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780108"/>
          </a:xfrm>
        </p:spPr>
        <p:txBody>
          <a:bodyPr/>
          <a:lstStyle/>
          <a:p>
            <a:r>
              <a:rPr lang="sk-SK" dirty="0" smtClean="0"/>
              <a:t>Logaritmus čísla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1513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Zástupný symbol obsahu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 smtClean="0"/>
                  <a:t>Funkčné hodnoty logaritmickej funkcie sa nazývajú </a:t>
                </a:r>
                <a:r>
                  <a:rPr lang="sk-SK" cap="all" dirty="0" smtClean="0">
                    <a:solidFill>
                      <a:srgbClr val="FF0000"/>
                    </a:solidFill>
                  </a:rPr>
                  <a:t>logaritmy</a:t>
                </a:r>
              </a:p>
              <a:p>
                <a:pPr marL="0" indent="0">
                  <a:buNone/>
                </a:pPr>
                <a:endParaRPr lang="sk-SK" cap="all" dirty="0" smtClean="0">
                  <a:solidFill>
                    <a:srgbClr val="FF0000"/>
                  </a:solidFill>
                </a:endParaRPr>
              </a:p>
              <a:p>
                <a:r>
                  <a:rPr lang="sk-SK" dirty="0" smtClean="0"/>
                  <a:t>Logaritmus </a:t>
                </a:r>
                <a:r>
                  <a:rPr lang="sk-SK" dirty="0"/>
                  <a:t>kladného čísla </a:t>
                </a:r>
                <a:r>
                  <a:rPr lang="sk-SK" dirty="0">
                    <a:latin typeface="Forte" pitchFamily="66" charset="0"/>
                  </a:rPr>
                  <a:t>x</a:t>
                </a:r>
                <a:r>
                  <a:rPr lang="sk-SK" dirty="0"/>
                  <a:t> pri základe </a:t>
                </a:r>
                <a:r>
                  <a:rPr lang="sk-SK" dirty="0" smtClean="0">
                    <a:latin typeface="Forte" pitchFamily="66" charset="0"/>
                  </a:rPr>
                  <a:t>a</a:t>
                </a:r>
                <a:r>
                  <a:rPr lang="sk-SK" dirty="0" smtClean="0"/>
                  <a:t> je </a:t>
                </a:r>
                <a:r>
                  <a:rPr lang="sk-SK" dirty="0"/>
                  <a:t>exponent </a:t>
                </a:r>
                <a:r>
                  <a:rPr lang="sk-SK" dirty="0">
                    <a:latin typeface="Forte" pitchFamily="66" charset="0"/>
                  </a:rPr>
                  <a:t>y</a:t>
                </a:r>
                <a:r>
                  <a:rPr lang="sk-SK" dirty="0"/>
                  <a:t>, ktorým ak umocníme základ </a:t>
                </a:r>
                <a:r>
                  <a:rPr lang="sk-SK" dirty="0">
                    <a:latin typeface="Forte" pitchFamily="66" charset="0"/>
                  </a:rPr>
                  <a:t>a</a:t>
                </a:r>
                <a:r>
                  <a:rPr lang="sk-SK" dirty="0"/>
                  <a:t>, dostaneme číslo </a:t>
                </a:r>
                <a:r>
                  <a:rPr lang="sk-SK" dirty="0">
                    <a:latin typeface="Forte" pitchFamily="66" charset="0"/>
                  </a:rPr>
                  <a:t>x</a:t>
                </a:r>
                <a:r>
                  <a:rPr lang="sk-SK" dirty="0"/>
                  <a:t>. </a:t>
                </a:r>
                <a:endParaRPr lang="sk-SK" dirty="0" smtClean="0"/>
              </a:p>
              <a:p>
                <a:pPr marL="0" indent="0">
                  <a:buNone/>
                </a:pPr>
                <a:endParaRPr lang="sk-SK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k-SK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sk-SK" b="0" i="1" smtClean="0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sk-SK" b="0" i="1" smtClean="0">
                          <a:latin typeface="Cambria Math"/>
                        </a:rPr>
                        <m:t>=</m:t>
                      </m:r>
                      <m:r>
                        <a:rPr lang="sk-SK" b="0" i="1" smtClean="0"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latin typeface="Cambria Math"/>
                        </a:rPr>
                        <m:t>    ⇒    </m:t>
                      </m:r>
                      <m:sSup>
                        <m:sSupPr>
                          <m:ctrlPr>
                            <a:rPr lang="sk-SK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sk-SK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p>
                      </m:sSup>
                      <m:r>
                        <a:rPr lang="sk-SK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sk-SK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sk-SK" cap="all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Zástupný symbol obsah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5" t="-1943" r="-9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je logaritmus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9440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viem robiť s logaritmom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ástupný symbol obsahu 1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sk-SK" dirty="0" smtClean="0"/>
                  <a:t>Medzi logaritmami pri rôznych základoch platí prevodný vzťah:</a:t>
                </a:r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sz="280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k-SK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 sz="280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k-SK" sz="2800" b="0" i="1" smtClean="0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sk-SK" sz="2800" b="0" i="1" smtClean="0">
                              <a:latin typeface="Cambria Math"/>
                            </a:rPr>
                            <m:t>𝑎</m:t>
                          </m:r>
                        </m:e>
                      </m:func>
                      <m:r>
                        <a:rPr lang="sk-SK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k-SK" sz="2800" b="0" i="1" smtClean="0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sk-SK" sz="28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k-SK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 sz="2800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k-SK" sz="2800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sk-SK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sk-SK" sz="28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k-SK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 sz="2800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k-SK" sz="2800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sk-SK" sz="28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" name="Zástupný symbol obsah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2392" t="-1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ástupný symbol obsahu 4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sk-SK" dirty="0" smtClean="0"/>
                  <a:t>Napr. 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sk-SK" b="0" i="1" smtClean="0">
                              <a:latin typeface="Cambria Math"/>
                            </a:rPr>
                            <m:t>𝑎</m:t>
                          </m:r>
                        </m:e>
                      </m:func>
                      <m:r>
                        <a:rPr lang="sk-SK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sk-SK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sk-SK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sk-SK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sk-SK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sk-SK" dirty="0" smtClean="0"/>
              </a:p>
            </p:txBody>
          </p:sp>
        </mc:Choice>
        <mc:Fallback>
          <p:sp>
            <p:nvSpPr>
              <p:cNvPr id="5" name="Zástupný symbol obsah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239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0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Príklady 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sk-SK" dirty="0" smtClean="0"/>
                  <a:t>Urči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k-SK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k-SK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fName>
                      <m:e>
                        <m:r>
                          <a:rPr lang="sk-SK" b="0" i="1" smtClean="0">
                            <a:latin typeface="Cambria Math"/>
                          </a:rPr>
                          <m:t>5</m:t>
                        </m:r>
                      </m:e>
                    </m:func>
                  </m:oMath>
                </a14:m>
                <a:endParaRPr lang="sk-SK" dirty="0" smtClean="0"/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sk-SK" dirty="0" smtClean="0"/>
                  <a:t>Urči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k-SK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k-SK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sk-SK" b="0" i="1" smtClean="0">
                            <a:latin typeface="Cambria Math"/>
                          </a:rPr>
                          <m:t>1000</m:t>
                        </m:r>
                      </m:e>
                    </m:func>
                  </m:oMath>
                </a14:m>
                <a:endParaRPr lang="sk-SK" dirty="0" smtClean="0"/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sk-SK" dirty="0" smtClean="0"/>
                  <a:t>Urči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k-SK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k-SK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/>
                              </a:rPr>
                              <m:t>0,5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sk-SK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sk-SK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sk-SK" b="0" i="1" smtClean="0">
                                <a:latin typeface="Cambria Math"/>
                              </a:rPr>
                              <m:t>16</m:t>
                            </m:r>
                          </m:den>
                        </m:f>
                      </m:e>
                    </m:func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239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Zástupný symbol obsahu 3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sk-SK" dirty="0" smtClean="0"/>
                  <a:t>Riešenie </a:t>
                </a:r>
                <a:r>
                  <a:rPr lang="sk-SK" dirty="0" err="1" smtClean="0"/>
                  <a:t>pr</a:t>
                </a:r>
                <a:r>
                  <a:rPr lang="sk-SK" dirty="0" smtClean="0"/>
                  <a:t>. 1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k-SK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r>
                            <a:rPr lang="sk-SK" b="0" i="1" smtClean="0">
                              <a:latin typeface="Cambria Math"/>
                            </a:rPr>
                            <m:t>5</m:t>
                          </m:r>
                        </m:e>
                      </m:func>
                      <m:r>
                        <a:rPr lang="sk-SK" b="0" i="1" smtClean="0">
                          <a:latin typeface="Cambria Math"/>
                        </a:rPr>
                        <m:t>=</m:t>
                      </m:r>
                      <m:r>
                        <a:rPr lang="sk-SK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/>
                            </a:rPr>
                            <m:t>5</m:t>
                          </m:r>
                        </m:e>
                        <m:sup>
                          <m:r>
                            <a:rPr lang="sk-SK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  <m:r>
                        <a:rPr lang="sk-SK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sk-SK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/>
                            </a:rPr>
                            <m:t>5</m:t>
                          </m:r>
                        </m:e>
                        <m:sup>
                          <m:r>
                            <a:rPr lang="sk-SK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sk-SK" b="0" i="1" smtClean="0">
                          <a:latin typeface="Cambria Math"/>
                        </a:rPr>
                        <m:t>    </m:t>
                      </m:r>
                      <m:r>
                        <a:rPr lang="sk-SK" b="0" i="1" smtClean="0">
                          <a:latin typeface="Cambria Math"/>
                          <a:ea typeface="Cambria Math"/>
                        </a:rPr>
                        <m:t>⇔</m:t>
                      </m:r>
                      <m:r>
                        <a:rPr lang="sk-SK" b="0" i="1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sk-SK" b="0" i="1" smtClean="0"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sk-SK" b="0" dirty="0" smtClean="0">
                  <a:ea typeface="Cambria Math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k-SK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r>
                            <a:rPr lang="sk-SK" b="0" i="1" smtClean="0">
                              <a:latin typeface="Cambria Math"/>
                            </a:rPr>
                            <m:t>5</m:t>
                          </m:r>
                        </m:e>
                      </m:func>
                      <m:r>
                        <a:rPr lang="sk-SK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sk-SK" dirty="0" smtClean="0"/>
              </a:p>
            </p:txBody>
          </p:sp>
        </mc:Choice>
        <mc:Fallback>
          <p:sp>
            <p:nvSpPr>
              <p:cNvPr id="4" name="Zástupný symbol obsah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239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63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Vzťahy, využívané pri počítaní s logaritmami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dnadpis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latin typeface="Cambria Math"/>
                        </a:rPr>
                        <m:t>𝒂</m:t>
                      </m:r>
                      <m:r>
                        <a:rPr lang="sk-SK" sz="2800" b="1" i="1" smtClean="0"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sk-SK" sz="28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sk-SK" sz="2800" b="1" i="1" smtClean="0">
                          <a:latin typeface="Cambria Math"/>
                          <a:ea typeface="Cambria Math"/>
                        </a:rPr>
                        <m:t> , </m:t>
                      </m:r>
                      <m:r>
                        <a:rPr lang="sk-SK" sz="2800" b="1" i="1" smtClean="0"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sk-SK" sz="2800" b="1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sk-SK" sz="2800" b="1" i="1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sk-SK" sz="2800" b="1" i="1" smtClean="0">
                          <a:latin typeface="Cambria Math"/>
                          <a:ea typeface="Cambria Math"/>
                        </a:rPr>
                        <m:t> ,  </m:t>
                      </m:r>
                      <m:sSub>
                        <m:sSubPr>
                          <m:ctrlPr>
                            <a:rPr lang="sk-SK" sz="28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sk-SK" sz="28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sk-SK" sz="28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sk-SK" sz="2800" b="1" i="1" smtClean="0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sk-SK" sz="28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sk-SK" sz="28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sk-SK" sz="28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sk-SK" sz="2800" b="1" i="1" smtClean="0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sk-SK" sz="28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sk-SK" sz="2800" b="1" i="1">
                              <a:latin typeface="Cambria Math"/>
                              <a:ea typeface="Cambria Math"/>
                            </a:rPr>
                            <m:t>ℝ</m:t>
                          </m:r>
                          <m:r>
                            <m:rPr>
                              <m:nor/>
                            </m:rPr>
                            <a:rPr lang="sk-SK" sz="2800" b="1" dirty="0"/>
                            <m:t> </m:t>
                          </m:r>
                        </m:e>
                        <m:sup>
                          <m:r>
                            <a:rPr lang="sk-SK" sz="2800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sk-SK" sz="2800" b="1" dirty="0"/>
              </a:p>
            </p:txBody>
          </p:sp>
        </mc:Choice>
        <mc:Fallback>
          <p:sp>
            <p:nvSpPr>
              <p:cNvPr id="6" name="Podnadpis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41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Zástupný symbol obsahu 1"/>
              <p:cNvSpPr>
                <a:spLocks noGrp="1"/>
              </p:cNvSpPr>
              <p:nvPr>
                <p:ph idx="1"/>
              </p:nvPr>
            </p:nvSpPr>
            <p:spPr>
              <a:xfrm>
                <a:off x="872067" y="980728"/>
                <a:ext cx="7408333" cy="5145435"/>
              </a:xfrm>
            </p:spPr>
            <p:txBody>
              <a:bodyPr/>
              <a:lstStyle/>
              <a:p>
                <a:pPr marL="457200" indent="-457200" algn="ctr">
                  <a:lnSpc>
                    <a:spcPct val="200000"/>
                  </a:lnSpc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k-SK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k-SK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sk-SK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k-SK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sk-SK" b="0" i="1" smtClean="0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sk-SK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sk-SK" b="0" i="1" smtClean="0">
                        <a:latin typeface="Cambria Math"/>
                      </a:rPr>
                      <m:t>)=</m:t>
                    </m:r>
                    <m:func>
                      <m:funcPr>
                        <m:ctrlPr>
                          <a:rPr lang="sk-SK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k-SK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k-SK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sk-SK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sk-SK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sk-SK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k-SK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k-SK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sk-SK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sk-SK" dirty="0" smtClean="0"/>
              </a:p>
              <a:p>
                <a:pPr marL="0" indent="0" algn="ctr">
                  <a:lnSpc>
                    <a:spcPct val="200000"/>
                  </a:lnSpc>
                  <a:buNone/>
                </a:pPr>
                <a:endParaRPr lang="sk-SK" dirty="0" smtClean="0"/>
              </a:p>
              <a:p>
                <a:pPr marL="457200" indent="-457200" algn="ctr">
                  <a:lnSpc>
                    <a:spcPct val="200000"/>
                  </a:lnSpc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k-SK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k-SK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sk-SK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sk-SK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k-SK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sk-SK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k-SK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sk-SK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sk-SK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k-SK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k-SK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sk-SK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sk-SK" b="0" i="1" smtClean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sk-SK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k-SK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k-SK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sk-SK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sk-SK" dirty="0" smtClean="0"/>
              </a:p>
              <a:p>
                <a:pPr marL="0" indent="0" algn="ctr">
                  <a:lnSpc>
                    <a:spcPct val="200000"/>
                  </a:lnSpc>
                  <a:buNone/>
                </a:pPr>
                <a:endParaRPr lang="sk-SK" dirty="0" smtClean="0"/>
              </a:p>
              <a:p>
                <a:pPr marL="457200" indent="-457200" algn="ctr">
                  <a:lnSpc>
                    <a:spcPct val="200000"/>
                  </a:lnSpc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k-SK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k-SK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sk-SK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k-SK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sk-SK" b="0" i="1" smtClean="0">
                                <a:latin typeface="Cambria Math"/>
                              </a:rPr>
                              <m:t>𝑟</m:t>
                            </m:r>
                          </m:sup>
                        </m:sSup>
                      </m:e>
                    </m:func>
                    <m:r>
                      <a:rPr lang="sk-SK" b="0" i="1" smtClean="0">
                        <a:latin typeface="Cambria Math"/>
                      </a:rPr>
                      <m:t>=</m:t>
                    </m:r>
                    <m:r>
                      <a:rPr lang="sk-SK" b="0" i="1" smtClean="0">
                        <a:latin typeface="Cambria Math"/>
                      </a:rPr>
                      <m:t>𝑟</m:t>
                    </m:r>
                    <m:r>
                      <a:rPr lang="sk-SK" b="0" i="1" smtClean="0">
                        <a:latin typeface="Cambria Math"/>
                      </a:rPr>
                      <m:t>.</m:t>
                    </m:r>
                    <m:func>
                      <m:funcPr>
                        <m:ctrlPr>
                          <a:rPr lang="sk-SK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k-SK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k-SK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sk-SK" b="0" i="1" smtClean="0">
                            <a:latin typeface="Cambria Math"/>
                          </a:rPr>
                          <m:t>𝑥</m:t>
                        </m:r>
                      </m:e>
                    </m:func>
                    <m:r>
                      <a:rPr lang="sk-SK" b="0" i="1" smtClean="0">
                        <a:latin typeface="Cambria Math"/>
                      </a:rPr>
                      <m:t>     </m:t>
                    </m:r>
                    <m:r>
                      <a:rPr lang="sk-SK" b="0" i="1" smtClean="0">
                        <a:latin typeface="Cambria Math"/>
                      </a:rPr>
                      <m:t>𝑝𝑟𝑒</m:t>
                    </m:r>
                    <m:r>
                      <a:rPr lang="sk-SK" b="0" i="1" smtClean="0">
                        <a:latin typeface="Cambria Math"/>
                      </a:rPr>
                      <m:t> ∀</m:t>
                    </m:r>
                    <m:r>
                      <a:rPr lang="sk-SK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sk-SK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sk-SK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2" name="Zástupný symbol obsah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7" y="980728"/>
                <a:ext cx="7408333" cy="514543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245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var vlnenia">
  <a:themeElements>
    <a:clrScheme name="Tvar vlneni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Tvar vlneni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var vlneni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42</TotalTime>
  <Words>268</Words>
  <Application>Microsoft Office PowerPoint</Application>
  <PresentationFormat>Prezentácia na obrazovke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Tvar vlnenia</vt:lpstr>
      <vt:lpstr>Logaritmus čísla</vt:lpstr>
      <vt:lpstr>Čo je logaritmus</vt:lpstr>
      <vt:lpstr>Čo viem robiť s logaritmom</vt:lpstr>
      <vt:lpstr>Príklady </vt:lpstr>
      <vt:lpstr>Vzťahy, využívané pri počítaní s logaritmami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Logaritmus čísla</dc:title>
  <dc:creator>Používateľ</dc:creator>
  <cp:lastModifiedBy>Používateľ</cp:lastModifiedBy>
  <cp:revision>5</cp:revision>
  <dcterms:created xsi:type="dcterms:W3CDTF">2011-02-07T14:58:38Z</dcterms:created>
  <dcterms:modified xsi:type="dcterms:W3CDTF">2011-02-07T15:40:48Z</dcterms:modified>
</cp:coreProperties>
</file>