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 Světlá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1470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Goniometrické funkcie</a:t>
            </a:r>
            <a:endParaRPr lang="cs-CZ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14612" y="4000504"/>
            <a:ext cx="3786214" cy="471494"/>
          </a:xfrm>
        </p:spPr>
        <p:txBody>
          <a:bodyPr>
            <a:noAutofit/>
          </a:bodyPr>
          <a:lstStyle/>
          <a:p>
            <a:r>
              <a:rPr lang="sk-SK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Sin, cos</a:t>
            </a:r>
            <a:endParaRPr lang="cs-CZ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Volný tvar 5"/>
          <p:cNvSpPr/>
          <p:nvPr/>
        </p:nvSpPr>
        <p:spPr>
          <a:xfrm rot="10800000">
            <a:off x="374073" y="785795"/>
            <a:ext cx="8055579" cy="5153188"/>
          </a:xfrm>
          <a:custGeom>
            <a:avLst/>
            <a:gdLst>
              <a:gd name="connsiteX0" fmla="*/ 0 w 5460999"/>
              <a:gd name="connsiteY0" fmla="*/ 4925292 h 5059219"/>
              <a:gd name="connsiteX1" fmla="*/ 1274618 w 5460999"/>
              <a:gd name="connsiteY1" fmla="*/ 422564 h 5059219"/>
              <a:gd name="connsiteX2" fmla="*/ 3435927 w 5460999"/>
              <a:gd name="connsiteY2" fmla="*/ 5008419 h 5059219"/>
              <a:gd name="connsiteX3" fmla="*/ 5167745 w 5460999"/>
              <a:gd name="connsiteY3" fmla="*/ 727364 h 5059219"/>
              <a:gd name="connsiteX4" fmla="*/ 5195454 w 5460999"/>
              <a:gd name="connsiteY4" fmla="*/ 644237 h 50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999" h="5059219">
                <a:moveTo>
                  <a:pt x="0" y="4925292"/>
                </a:moveTo>
                <a:cubicBezTo>
                  <a:pt x="350982" y="2667001"/>
                  <a:pt x="701964" y="408710"/>
                  <a:pt x="1274618" y="422564"/>
                </a:cubicBezTo>
                <a:cubicBezTo>
                  <a:pt x="1847272" y="436418"/>
                  <a:pt x="2787073" y="4957619"/>
                  <a:pt x="3435927" y="5008419"/>
                </a:cubicBezTo>
                <a:cubicBezTo>
                  <a:pt x="4084781" y="5059219"/>
                  <a:pt x="4874491" y="1454728"/>
                  <a:pt x="5167745" y="727364"/>
                </a:cubicBezTo>
                <a:cubicBezTo>
                  <a:pt x="5460999" y="0"/>
                  <a:pt x="5328226" y="322118"/>
                  <a:pt x="5195454" y="6442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Volný tvar 7"/>
          <p:cNvSpPr/>
          <p:nvPr/>
        </p:nvSpPr>
        <p:spPr>
          <a:xfrm>
            <a:off x="623455" y="428604"/>
            <a:ext cx="8520545" cy="6468650"/>
          </a:xfrm>
          <a:custGeom>
            <a:avLst/>
            <a:gdLst>
              <a:gd name="connsiteX0" fmla="*/ 0 w 7312891"/>
              <a:gd name="connsiteY0" fmla="*/ 240146 h 6070600"/>
              <a:gd name="connsiteX1" fmla="*/ 1704109 w 7312891"/>
              <a:gd name="connsiteY1" fmla="*/ 4950691 h 6070600"/>
              <a:gd name="connsiteX2" fmla="*/ 3574472 w 7312891"/>
              <a:gd name="connsiteY2" fmla="*/ 46182 h 6070600"/>
              <a:gd name="connsiteX3" fmla="*/ 6788727 w 7312891"/>
              <a:gd name="connsiteY3" fmla="*/ 5227782 h 6070600"/>
              <a:gd name="connsiteX4" fmla="*/ 6719454 w 7312891"/>
              <a:gd name="connsiteY4" fmla="*/ 5103091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2891" h="6070600">
                <a:moveTo>
                  <a:pt x="0" y="240146"/>
                </a:moveTo>
                <a:cubicBezTo>
                  <a:pt x="554182" y="2611582"/>
                  <a:pt x="1108364" y="4983018"/>
                  <a:pt x="1704109" y="4950691"/>
                </a:cubicBezTo>
                <a:cubicBezTo>
                  <a:pt x="2299854" y="4918364"/>
                  <a:pt x="2727036" y="0"/>
                  <a:pt x="3574472" y="46182"/>
                </a:cubicBezTo>
                <a:cubicBezTo>
                  <a:pt x="4421908" y="92364"/>
                  <a:pt x="6264563" y="4384964"/>
                  <a:pt x="6788727" y="5227782"/>
                </a:cubicBezTo>
                <a:cubicBezTo>
                  <a:pt x="7312891" y="6070600"/>
                  <a:pt x="7016172" y="5586845"/>
                  <a:pt x="6719454" y="5103091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5572132" y="4000504"/>
            <a:ext cx="3214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Goniometria ostrého uhla v pravouhlom trojuholníku</a:t>
            </a:r>
            <a:endParaRPr lang="cs-CZ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1472" y="3714752"/>
            <a:ext cx="49292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sin </a:t>
            </a:r>
            <a:r>
              <a:rPr lang="el-GR" sz="3200" dirty="0" smtClean="0"/>
              <a:t>α</a:t>
            </a:r>
            <a:r>
              <a:rPr lang="sk-SK" sz="3200" dirty="0" smtClean="0"/>
              <a:t> =  a/b</a:t>
            </a:r>
          </a:p>
          <a:p>
            <a:r>
              <a:rPr lang="sk-SK" sz="3200" dirty="0" smtClean="0"/>
              <a:t>          cos </a:t>
            </a:r>
            <a:r>
              <a:rPr lang="el-GR" sz="3200" dirty="0" smtClean="0"/>
              <a:t>α</a:t>
            </a:r>
            <a:r>
              <a:rPr lang="sk-SK" sz="3200" dirty="0" smtClean="0"/>
              <a:t>= c/b</a:t>
            </a:r>
          </a:p>
          <a:p>
            <a:r>
              <a:rPr lang="sk-SK" sz="3200" dirty="0" smtClean="0"/>
              <a:t>                   tg </a:t>
            </a:r>
            <a:r>
              <a:rPr lang="el-GR" sz="3200" dirty="0" smtClean="0"/>
              <a:t>α</a:t>
            </a:r>
            <a:r>
              <a:rPr lang="sk-SK" sz="3200" dirty="0" smtClean="0"/>
              <a:t> = a/b</a:t>
            </a:r>
          </a:p>
          <a:p>
            <a:r>
              <a:rPr lang="sk-SK" sz="3200" dirty="0" smtClean="0"/>
              <a:t>                            cotg </a:t>
            </a:r>
            <a:r>
              <a:rPr lang="el-GR" sz="3200" dirty="0" smtClean="0"/>
              <a:t>α</a:t>
            </a:r>
            <a:r>
              <a:rPr lang="sk-SK" sz="3200" dirty="0" smtClean="0"/>
              <a:t> = b/a</a:t>
            </a:r>
            <a:endParaRPr lang="cs-CZ" sz="3200" dirty="0"/>
          </a:p>
        </p:txBody>
      </p:sp>
      <p:sp>
        <p:nvSpPr>
          <p:cNvPr id="4" name="Pravoúhlý trojúhelník 3"/>
          <p:cNvSpPr/>
          <p:nvPr/>
        </p:nvSpPr>
        <p:spPr>
          <a:xfrm flipH="1">
            <a:off x="4214810" y="928670"/>
            <a:ext cx="3643338" cy="20002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5143504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9058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7929586" y="292893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B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7929586" y="71435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C</a:t>
            </a:r>
            <a:endParaRPr lang="cs-CZ" dirty="0"/>
          </a:p>
        </p:txBody>
      </p:sp>
      <p:sp>
        <p:nvSpPr>
          <p:cNvPr id="9" name="Oblouk 8"/>
          <p:cNvSpPr/>
          <p:nvPr/>
        </p:nvSpPr>
        <p:spPr>
          <a:xfrm flipH="1">
            <a:off x="7358082" y="2571744"/>
            <a:ext cx="785818" cy="642942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571472" y="857232"/>
            <a:ext cx="585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                              a– odvesna protiľahlá k uhlu </a:t>
            </a:r>
            <a:r>
              <a:rPr lang="el-GR" dirty="0" smtClean="0"/>
              <a:t>α</a:t>
            </a:r>
            <a:endParaRPr lang="sk-SK" dirty="0" smtClean="0"/>
          </a:p>
          <a:p>
            <a:r>
              <a:rPr lang="sk-SK" dirty="0" smtClean="0"/>
              <a:t>                    b– odvesna priľahlá k uhlu   </a:t>
            </a:r>
            <a:r>
              <a:rPr lang="el-GR" dirty="0" smtClean="0"/>
              <a:t>α</a:t>
            </a:r>
            <a:endParaRPr lang="sk-SK" dirty="0" smtClean="0"/>
          </a:p>
          <a:p>
            <a:r>
              <a:rPr lang="sk-SK" dirty="0" smtClean="0"/>
              <a:t>         c – prepona </a:t>
            </a:r>
            <a:endParaRPr lang="sk-SK" dirty="0" smtClean="0"/>
          </a:p>
          <a:p>
            <a:r>
              <a:rPr lang="el-GR" dirty="0" smtClean="0"/>
              <a:t>α</a:t>
            </a:r>
            <a:r>
              <a:rPr lang="sk-SK" dirty="0" smtClean="0"/>
              <a:t> – ostrý uhol &lt; 90 </a:t>
            </a:r>
            <a:r>
              <a:rPr lang="sk-SK" dirty="0" smtClean="0">
                <a:latin typeface="Calibri"/>
              </a:rPr>
              <a:t>⁰</a:t>
            </a:r>
            <a:endParaRPr lang="cs-CZ" dirty="0"/>
          </a:p>
        </p:txBody>
      </p:sp>
      <p:sp>
        <p:nvSpPr>
          <p:cNvPr id="11" name="Elipsa 10"/>
          <p:cNvSpPr/>
          <p:nvPr/>
        </p:nvSpPr>
        <p:spPr>
          <a:xfrm>
            <a:off x="7572396" y="2786058"/>
            <a:ext cx="142876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5857884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 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6143636" y="307181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c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8001024" y="185736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a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  <p:bldP spid="7" grpId="0"/>
      <p:bldP spid="8" grpId="0"/>
      <p:bldP spid="11" grpId="0" animBg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229600" cy="1143000"/>
          </a:xfrm>
        </p:spPr>
        <p:txBody>
          <a:bodyPr/>
          <a:lstStyle/>
          <a:p>
            <a:r>
              <a:rPr lang="sk-SK" dirty="0" smtClean="0"/>
              <a:t>Stupne , radiány 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642910" y="3571876"/>
            <a:ext cx="300039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Prevod stupňov na radiány:</a:t>
            </a:r>
          </a:p>
          <a:p>
            <a:r>
              <a:rPr lang="el-GR" sz="2800" dirty="0" smtClean="0"/>
              <a:t>α</a:t>
            </a:r>
            <a:r>
              <a:rPr lang="sk-SK" sz="2800" dirty="0" smtClean="0"/>
              <a:t>=  x . 180 / </a:t>
            </a:r>
            <a:r>
              <a:rPr lang="el-GR" sz="2800" dirty="0" smtClean="0">
                <a:latin typeface="Calibri"/>
              </a:rPr>
              <a:t>π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5572132" y="3571876"/>
            <a:ext cx="300039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Prevod radiánov na stupne :</a:t>
            </a:r>
          </a:p>
          <a:p>
            <a:r>
              <a:rPr lang="sk-SK" sz="2800" dirty="0" smtClean="0"/>
              <a:t>x = </a:t>
            </a:r>
            <a:r>
              <a:rPr lang="el-GR" sz="2800" dirty="0" smtClean="0"/>
              <a:t>α</a:t>
            </a:r>
            <a:r>
              <a:rPr lang="sk-SK" sz="2800" dirty="0" smtClean="0"/>
              <a:t> . </a:t>
            </a:r>
            <a:r>
              <a:rPr lang="el-GR" sz="2800" dirty="0" smtClean="0">
                <a:latin typeface="Calibri"/>
              </a:rPr>
              <a:t>π</a:t>
            </a:r>
            <a:r>
              <a:rPr lang="sk-SK" sz="2800" dirty="0" smtClean="0">
                <a:latin typeface="Calibri"/>
              </a:rPr>
              <a:t> / 180 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357158" y="1714488"/>
          <a:ext cx="8501120" cy="12144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4380"/>
                <a:gridCol w="368602"/>
                <a:gridCol w="431825"/>
                <a:gridCol w="431825"/>
                <a:gridCol w="431825"/>
                <a:gridCol w="412955"/>
                <a:gridCol w="475809"/>
                <a:gridCol w="475809"/>
                <a:gridCol w="475809"/>
                <a:gridCol w="475809"/>
                <a:gridCol w="458949"/>
                <a:gridCol w="468657"/>
                <a:gridCol w="468657"/>
                <a:gridCol w="468657"/>
                <a:gridCol w="468657"/>
                <a:gridCol w="468657"/>
                <a:gridCol w="468657"/>
                <a:gridCol w="535581"/>
              </a:tblGrid>
              <a:tr h="607223"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Stup-</a:t>
                      </a:r>
                    </a:p>
                    <a:p>
                      <a:r>
                        <a:rPr lang="sk-SK" sz="1600" dirty="0" smtClean="0"/>
                        <a:t>ne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45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60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90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120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135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150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180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210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225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240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270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300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315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330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360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r>
                        <a:rPr lang="sk-SK" sz="1600" dirty="0" err="1" smtClean="0"/>
                        <a:t>Radiá</a:t>
                      </a:r>
                      <a:r>
                        <a:rPr lang="sk-SK" sz="1600" dirty="0" smtClean="0"/>
                        <a:t>-</a:t>
                      </a:r>
                    </a:p>
                    <a:p>
                      <a:r>
                        <a:rPr lang="sk-SK" sz="1600" dirty="0" err="1" smtClean="0"/>
                        <a:t>ny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0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Calibri"/>
                        </a:rPr>
                        <a:t>π</a:t>
                      </a:r>
                      <a:r>
                        <a:rPr lang="sk-SK" sz="1600" dirty="0" smtClean="0">
                          <a:latin typeface="Calibri"/>
                        </a:rPr>
                        <a:t>/6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r>
                        <a:rPr lang="sk-SK" sz="1600" dirty="0" smtClean="0">
                          <a:latin typeface="+mn-lt"/>
                        </a:rPr>
                        <a:t>/4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r>
                        <a:rPr lang="sk-SK" sz="1600" dirty="0" smtClean="0">
                          <a:latin typeface="+mn-lt"/>
                        </a:rPr>
                        <a:t>/3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r>
                        <a:rPr lang="sk-SK" sz="1600" dirty="0" smtClean="0">
                          <a:latin typeface="+mn-lt"/>
                        </a:rPr>
                        <a:t>/2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2/3</a:t>
                      </a:r>
                      <a:r>
                        <a:rPr lang="el-GR" sz="1600" dirty="0" smtClean="0">
                          <a:latin typeface="Calibri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3/4</a:t>
                      </a:r>
                      <a:r>
                        <a:rPr lang="el-GR" sz="1600" dirty="0" smtClean="0">
                          <a:latin typeface="Calibri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5/6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7/6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5/4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4/3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3/2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5/3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7/4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11/6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2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Šipka dolů 14"/>
          <p:cNvSpPr/>
          <p:nvPr/>
        </p:nvSpPr>
        <p:spPr>
          <a:xfrm rot="5400000">
            <a:off x="1902035" y="241050"/>
            <a:ext cx="501247" cy="2019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Šipka doleva 17"/>
          <p:cNvSpPr/>
          <p:nvPr/>
        </p:nvSpPr>
        <p:spPr>
          <a:xfrm>
            <a:off x="3286116" y="1142984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ipka doleva 18"/>
          <p:cNvSpPr/>
          <p:nvPr/>
        </p:nvSpPr>
        <p:spPr>
          <a:xfrm>
            <a:off x="5143504" y="1214422"/>
            <a:ext cx="1714512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 doleva 19"/>
          <p:cNvSpPr/>
          <p:nvPr/>
        </p:nvSpPr>
        <p:spPr>
          <a:xfrm>
            <a:off x="7072330" y="1285860"/>
            <a:ext cx="1714512" cy="117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1643042" y="64291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I. kvadrant</a:t>
            </a:r>
            <a:endParaRPr lang="cs-CZ" dirty="0"/>
          </a:p>
        </p:txBody>
      </p:sp>
      <p:sp>
        <p:nvSpPr>
          <p:cNvPr id="23" name="Obdélník 22"/>
          <p:cNvSpPr/>
          <p:nvPr/>
        </p:nvSpPr>
        <p:spPr>
          <a:xfrm>
            <a:off x="3571868" y="785794"/>
            <a:ext cx="123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sk-SK" dirty="0" smtClean="0">
                <a:solidFill>
                  <a:prstClr val="black"/>
                </a:solidFill>
              </a:rPr>
              <a:t>II. kvadrant</a:t>
            </a:r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5357818" y="9286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III. </a:t>
            </a:r>
            <a:r>
              <a:rPr lang="sk-SK" dirty="0" smtClean="0"/>
              <a:t>kvadrant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7286644" y="10001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IV. kvadrant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5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WindowsLiveWriter-Trochamatematikyprobnivot_FAD4-image_923745bf-627d-4ea8-877f-86c2e30325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857232"/>
            <a:ext cx="4752977" cy="4165189"/>
          </a:xfrm>
          <a:prstGeom prst="rect">
            <a:avLst/>
          </a:prstGeom>
        </p:spPr>
      </p:pic>
      <p:sp>
        <p:nvSpPr>
          <p:cNvPr id="3" name="Pravoúhlý trojúhelník 2"/>
          <p:cNvSpPr/>
          <p:nvPr/>
        </p:nvSpPr>
        <p:spPr>
          <a:xfrm flipH="1">
            <a:off x="4000496" y="4143380"/>
            <a:ext cx="3071834" cy="135732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4929190" y="50720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cs-CZ" dirty="0"/>
          </a:p>
        </p:txBody>
      </p:sp>
      <p:cxnSp>
        <p:nvCxnSpPr>
          <p:cNvPr id="6" name="Přímá spojovací čára 5"/>
          <p:cNvCxnSpPr>
            <a:stCxn id="3" idx="0"/>
            <a:endCxn id="3" idx="2"/>
          </p:cNvCxnSpPr>
          <p:nvPr/>
        </p:nvCxnSpPr>
        <p:spPr>
          <a:xfrm rot="16200000" flipH="1">
            <a:off x="6393669" y="4822041"/>
            <a:ext cx="135732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>
            <a:stCxn id="3" idx="0"/>
            <a:endCxn id="3" idx="0"/>
          </p:cNvCxnSpPr>
          <p:nvPr/>
        </p:nvCxnSpPr>
        <p:spPr>
          <a:xfrm rot="5400000" flipH="1" flipV="1">
            <a:off x="7072330" y="414338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čára 10"/>
          <p:cNvCxnSpPr>
            <a:stCxn id="3" idx="2"/>
            <a:endCxn id="3" idx="4"/>
          </p:cNvCxnSpPr>
          <p:nvPr/>
        </p:nvCxnSpPr>
        <p:spPr>
          <a:xfrm rot="5400000">
            <a:off x="5536413" y="3964785"/>
            <a:ext cx="1588" cy="307183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4500562" y="300037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0 </a:t>
            </a:r>
            <a:r>
              <a:rPr lang="sk-SK" dirty="0" smtClean="0">
                <a:solidFill>
                  <a:srgbClr val="FF0000"/>
                </a:solidFill>
                <a:latin typeface="Calibri"/>
              </a:rPr>
              <a:t>⁰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2500298" y="14287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90 </a:t>
            </a:r>
            <a:r>
              <a:rPr lang="sk-SK" dirty="0" smtClean="0">
                <a:solidFill>
                  <a:srgbClr val="FF0000"/>
                </a:solidFill>
                <a:latin typeface="Calibri"/>
              </a:rPr>
              <a:t>⁰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714348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180 </a:t>
            </a:r>
            <a:r>
              <a:rPr lang="sk-SK" dirty="0" smtClean="0">
                <a:solidFill>
                  <a:srgbClr val="FF0000"/>
                </a:solidFill>
                <a:latin typeface="Calibri"/>
              </a:rPr>
              <a:t>⁰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500298" y="500063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270</a:t>
            </a:r>
            <a:r>
              <a:rPr lang="sk-SK" dirty="0" smtClean="0">
                <a:solidFill>
                  <a:srgbClr val="FF0000"/>
                </a:solidFill>
                <a:latin typeface="Calibri"/>
              </a:rPr>
              <a:t>⁰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4500562" y="342900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360</a:t>
            </a:r>
            <a:r>
              <a:rPr lang="sk-SK" dirty="0" smtClean="0">
                <a:solidFill>
                  <a:srgbClr val="FF0000"/>
                </a:solidFill>
                <a:latin typeface="Calibri"/>
              </a:rPr>
              <a:t>⁰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6572264" y="1643050"/>
            <a:ext cx="2143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⁰ -     0 radiánov</a:t>
            </a:r>
          </a:p>
          <a:p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90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⁰ -    </a:t>
            </a:r>
            <a:r>
              <a:rPr lang="el-GR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π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/2</a:t>
            </a:r>
          </a:p>
          <a:p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180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⁰ - </a:t>
            </a:r>
            <a:r>
              <a:rPr lang="el-GR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π</a:t>
            </a:r>
            <a:endParaRPr lang="sk-SK" sz="2000" dirty="0" smtClean="0">
              <a:solidFill>
                <a:schemeClr val="accent1">
                  <a:lumMod val="75000"/>
                </a:schemeClr>
              </a:solidFill>
              <a:latin typeface="Calibri"/>
            </a:endParaRPr>
          </a:p>
          <a:p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270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⁰ - 2/3</a:t>
            </a:r>
            <a:r>
              <a:rPr lang="el-GR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π</a:t>
            </a:r>
            <a:endParaRPr lang="sk-SK" sz="2000" dirty="0" smtClean="0">
              <a:solidFill>
                <a:schemeClr val="accent1">
                  <a:lumMod val="75000"/>
                </a:schemeClr>
              </a:solidFill>
              <a:latin typeface="Calibri"/>
            </a:endParaRPr>
          </a:p>
          <a:p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360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⁰ - 2</a:t>
            </a:r>
            <a:r>
              <a:rPr lang="el-GR" sz="2000" dirty="0" smtClean="0">
                <a:solidFill>
                  <a:schemeClr val="accent1">
                    <a:lumMod val="75000"/>
                  </a:schemeClr>
                </a:solidFill>
                <a:latin typeface="Calibri"/>
              </a:rPr>
              <a:t>π</a:t>
            </a:r>
            <a:endParaRPr lang="cs-C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12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642910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Funkcia sínus   </a:t>
            </a:r>
            <a:r>
              <a:rPr lang="sk-SK" sz="4800" b="1" dirty="0" smtClean="0"/>
              <a:t>sin x</a:t>
            </a:r>
            <a:endParaRPr lang="cs-CZ" sz="4800" b="1" dirty="0"/>
          </a:p>
        </p:txBody>
      </p:sp>
      <p:sp>
        <p:nvSpPr>
          <p:cNvPr id="3" name="Elipsa 2"/>
          <p:cNvSpPr/>
          <p:nvPr/>
        </p:nvSpPr>
        <p:spPr>
          <a:xfrm>
            <a:off x="571472" y="2071678"/>
            <a:ext cx="2500330" cy="24288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3643306" y="3286124"/>
            <a:ext cx="5214974" cy="158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7"/>
          <p:cNvCxnSpPr>
            <a:stCxn id="3" idx="2"/>
            <a:endCxn id="3" idx="6"/>
          </p:cNvCxnSpPr>
          <p:nvPr/>
        </p:nvCxnSpPr>
        <p:spPr>
          <a:xfrm rot="10800000" flipH="1">
            <a:off x="571472" y="3286124"/>
            <a:ext cx="250033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>
            <a:stCxn id="3" idx="0"/>
            <a:endCxn id="3" idx="4"/>
          </p:cNvCxnSpPr>
          <p:nvPr/>
        </p:nvCxnSpPr>
        <p:spPr>
          <a:xfrm rot="16200000" flipH="1">
            <a:off x="607191" y="3286124"/>
            <a:ext cx="24288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11"/>
          <p:cNvCxnSpPr/>
          <p:nvPr/>
        </p:nvCxnSpPr>
        <p:spPr>
          <a:xfrm rot="5400000">
            <a:off x="2357422" y="3286124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/>
          <p:nvPr/>
        </p:nvCxnSpPr>
        <p:spPr>
          <a:xfrm flipV="1">
            <a:off x="1785918" y="3000372"/>
            <a:ext cx="1214446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čára 22"/>
          <p:cNvCxnSpPr/>
          <p:nvPr/>
        </p:nvCxnSpPr>
        <p:spPr>
          <a:xfrm rot="5400000">
            <a:off x="2858282" y="314245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25"/>
          <p:cNvCxnSpPr/>
          <p:nvPr/>
        </p:nvCxnSpPr>
        <p:spPr>
          <a:xfrm flipV="1">
            <a:off x="1785918" y="2571744"/>
            <a:ext cx="1000132" cy="7143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čára 27"/>
          <p:cNvCxnSpPr/>
          <p:nvPr/>
        </p:nvCxnSpPr>
        <p:spPr>
          <a:xfrm rot="5400000">
            <a:off x="2428860" y="2928934"/>
            <a:ext cx="7143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a 32"/>
          <p:cNvSpPr/>
          <p:nvPr/>
        </p:nvSpPr>
        <p:spPr>
          <a:xfrm flipV="1">
            <a:off x="4143372" y="2571744"/>
            <a:ext cx="61914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34"/>
          <p:cNvSpPr/>
          <p:nvPr/>
        </p:nvSpPr>
        <p:spPr>
          <a:xfrm flipV="1">
            <a:off x="3857620" y="2928934"/>
            <a:ext cx="61914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7" name="Přímá spojovací čára 36"/>
          <p:cNvCxnSpPr/>
          <p:nvPr/>
        </p:nvCxnSpPr>
        <p:spPr>
          <a:xfrm rot="5400000" flipH="1" flipV="1">
            <a:off x="1535885" y="2464587"/>
            <a:ext cx="1071570" cy="5715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čára 38"/>
          <p:cNvCxnSpPr/>
          <p:nvPr/>
        </p:nvCxnSpPr>
        <p:spPr>
          <a:xfrm rot="5400000">
            <a:off x="1821637" y="2750339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a 39"/>
          <p:cNvSpPr/>
          <p:nvPr/>
        </p:nvSpPr>
        <p:spPr>
          <a:xfrm flipV="1">
            <a:off x="4500562" y="2285992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2" name="Přímá spojovací čára 41"/>
          <p:cNvCxnSpPr>
            <a:stCxn id="3" idx="0"/>
          </p:cNvCxnSpPr>
          <p:nvPr/>
        </p:nvCxnSpPr>
        <p:spPr>
          <a:xfrm rot="16200000" flipH="1">
            <a:off x="1214413" y="2678902"/>
            <a:ext cx="121444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a 46"/>
          <p:cNvSpPr/>
          <p:nvPr/>
        </p:nvSpPr>
        <p:spPr>
          <a:xfrm>
            <a:off x="5000628" y="2071678"/>
            <a:ext cx="61914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9" name="Přímá spojovací čára 48"/>
          <p:cNvCxnSpPr/>
          <p:nvPr/>
        </p:nvCxnSpPr>
        <p:spPr>
          <a:xfrm rot="16200000" flipV="1">
            <a:off x="964381" y="2464587"/>
            <a:ext cx="1071570" cy="5715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/>
          <p:nvPr/>
        </p:nvCxnSpPr>
        <p:spPr>
          <a:xfrm rot="5400000">
            <a:off x="678629" y="2750339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a 52"/>
          <p:cNvSpPr/>
          <p:nvPr/>
        </p:nvSpPr>
        <p:spPr>
          <a:xfrm flipV="1">
            <a:off x="5500694" y="235743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5" name="Přímá spojovací čára 54"/>
          <p:cNvCxnSpPr/>
          <p:nvPr/>
        </p:nvCxnSpPr>
        <p:spPr>
          <a:xfrm rot="10800000">
            <a:off x="785786" y="2571744"/>
            <a:ext cx="100013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ovací čára 56"/>
          <p:cNvCxnSpPr/>
          <p:nvPr/>
        </p:nvCxnSpPr>
        <p:spPr>
          <a:xfrm rot="5400000">
            <a:off x="428596" y="2928934"/>
            <a:ext cx="7143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a 59"/>
          <p:cNvSpPr/>
          <p:nvPr/>
        </p:nvSpPr>
        <p:spPr>
          <a:xfrm flipV="1">
            <a:off x="5786446" y="271462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2" name="Přímá spojovací čára 61"/>
          <p:cNvCxnSpPr>
            <a:endCxn id="3" idx="3"/>
          </p:cNvCxnSpPr>
          <p:nvPr/>
        </p:nvCxnSpPr>
        <p:spPr>
          <a:xfrm rot="5400000">
            <a:off x="932408" y="3291354"/>
            <a:ext cx="858743" cy="84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ovací čára 64"/>
          <p:cNvCxnSpPr>
            <a:endCxn id="3" idx="3"/>
          </p:cNvCxnSpPr>
          <p:nvPr/>
        </p:nvCxnSpPr>
        <p:spPr>
          <a:xfrm rot="16200000" flipH="1">
            <a:off x="503778" y="3711007"/>
            <a:ext cx="858743" cy="8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/>
          <p:cNvSpPr/>
          <p:nvPr/>
        </p:nvSpPr>
        <p:spPr>
          <a:xfrm flipV="1">
            <a:off x="6786578" y="3857628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8" name="Přímá spojovací čára 67"/>
          <p:cNvCxnSpPr/>
          <p:nvPr/>
        </p:nvCxnSpPr>
        <p:spPr>
          <a:xfrm flipV="1">
            <a:off x="3643308" y="2070885"/>
            <a:ext cx="4787137" cy="79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ovací čára 69"/>
          <p:cNvCxnSpPr/>
          <p:nvPr/>
        </p:nvCxnSpPr>
        <p:spPr>
          <a:xfrm>
            <a:off x="2000232" y="4500570"/>
            <a:ext cx="6715963" cy="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ovéPole 71"/>
          <p:cNvSpPr txBox="1"/>
          <p:nvPr/>
        </p:nvSpPr>
        <p:spPr>
          <a:xfrm>
            <a:off x="3714744" y="335756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0</a:t>
            </a:r>
            <a:endParaRPr lang="cs-CZ" b="1" dirty="0"/>
          </a:p>
        </p:txBody>
      </p:sp>
      <p:sp>
        <p:nvSpPr>
          <p:cNvPr id="73" name="TextovéPole 72"/>
          <p:cNvSpPr txBox="1"/>
          <p:nvPr/>
        </p:nvSpPr>
        <p:spPr>
          <a:xfrm>
            <a:off x="3357554" y="46434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- 1</a:t>
            </a:r>
            <a:endParaRPr lang="cs-CZ" dirty="0"/>
          </a:p>
        </p:txBody>
      </p:sp>
      <p:sp>
        <p:nvSpPr>
          <p:cNvPr id="74" name="TextovéPole 73"/>
          <p:cNvSpPr txBox="1"/>
          <p:nvPr/>
        </p:nvSpPr>
        <p:spPr>
          <a:xfrm>
            <a:off x="3428992" y="16430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cs-CZ" dirty="0"/>
          </a:p>
        </p:txBody>
      </p:sp>
      <p:cxnSp>
        <p:nvCxnSpPr>
          <p:cNvPr id="76" name="Přímá spojovací čára 75"/>
          <p:cNvCxnSpPr/>
          <p:nvPr/>
        </p:nvCxnSpPr>
        <p:spPr>
          <a:xfrm rot="5400000">
            <a:off x="1071538" y="3714752"/>
            <a:ext cx="1143008" cy="28575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ovací čára 77"/>
          <p:cNvCxnSpPr/>
          <p:nvPr/>
        </p:nvCxnSpPr>
        <p:spPr>
          <a:xfrm rot="5400000" flipH="1" flipV="1">
            <a:off x="928662" y="3857628"/>
            <a:ext cx="114300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a 78"/>
          <p:cNvSpPr/>
          <p:nvPr/>
        </p:nvSpPr>
        <p:spPr>
          <a:xfrm flipV="1">
            <a:off x="7072330" y="414338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2" name="Přímá spojovací čára 81"/>
          <p:cNvCxnSpPr/>
          <p:nvPr/>
        </p:nvCxnSpPr>
        <p:spPr>
          <a:xfrm rot="16200000" flipH="1">
            <a:off x="1357292" y="3786189"/>
            <a:ext cx="1214446" cy="21431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ovací čára 84"/>
          <p:cNvCxnSpPr/>
          <p:nvPr/>
        </p:nvCxnSpPr>
        <p:spPr>
          <a:xfrm rot="5400000">
            <a:off x="1465241" y="3892553"/>
            <a:ext cx="121444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a 85"/>
          <p:cNvSpPr/>
          <p:nvPr/>
        </p:nvSpPr>
        <p:spPr>
          <a:xfrm flipV="1">
            <a:off x="8001024" y="4214818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8" name="Přímá spojovací čára 87"/>
          <p:cNvCxnSpPr/>
          <p:nvPr/>
        </p:nvCxnSpPr>
        <p:spPr>
          <a:xfrm>
            <a:off x="1785918" y="3286124"/>
            <a:ext cx="1214446" cy="3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ovací čára 89"/>
          <p:cNvCxnSpPr/>
          <p:nvPr/>
        </p:nvCxnSpPr>
        <p:spPr>
          <a:xfrm rot="5400000">
            <a:off x="2822563" y="3463925"/>
            <a:ext cx="35719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a 96"/>
          <p:cNvSpPr/>
          <p:nvPr/>
        </p:nvSpPr>
        <p:spPr>
          <a:xfrm flipV="1">
            <a:off x="8643966" y="3500438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9" name="Volný tvar 98"/>
          <p:cNvSpPr/>
          <p:nvPr/>
        </p:nvSpPr>
        <p:spPr>
          <a:xfrm>
            <a:off x="3643306" y="2071678"/>
            <a:ext cx="5140036" cy="2421813"/>
          </a:xfrm>
          <a:custGeom>
            <a:avLst/>
            <a:gdLst>
              <a:gd name="connsiteX0" fmla="*/ 0 w 5140036"/>
              <a:gd name="connsiteY0" fmla="*/ 1126836 h 2350654"/>
              <a:gd name="connsiteX1" fmla="*/ 1371600 w 5140036"/>
              <a:gd name="connsiteY1" fmla="*/ 4618 h 2350654"/>
              <a:gd name="connsiteX2" fmla="*/ 2618509 w 5140036"/>
              <a:gd name="connsiteY2" fmla="*/ 1154545 h 2350654"/>
              <a:gd name="connsiteX3" fmla="*/ 3976255 w 5140036"/>
              <a:gd name="connsiteY3" fmla="*/ 2346036 h 2350654"/>
              <a:gd name="connsiteX4" fmla="*/ 5140036 w 5140036"/>
              <a:gd name="connsiteY4" fmla="*/ 1182254 h 2350654"/>
              <a:gd name="connsiteX5" fmla="*/ 5140036 w 5140036"/>
              <a:gd name="connsiteY5" fmla="*/ 1182254 h 235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036" h="2350654">
                <a:moveTo>
                  <a:pt x="0" y="1126836"/>
                </a:moveTo>
                <a:cubicBezTo>
                  <a:pt x="467591" y="563418"/>
                  <a:pt x="935182" y="0"/>
                  <a:pt x="1371600" y="4618"/>
                </a:cubicBezTo>
                <a:cubicBezTo>
                  <a:pt x="1808018" y="9236"/>
                  <a:pt x="2184400" y="764309"/>
                  <a:pt x="2618509" y="1154545"/>
                </a:cubicBezTo>
                <a:cubicBezTo>
                  <a:pt x="3052618" y="1544781"/>
                  <a:pt x="3556001" y="2341418"/>
                  <a:pt x="3976255" y="2346036"/>
                </a:cubicBezTo>
                <a:cubicBezTo>
                  <a:pt x="4396509" y="2350654"/>
                  <a:pt x="5140036" y="1182254"/>
                  <a:pt x="5140036" y="1182254"/>
                </a:cubicBezTo>
                <a:lnTo>
                  <a:pt x="5140036" y="1182254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01" name="TextovéPole 100"/>
          <p:cNvSpPr txBox="1"/>
          <p:nvPr/>
        </p:nvSpPr>
        <p:spPr>
          <a:xfrm>
            <a:off x="2857488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I. </a:t>
            </a:r>
            <a:endParaRPr lang="cs-CZ" dirty="0"/>
          </a:p>
        </p:txBody>
      </p:sp>
      <p:sp>
        <p:nvSpPr>
          <p:cNvPr id="102" name="Obdélník 101"/>
          <p:cNvSpPr/>
          <p:nvPr/>
        </p:nvSpPr>
        <p:spPr>
          <a:xfrm>
            <a:off x="357158" y="207167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 II. </a:t>
            </a:r>
            <a:endParaRPr lang="cs-CZ" dirty="0"/>
          </a:p>
        </p:txBody>
      </p:sp>
      <p:sp>
        <p:nvSpPr>
          <p:cNvPr id="103" name="Obdélník 102"/>
          <p:cNvSpPr/>
          <p:nvPr/>
        </p:nvSpPr>
        <p:spPr>
          <a:xfrm>
            <a:off x="285720" y="4071942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III. </a:t>
            </a:r>
            <a:endParaRPr lang="cs-CZ" dirty="0"/>
          </a:p>
        </p:txBody>
      </p:sp>
      <p:sp>
        <p:nvSpPr>
          <p:cNvPr id="104" name="Obdélník 103"/>
          <p:cNvSpPr/>
          <p:nvPr/>
        </p:nvSpPr>
        <p:spPr>
          <a:xfrm>
            <a:off x="2857488" y="4071942"/>
            <a:ext cx="40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IV.</a:t>
            </a:r>
            <a:endParaRPr lang="cs-CZ" dirty="0"/>
          </a:p>
        </p:txBody>
      </p:sp>
      <p:cxnSp>
        <p:nvCxnSpPr>
          <p:cNvPr id="106" name="Přímá spojovací čára 105"/>
          <p:cNvCxnSpPr/>
          <p:nvPr/>
        </p:nvCxnSpPr>
        <p:spPr>
          <a:xfrm flipH="1">
            <a:off x="5000628" y="2071678"/>
            <a:ext cx="14278" cy="120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ovací čára 107"/>
          <p:cNvCxnSpPr>
            <a:stCxn id="99" idx="3"/>
          </p:cNvCxnSpPr>
          <p:nvPr/>
        </p:nvCxnSpPr>
        <p:spPr>
          <a:xfrm flipV="1">
            <a:off x="7619559" y="3286124"/>
            <a:ext cx="24275" cy="120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bdélník 108"/>
          <p:cNvSpPr/>
          <p:nvPr/>
        </p:nvSpPr>
        <p:spPr>
          <a:xfrm>
            <a:off x="4286248" y="2714620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I. 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5214942" y="2714620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 II. 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7072330" y="3571876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III. </a:t>
            </a:r>
            <a:endParaRPr lang="cs-CZ" dirty="0"/>
          </a:p>
        </p:txBody>
      </p:sp>
      <p:sp>
        <p:nvSpPr>
          <p:cNvPr id="112" name="Obdélník 111"/>
          <p:cNvSpPr/>
          <p:nvPr/>
        </p:nvSpPr>
        <p:spPr>
          <a:xfrm>
            <a:off x="7858148" y="3571876"/>
            <a:ext cx="40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IV.</a:t>
            </a:r>
            <a:endParaRPr lang="cs-CZ" dirty="0"/>
          </a:p>
        </p:txBody>
      </p:sp>
      <p:sp>
        <p:nvSpPr>
          <p:cNvPr id="113" name="TextovéPole 112"/>
          <p:cNvSpPr txBox="1"/>
          <p:nvPr/>
        </p:nvSpPr>
        <p:spPr>
          <a:xfrm>
            <a:off x="3143240" y="328612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</a:t>
            </a:r>
            <a:endParaRPr lang="cs-CZ" dirty="0"/>
          </a:p>
        </p:txBody>
      </p:sp>
      <p:sp>
        <p:nvSpPr>
          <p:cNvPr id="114" name="TextovéPole 113"/>
          <p:cNvSpPr txBox="1"/>
          <p:nvPr/>
        </p:nvSpPr>
        <p:spPr>
          <a:xfrm>
            <a:off x="4857752" y="3429000"/>
            <a:ext cx="7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Calibri"/>
              </a:rPr>
              <a:t>π</a:t>
            </a:r>
            <a:r>
              <a:rPr lang="sk-SK" b="1" dirty="0" smtClean="0">
                <a:latin typeface="Calibri"/>
              </a:rPr>
              <a:t> /2</a:t>
            </a:r>
          </a:p>
          <a:p>
            <a:endParaRPr lang="sk-SK" dirty="0" smtClean="0"/>
          </a:p>
          <a:p>
            <a:endParaRPr lang="cs-CZ" dirty="0"/>
          </a:p>
        </p:txBody>
      </p:sp>
      <p:sp>
        <p:nvSpPr>
          <p:cNvPr id="115" name="Obdélník 114"/>
          <p:cNvSpPr/>
          <p:nvPr/>
        </p:nvSpPr>
        <p:spPr>
          <a:xfrm>
            <a:off x="6072198" y="335756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π</a:t>
            </a:r>
            <a:endParaRPr lang="sk-SK" b="1" dirty="0" smtClean="0"/>
          </a:p>
        </p:txBody>
      </p:sp>
      <p:sp>
        <p:nvSpPr>
          <p:cNvPr id="116" name="Obdélník 115"/>
          <p:cNvSpPr/>
          <p:nvPr/>
        </p:nvSpPr>
        <p:spPr>
          <a:xfrm>
            <a:off x="8501090" y="285749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2</a:t>
            </a:r>
            <a:r>
              <a:rPr lang="el-GR" b="1" dirty="0" smtClean="0"/>
              <a:t>π</a:t>
            </a:r>
            <a:endParaRPr lang="sk-SK" b="1" dirty="0" smtClean="0"/>
          </a:p>
        </p:txBody>
      </p:sp>
      <p:sp>
        <p:nvSpPr>
          <p:cNvPr id="117" name="TextovéPole 116"/>
          <p:cNvSpPr txBox="1"/>
          <p:nvPr/>
        </p:nvSpPr>
        <p:spPr>
          <a:xfrm>
            <a:off x="7286644" y="285749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3/2 </a:t>
            </a:r>
            <a:r>
              <a:rPr lang="el-GR" b="1" dirty="0" smtClean="0"/>
              <a:t>π</a:t>
            </a:r>
            <a:endParaRPr lang="sk-SK" b="1" dirty="0" smtClean="0"/>
          </a:p>
          <a:p>
            <a:r>
              <a:rPr lang="sk-SK" dirty="0" smtClean="0"/>
              <a:t> </a:t>
            </a:r>
            <a:endParaRPr lang="cs-CZ" dirty="0"/>
          </a:p>
        </p:txBody>
      </p:sp>
      <p:graphicFrame>
        <p:nvGraphicFramePr>
          <p:cNvPr id="120" name="Tabulka 119"/>
          <p:cNvGraphicFramePr>
            <a:graphicFrameLocks noGrp="1"/>
          </p:cNvGraphicFramePr>
          <p:nvPr/>
        </p:nvGraphicFramePr>
        <p:xfrm>
          <a:off x="4786314" y="5286388"/>
          <a:ext cx="376238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2476"/>
                <a:gridCol w="752476"/>
                <a:gridCol w="752476"/>
                <a:gridCol w="752476"/>
                <a:gridCol w="752476"/>
              </a:tblGrid>
              <a:tr h="288823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 0 </a:t>
                      </a:r>
                      <a:r>
                        <a:rPr lang="sk-SK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90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baseline="0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180 </a:t>
                      </a:r>
                      <a:r>
                        <a:rPr lang="sk-SK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270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baseline="0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360</a:t>
                      </a:r>
                      <a:endParaRPr lang="cs-CZ" dirty="0"/>
                    </a:p>
                  </a:txBody>
                  <a:tcPr/>
                </a:tc>
              </a:tr>
              <a:tr h="288823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r>
                        <a:rPr lang="sk-SK" dirty="0" smtClean="0">
                          <a:latin typeface="Calibri"/>
                        </a:rPr>
                        <a:t>/2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3/2 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2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endParaRPr lang="cs-CZ" dirty="0"/>
                    </a:p>
                  </a:txBody>
                  <a:tcPr/>
                </a:tc>
              </a:tr>
              <a:tr h="288823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- 1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1" name="Tabulka 120"/>
          <p:cNvGraphicFramePr>
            <a:graphicFrameLocks noGrp="1"/>
          </p:cNvGraphicFramePr>
          <p:nvPr/>
        </p:nvGraphicFramePr>
        <p:xfrm>
          <a:off x="214282" y="5000636"/>
          <a:ext cx="4286281" cy="1607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915"/>
                <a:gridCol w="1107193"/>
                <a:gridCol w="1155332"/>
                <a:gridCol w="1012841"/>
              </a:tblGrid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I.</a:t>
                      </a:r>
                      <a:r>
                        <a:rPr lang="sk-SK" baseline="0" dirty="0" smtClean="0"/>
                        <a:t>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II.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III.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IV.</a:t>
                      </a:r>
                      <a:endParaRPr lang="cs-CZ" dirty="0"/>
                    </a:p>
                  </a:txBody>
                  <a:tcPr/>
                </a:tc>
              </a:tr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0 – 90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r>
                        <a:rPr lang="sk-SK" sz="1600" dirty="0" smtClean="0"/>
                        <a:t> 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90 - 180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180-270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270-360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endParaRPr lang="cs-CZ" sz="1600" dirty="0"/>
                    </a:p>
                  </a:txBody>
                  <a:tcPr/>
                </a:tc>
              </a:tr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+</a:t>
                      </a:r>
                      <a:endParaRPr lang="cs-CZ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+</a:t>
                      </a:r>
                      <a:endParaRPr lang="cs-CZ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-</a:t>
                      </a:r>
                      <a:endParaRPr lang="cs-CZ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-</a:t>
                      </a:r>
                      <a:endParaRPr lang="cs-CZ" sz="1600" b="1" dirty="0"/>
                    </a:p>
                  </a:txBody>
                  <a:tcPr/>
                </a:tc>
              </a:tr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rastie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klesá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klesá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rastie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TextovéPole 121"/>
          <p:cNvSpPr txBox="1"/>
          <p:nvPr/>
        </p:nvSpPr>
        <p:spPr>
          <a:xfrm>
            <a:off x="6786578" y="135729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 smtClean="0"/>
              <a:t>Sínusoida </a:t>
            </a:r>
            <a:endParaRPr lang="cs-CZ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3" grpId="0" animBg="1"/>
      <p:bldP spid="35" grpId="0" animBg="1"/>
      <p:bldP spid="40" grpId="0" animBg="1"/>
      <p:bldP spid="47" grpId="0" animBg="1"/>
      <p:bldP spid="53" grpId="0" animBg="1"/>
      <p:bldP spid="60" grpId="0" animBg="1"/>
      <p:bldP spid="66" grpId="0" animBg="1"/>
      <p:bldP spid="72" grpId="0"/>
      <p:bldP spid="73" grpId="0"/>
      <p:bldP spid="74" grpId="0"/>
      <p:bldP spid="79" grpId="0" animBg="1"/>
      <p:bldP spid="86" grpId="0" animBg="1"/>
      <p:bldP spid="97" grpId="0" animBg="1"/>
      <p:bldP spid="99" grpId="0" animBg="1"/>
      <p:bldP spid="101" grpId="0"/>
      <p:bldP spid="102" grpId="0"/>
      <p:bldP spid="103" grpId="0"/>
      <p:bldP spid="104" grpId="0"/>
      <p:bldP spid="109" grpId="0"/>
      <p:bldP spid="110" grpId="0"/>
      <p:bldP spid="111" grpId="0"/>
      <p:bldP spid="112" grpId="0"/>
      <p:bldP spid="114" grpId="0"/>
      <p:bldP spid="115" grpId="0"/>
      <p:bldP spid="116" grpId="0"/>
      <p:bldP spid="117" grpId="0"/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42910" y="500042"/>
            <a:ext cx="45304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/>
              <a:t>Funkcia kosínus   </a:t>
            </a:r>
            <a:r>
              <a:rPr lang="sk-SK" sz="5400" b="1" dirty="0" smtClean="0"/>
              <a:t>cos x</a:t>
            </a:r>
            <a:endParaRPr lang="cs-CZ" sz="5400" dirty="0"/>
          </a:p>
        </p:txBody>
      </p:sp>
      <p:sp>
        <p:nvSpPr>
          <p:cNvPr id="3" name="Elipsa 2"/>
          <p:cNvSpPr/>
          <p:nvPr/>
        </p:nvSpPr>
        <p:spPr>
          <a:xfrm>
            <a:off x="785786" y="2071678"/>
            <a:ext cx="2286016" cy="2286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3571868" y="3214686"/>
            <a:ext cx="500066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7"/>
          <p:cNvCxnSpPr>
            <a:stCxn id="3" idx="2"/>
            <a:endCxn id="3" idx="6"/>
          </p:cNvCxnSpPr>
          <p:nvPr/>
        </p:nvCxnSpPr>
        <p:spPr>
          <a:xfrm rot="10800000" flipH="1">
            <a:off x="785786" y="3214686"/>
            <a:ext cx="2286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>
            <a:stCxn id="3" idx="0"/>
            <a:endCxn id="3" idx="4"/>
          </p:cNvCxnSpPr>
          <p:nvPr/>
        </p:nvCxnSpPr>
        <p:spPr>
          <a:xfrm rot="16200000" flipH="1">
            <a:off x="785786" y="3214686"/>
            <a:ext cx="2286016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 rot="5400000">
            <a:off x="2393935" y="3178173"/>
            <a:ext cx="235745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11"/>
          <p:cNvCxnSpPr/>
          <p:nvPr/>
        </p:nvCxnSpPr>
        <p:spPr>
          <a:xfrm flipV="1">
            <a:off x="3643306" y="2000240"/>
            <a:ext cx="5072892" cy="7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14"/>
          <p:cNvCxnSpPr>
            <a:stCxn id="3" idx="4"/>
          </p:cNvCxnSpPr>
          <p:nvPr/>
        </p:nvCxnSpPr>
        <p:spPr>
          <a:xfrm rot="16200000" flipH="1">
            <a:off x="5322099" y="964389"/>
            <a:ext cx="1588" cy="678661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čára 16"/>
          <p:cNvCxnSpPr/>
          <p:nvPr/>
        </p:nvCxnSpPr>
        <p:spPr>
          <a:xfrm rot="5400000" flipH="1" flipV="1">
            <a:off x="1928794" y="3214686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čára 20"/>
          <p:cNvCxnSpPr/>
          <p:nvPr/>
        </p:nvCxnSpPr>
        <p:spPr>
          <a:xfrm rot="10800000" flipV="1">
            <a:off x="1928794" y="3000372"/>
            <a:ext cx="1143008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čára 23"/>
          <p:cNvCxnSpPr/>
          <p:nvPr/>
        </p:nvCxnSpPr>
        <p:spPr>
          <a:xfrm>
            <a:off x="1928794" y="3000372"/>
            <a:ext cx="10715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a 29"/>
          <p:cNvSpPr/>
          <p:nvPr/>
        </p:nvSpPr>
        <p:spPr>
          <a:xfrm>
            <a:off x="3857620" y="21431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2" name="Přímá spojovací čára 31"/>
          <p:cNvCxnSpPr/>
          <p:nvPr/>
        </p:nvCxnSpPr>
        <p:spPr>
          <a:xfrm flipV="1">
            <a:off x="1928794" y="2643182"/>
            <a:ext cx="1000132" cy="5715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ovací čára 32"/>
          <p:cNvCxnSpPr/>
          <p:nvPr/>
        </p:nvCxnSpPr>
        <p:spPr>
          <a:xfrm>
            <a:off x="1928794" y="2643182"/>
            <a:ext cx="10001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a 34"/>
          <p:cNvSpPr/>
          <p:nvPr/>
        </p:nvSpPr>
        <p:spPr>
          <a:xfrm>
            <a:off x="4286248" y="235743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Elipsa 35"/>
          <p:cNvSpPr/>
          <p:nvPr/>
        </p:nvSpPr>
        <p:spPr>
          <a:xfrm>
            <a:off x="4714876" y="264318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Elipsa 36"/>
          <p:cNvSpPr/>
          <p:nvPr/>
        </p:nvSpPr>
        <p:spPr>
          <a:xfrm>
            <a:off x="6715140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Elipsa 37"/>
          <p:cNvSpPr/>
          <p:nvPr/>
        </p:nvSpPr>
        <p:spPr>
          <a:xfrm>
            <a:off x="550069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Elipsa 38"/>
          <p:cNvSpPr/>
          <p:nvPr/>
        </p:nvSpPr>
        <p:spPr>
          <a:xfrm>
            <a:off x="6072198" y="42862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Elipsa 39"/>
          <p:cNvSpPr/>
          <p:nvPr/>
        </p:nvSpPr>
        <p:spPr>
          <a:xfrm>
            <a:off x="5000628" y="300037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Elipsa 40"/>
          <p:cNvSpPr/>
          <p:nvPr/>
        </p:nvSpPr>
        <p:spPr>
          <a:xfrm>
            <a:off x="5214942" y="335756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3" name="Přímá spojovací čára 42"/>
          <p:cNvCxnSpPr/>
          <p:nvPr/>
        </p:nvCxnSpPr>
        <p:spPr>
          <a:xfrm rot="5400000" flipH="1" flipV="1">
            <a:off x="1678761" y="2464587"/>
            <a:ext cx="1000132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43"/>
          <p:cNvCxnSpPr/>
          <p:nvPr/>
        </p:nvCxnSpPr>
        <p:spPr>
          <a:xfrm>
            <a:off x="1928794" y="2214554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ovací čára 50"/>
          <p:cNvCxnSpPr/>
          <p:nvPr/>
        </p:nvCxnSpPr>
        <p:spPr>
          <a:xfrm rot="5400000" flipH="1" flipV="1">
            <a:off x="1500166" y="2500306"/>
            <a:ext cx="107157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/>
          <p:nvPr/>
        </p:nvCxnSpPr>
        <p:spPr>
          <a:xfrm flipV="1">
            <a:off x="1928794" y="2071678"/>
            <a:ext cx="204790" cy="9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a 54"/>
          <p:cNvSpPr/>
          <p:nvPr/>
        </p:nvSpPr>
        <p:spPr>
          <a:xfrm>
            <a:off x="7000892" y="335756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8" name="Přímá spojovací čára 57"/>
          <p:cNvCxnSpPr/>
          <p:nvPr/>
        </p:nvCxnSpPr>
        <p:spPr>
          <a:xfrm rot="16200000" flipV="1">
            <a:off x="1178695" y="2464587"/>
            <a:ext cx="1071570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římá spojovací čára 59"/>
          <p:cNvCxnSpPr/>
          <p:nvPr/>
        </p:nvCxnSpPr>
        <p:spPr>
          <a:xfrm>
            <a:off x="1500166" y="2143116"/>
            <a:ext cx="42862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ovací čára 62"/>
          <p:cNvCxnSpPr>
            <a:endCxn id="3" idx="1"/>
          </p:cNvCxnSpPr>
          <p:nvPr/>
        </p:nvCxnSpPr>
        <p:spPr>
          <a:xfrm rot="16200000" flipV="1">
            <a:off x="1120566" y="2406458"/>
            <a:ext cx="808229" cy="808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čára 63"/>
          <p:cNvCxnSpPr/>
          <p:nvPr/>
        </p:nvCxnSpPr>
        <p:spPr>
          <a:xfrm>
            <a:off x="1142976" y="2428868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ovací čára 65"/>
          <p:cNvCxnSpPr>
            <a:stCxn id="3" idx="2"/>
          </p:cNvCxnSpPr>
          <p:nvPr/>
        </p:nvCxnSpPr>
        <p:spPr>
          <a:xfrm rot="10800000" flipH="1" flipV="1">
            <a:off x="785786" y="3214686"/>
            <a:ext cx="114300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ovací čára 68"/>
          <p:cNvCxnSpPr/>
          <p:nvPr/>
        </p:nvCxnSpPr>
        <p:spPr>
          <a:xfrm rot="10800000" flipV="1">
            <a:off x="928662" y="3214686"/>
            <a:ext cx="92869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ovací čára 69"/>
          <p:cNvCxnSpPr/>
          <p:nvPr/>
        </p:nvCxnSpPr>
        <p:spPr>
          <a:xfrm>
            <a:off x="928662" y="3714752"/>
            <a:ext cx="10001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ovací čára 72"/>
          <p:cNvCxnSpPr/>
          <p:nvPr/>
        </p:nvCxnSpPr>
        <p:spPr>
          <a:xfrm rot="5400000">
            <a:off x="1178695" y="3536157"/>
            <a:ext cx="1071570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ovací čára 73"/>
          <p:cNvCxnSpPr/>
          <p:nvPr/>
        </p:nvCxnSpPr>
        <p:spPr>
          <a:xfrm>
            <a:off x="1500166" y="4286256"/>
            <a:ext cx="42862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a 77"/>
          <p:cNvSpPr/>
          <p:nvPr/>
        </p:nvSpPr>
        <p:spPr>
          <a:xfrm>
            <a:off x="7643834" y="250030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Elipsa 78"/>
          <p:cNvSpPr/>
          <p:nvPr/>
        </p:nvSpPr>
        <p:spPr>
          <a:xfrm>
            <a:off x="8215338" y="21431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1" name="Přímá spojovací čára 80"/>
          <p:cNvCxnSpPr>
            <a:endCxn id="3" idx="5"/>
          </p:cNvCxnSpPr>
          <p:nvPr/>
        </p:nvCxnSpPr>
        <p:spPr>
          <a:xfrm rot="16200000" flipH="1">
            <a:off x="1928794" y="3214686"/>
            <a:ext cx="808229" cy="808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ovací čára 82"/>
          <p:cNvCxnSpPr/>
          <p:nvPr/>
        </p:nvCxnSpPr>
        <p:spPr>
          <a:xfrm>
            <a:off x="1928794" y="4000504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Volný tvar 90"/>
          <p:cNvSpPr/>
          <p:nvPr/>
        </p:nvSpPr>
        <p:spPr>
          <a:xfrm>
            <a:off x="3643306" y="2000240"/>
            <a:ext cx="5084618" cy="2371436"/>
          </a:xfrm>
          <a:custGeom>
            <a:avLst/>
            <a:gdLst>
              <a:gd name="connsiteX0" fmla="*/ 0 w 5084618"/>
              <a:gd name="connsiteY0" fmla="*/ 0 h 2371436"/>
              <a:gd name="connsiteX1" fmla="*/ 1191491 w 5084618"/>
              <a:gd name="connsiteY1" fmla="*/ 775855 h 2371436"/>
              <a:gd name="connsiteX2" fmla="*/ 2563091 w 5084618"/>
              <a:gd name="connsiteY2" fmla="*/ 2341418 h 2371436"/>
              <a:gd name="connsiteX3" fmla="*/ 4003963 w 5084618"/>
              <a:gd name="connsiteY3" fmla="*/ 595746 h 2371436"/>
              <a:gd name="connsiteX4" fmla="*/ 5043054 w 5084618"/>
              <a:gd name="connsiteY4" fmla="*/ 41564 h 2371436"/>
              <a:gd name="connsiteX5" fmla="*/ 5043054 w 5084618"/>
              <a:gd name="connsiteY5" fmla="*/ 41564 h 2371436"/>
              <a:gd name="connsiteX6" fmla="*/ 5084618 w 5084618"/>
              <a:gd name="connsiteY6" fmla="*/ 27709 h 237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4618" h="2371436">
                <a:moveTo>
                  <a:pt x="0" y="0"/>
                </a:moveTo>
                <a:cubicBezTo>
                  <a:pt x="382154" y="192809"/>
                  <a:pt x="764309" y="385619"/>
                  <a:pt x="1191491" y="775855"/>
                </a:cubicBezTo>
                <a:cubicBezTo>
                  <a:pt x="1618673" y="1166091"/>
                  <a:pt x="2094346" y="2371436"/>
                  <a:pt x="2563091" y="2341418"/>
                </a:cubicBezTo>
                <a:cubicBezTo>
                  <a:pt x="3031836" y="2311400"/>
                  <a:pt x="3590636" y="979055"/>
                  <a:pt x="4003963" y="595746"/>
                </a:cubicBezTo>
                <a:cubicBezTo>
                  <a:pt x="4417290" y="212437"/>
                  <a:pt x="5043054" y="41564"/>
                  <a:pt x="5043054" y="41564"/>
                </a:cubicBezTo>
                <a:lnTo>
                  <a:pt x="5043054" y="41564"/>
                </a:lnTo>
                <a:lnTo>
                  <a:pt x="5084618" y="27709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4" name="Přímá spojovací čára 103"/>
          <p:cNvCxnSpPr/>
          <p:nvPr/>
        </p:nvCxnSpPr>
        <p:spPr>
          <a:xfrm>
            <a:off x="2000232" y="3214686"/>
            <a:ext cx="1000132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římá spojovací čára 104"/>
          <p:cNvCxnSpPr/>
          <p:nvPr/>
        </p:nvCxnSpPr>
        <p:spPr>
          <a:xfrm>
            <a:off x="1928794" y="3429000"/>
            <a:ext cx="114300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bdélník 108"/>
          <p:cNvSpPr/>
          <p:nvPr/>
        </p:nvSpPr>
        <p:spPr>
          <a:xfrm>
            <a:off x="2786050" y="1928802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I. 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642910" y="200024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II. 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500034" y="3929066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III. </a:t>
            </a:r>
            <a:endParaRPr lang="cs-CZ" dirty="0"/>
          </a:p>
        </p:txBody>
      </p:sp>
      <p:sp>
        <p:nvSpPr>
          <p:cNvPr id="112" name="Obdélník 111"/>
          <p:cNvSpPr/>
          <p:nvPr/>
        </p:nvSpPr>
        <p:spPr>
          <a:xfrm>
            <a:off x="2928926" y="3929066"/>
            <a:ext cx="40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IV.</a:t>
            </a:r>
            <a:endParaRPr lang="cs-CZ" dirty="0"/>
          </a:p>
        </p:txBody>
      </p:sp>
      <p:sp>
        <p:nvSpPr>
          <p:cNvPr id="113" name="TextovéPole 112"/>
          <p:cNvSpPr txBox="1"/>
          <p:nvPr/>
        </p:nvSpPr>
        <p:spPr>
          <a:xfrm>
            <a:off x="3428992" y="15716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cs-CZ" dirty="0"/>
          </a:p>
        </p:txBody>
      </p:sp>
      <p:sp>
        <p:nvSpPr>
          <p:cNvPr id="114" name="Obdélník 113"/>
          <p:cNvSpPr/>
          <p:nvPr/>
        </p:nvSpPr>
        <p:spPr>
          <a:xfrm>
            <a:off x="3071802" y="30718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 </a:t>
            </a:r>
            <a:endParaRPr lang="cs-CZ" dirty="0"/>
          </a:p>
        </p:txBody>
      </p:sp>
      <p:sp>
        <p:nvSpPr>
          <p:cNvPr id="115" name="Obdélník 114"/>
          <p:cNvSpPr/>
          <p:nvPr/>
        </p:nvSpPr>
        <p:spPr>
          <a:xfrm>
            <a:off x="3500430" y="442913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-1</a:t>
            </a:r>
            <a:endParaRPr lang="cs-CZ" dirty="0"/>
          </a:p>
        </p:txBody>
      </p:sp>
      <p:sp>
        <p:nvSpPr>
          <p:cNvPr id="116" name="Obdélník 115"/>
          <p:cNvSpPr/>
          <p:nvPr/>
        </p:nvSpPr>
        <p:spPr>
          <a:xfrm>
            <a:off x="4500562" y="328612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π</a:t>
            </a:r>
            <a:r>
              <a:rPr lang="sk-SK" b="1" dirty="0" smtClean="0"/>
              <a:t> /2</a:t>
            </a:r>
          </a:p>
        </p:txBody>
      </p:sp>
      <p:sp>
        <p:nvSpPr>
          <p:cNvPr id="117" name="Obdélník 116"/>
          <p:cNvSpPr/>
          <p:nvPr/>
        </p:nvSpPr>
        <p:spPr>
          <a:xfrm>
            <a:off x="7143768" y="3286124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3/2 </a:t>
            </a:r>
            <a:r>
              <a:rPr lang="el-GR" b="1" dirty="0" smtClean="0"/>
              <a:t>π</a:t>
            </a:r>
            <a:endParaRPr lang="sk-SK" b="1" dirty="0" smtClean="0"/>
          </a:p>
        </p:txBody>
      </p:sp>
      <p:cxnSp>
        <p:nvCxnSpPr>
          <p:cNvPr id="119" name="Přímá spojovací čára 118"/>
          <p:cNvCxnSpPr/>
          <p:nvPr/>
        </p:nvCxnSpPr>
        <p:spPr>
          <a:xfrm rot="5400000">
            <a:off x="5584488" y="3773834"/>
            <a:ext cx="1126972" cy="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bdélník 119"/>
          <p:cNvSpPr/>
          <p:nvPr/>
        </p:nvSpPr>
        <p:spPr>
          <a:xfrm>
            <a:off x="6215074" y="328612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π</a:t>
            </a:r>
            <a:endParaRPr lang="sk-SK" b="1" dirty="0" smtClean="0"/>
          </a:p>
        </p:txBody>
      </p:sp>
      <p:cxnSp>
        <p:nvCxnSpPr>
          <p:cNvPr id="122" name="Přímá spojovací čára 121"/>
          <p:cNvCxnSpPr>
            <a:stCxn id="91" idx="4"/>
          </p:cNvCxnSpPr>
          <p:nvPr/>
        </p:nvCxnSpPr>
        <p:spPr>
          <a:xfrm flipH="1">
            <a:off x="8643966" y="2041804"/>
            <a:ext cx="42394" cy="117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bdélník 122"/>
          <p:cNvSpPr/>
          <p:nvPr/>
        </p:nvSpPr>
        <p:spPr>
          <a:xfrm>
            <a:off x="8286776" y="328612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2</a:t>
            </a:r>
            <a:r>
              <a:rPr lang="el-GR" b="1" dirty="0" smtClean="0"/>
              <a:t>π</a:t>
            </a:r>
            <a:endParaRPr lang="sk-SK" b="1" dirty="0" smtClean="0"/>
          </a:p>
        </p:txBody>
      </p:sp>
      <p:sp>
        <p:nvSpPr>
          <p:cNvPr id="124" name="TextovéPole 123"/>
          <p:cNvSpPr txBox="1"/>
          <p:nvPr/>
        </p:nvSpPr>
        <p:spPr>
          <a:xfrm>
            <a:off x="3643306" y="328612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0</a:t>
            </a:r>
            <a:endParaRPr lang="cs-CZ" b="1" dirty="0"/>
          </a:p>
        </p:txBody>
      </p:sp>
      <p:graphicFrame>
        <p:nvGraphicFramePr>
          <p:cNvPr id="126" name="Tabulka 125"/>
          <p:cNvGraphicFramePr>
            <a:graphicFrameLocks noGrp="1"/>
          </p:cNvGraphicFramePr>
          <p:nvPr/>
        </p:nvGraphicFramePr>
        <p:xfrm>
          <a:off x="4786314" y="5286388"/>
          <a:ext cx="376238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2476"/>
                <a:gridCol w="752476"/>
                <a:gridCol w="752476"/>
                <a:gridCol w="752476"/>
                <a:gridCol w="752476"/>
              </a:tblGrid>
              <a:tr h="288823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 0 </a:t>
                      </a:r>
                      <a:r>
                        <a:rPr lang="sk-SK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90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baseline="0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180 </a:t>
                      </a:r>
                      <a:r>
                        <a:rPr lang="sk-SK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270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baseline="0" dirty="0" smtClean="0">
                          <a:latin typeface="Calibri"/>
                        </a:rPr>
                        <a:t>⁰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360</a:t>
                      </a:r>
                      <a:endParaRPr lang="cs-CZ" dirty="0"/>
                    </a:p>
                  </a:txBody>
                  <a:tcPr/>
                </a:tc>
              </a:tr>
              <a:tr h="288823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r>
                        <a:rPr lang="sk-SK" dirty="0" smtClean="0">
                          <a:latin typeface="Calibri"/>
                        </a:rPr>
                        <a:t>/2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3/2 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2</a:t>
                      </a:r>
                      <a:r>
                        <a:rPr lang="el-GR" dirty="0" smtClean="0">
                          <a:latin typeface="Calibri"/>
                        </a:rPr>
                        <a:t>π</a:t>
                      </a:r>
                      <a:endParaRPr lang="cs-CZ" dirty="0"/>
                    </a:p>
                  </a:txBody>
                  <a:tcPr/>
                </a:tc>
              </a:tr>
              <a:tr h="288823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-1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  1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7" name="Tabulka 126"/>
          <p:cNvGraphicFramePr>
            <a:graphicFrameLocks noGrp="1"/>
          </p:cNvGraphicFramePr>
          <p:nvPr/>
        </p:nvGraphicFramePr>
        <p:xfrm>
          <a:off x="214282" y="5000636"/>
          <a:ext cx="4286281" cy="1607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915"/>
                <a:gridCol w="1107193"/>
                <a:gridCol w="1155332"/>
                <a:gridCol w="1012841"/>
              </a:tblGrid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I.</a:t>
                      </a:r>
                      <a:r>
                        <a:rPr lang="sk-SK" baseline="0" dirty="0" smtClean="0"/>
                        <a:t>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II.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III.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IV.</a:t>
                      </a:r>
                      <a:endParaRPr lang="cs-CZ" dirty="0"/>
                    </a:p>
                  </a:txBody>
                  <a:tcPr/>
                </a:tc>
              </a:tr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0 – 90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r>
                        <a:rPr lang="sk-SK" sz="1600" dirty="0" smtClean="0"/>
                        <a:t> 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90 - 180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180-270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270-360</a:t>
                      </a:r>
                      <a:r>
                        <a:rPr lang="sk-SK" sz="1600" dirty="0" smtClean="0">
                          <a:latin typeface="Calibri"/>
                        </a:rPr>
                        <a:t>⁰</a:t>
                      </a:r>
                      <a:endParaRPr lang="cs-CZ" sz="1600" dirty="0"/>
                    </a:p>
                  </a:txBody>
                  <a:tcPr/>
                </a:tc>
              </a:tr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+</a:t>
                      </a:r>
                      <a:endParaRPr lang="cs-CZ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-</a:t>
                      </a:r>
                      <a:endParaRPr lang="cs-CZ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-</a:t>
                      </a:r>
                      <a:endParaRPr lang="cs-CZ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+</a:t>
                      </a:r>
                      <a:endParaRPr lang="cs-CZ" sz="1600" b="1" dirty="0"/>
                    </a:p>
                  </a:txBody>
                  <a:tcPr/>
                </a:tc>
              </a:tr>
              <a:tr h="401934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klesá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klesá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rastie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rastie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5" grpId="0" animBg="1"/>
      <p:bldP spid="78" grpId="0" animBg="1"/>
      <p:bldP spid="79" grpId="0" animBg="1"/>
      <p:bldP spid="91" grpId="0" animBg="1"/>
      <p:bldP spid="109" grpId="0"/>
      <p:bldP spid="110" grpId="0"/>
      <p:bldP spid="111" grpId="0"/>
      <p:bldP spid="112" grpId="0"/>
      <p:bldP spid="113" grpId="0"/>
      <p:bldP spid="115" grpId="0"/>
      <p:bldP spid="116" grpId="0"/>
      <p:bldP spid="117" grpId="0"/>
      <p:bldP spid="120" grpId="0"/>
      <p:bldP spid="123" grpId="0"/>
      <p:bldP spid="124" grpId="0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380</Words>
  <PresentationFormat>Předvádění na obrazovce (4:3)</PresentationFormat>
  <Paragraphs>170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sady Office</vt:lpstr>
      <vt:lpstr>Goniometrické funkcie</vt:lpstr>
      <vt:lpstr>Snímek 2</vt:lpstr>
      <vt:lpstr>Stupne , radiány </vt:lpstr>
      <vt:lpstr>Snímek 4</vt:lpstr>
      <vt:lpstr>Snímek 5</vt:lpstr>
      <vt:lpstr>Snímek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Goniometrické funkcie</dc:title>
  <dc:creator>Stanka</dc:creator>
  <cp:lastModifiedBy>Stanka</cp:lastModifiedBy>
  <cp:revision>200</cp:revision>
  <dcterms:created xsi:type="dcterms:W3CDTF">2012-05-02T15:57:46Z</dcterms:created>
  <dcterms:modified xsi:type="dcterms:W3CDTF">2012-05-03T17:55:01Z</dcterms:modified>
</cp:coreProperties>
</file>