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72" r:id="rId4"/>
    <p:sldId id="274" r:id="rId5"/>
    <p:sldId id="277" r:id="rId6"/>
    <p:sldId id="281" r:id="rId7"/>
    <p:sldId id="273" r:id="rId8"/>
    <p:sldId id="278" r:id="rId9"/>
    <p:sldId id="267" r:id="rId10"/>
    <p:sldId id="269" r:id="rId11"/>
    <p:sldId id="280" r:id="rId12"/>
    <p:sldId id="279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66FF"/>
    <a:srgbClr val="DDDDDD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7" autoAdjust="0"/>
    <p:restoredTop sz="99480" autoAdjust="0"/>
  </p:normalViewPr>
  <p:slideViewPr>
    <p:cSldViewPr>
      <p:cViewPr varScale="1">
        <p:scale>
          <a:sx n="86" d="100"/>
          <a:sy n="86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E8AC-0A5F-4A87-A063-1DE56B09BC28}" type="datetimeFigureOut">
              <a:rPr lang="sk-SK" smtClean="0"/>
              <a:t>26.2.2018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CA698-6811-4BAD-80D3-9E22354660E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79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CA698-6811-4BAD-80D3-9E22354660E3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21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7BF3E-31F7-47D6-9B09-7A6A7AF8F4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20D99-A644-49A4-9FC6-C52D1762834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AC93C-1E07-4136-93FF-084F170082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BCA173-1A13-493F-B054-DB0BB93C2E4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obsah a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7B453E-999A-4597-B85C-E7CEA3AEFF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CE83-F26D-449A-B59D-93F339BB6A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A818-975D-4519-B8AC-9331CECBFDB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A8552-7778-4FD9-8A73-89A32477C9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93A25-989E-4F01-A648-0A832D4894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4E547-F7B5-4362-9D38-254F7242449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7011-1C77-4C6C-B70C-BF05C66855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6F567-61AC-44FE-AC05-5B74E32481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72E65-0F8A-4A9F-9A51-46DF7975E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Klepnutím lze upravit styly předlohy textu.</a:t>
            </a:r>
          </a:p>
          <a:p>
            <a:pPr lvl="1"/>
            <a:r>
              <a:rPr lang="en-US" smtClean="0"/>
              <a:t>Druhá úroveň</a:t>
            </a:r>
          </a:p>
          <a:p>
            <a:pPr lvl="2"/>
            <a:r>
              <a:rPr lang="en-US" smtClean="0"/>
              <a:t>Třetí úroveň</a:t>
            </a:r>
          </a:p>
          <a:p>
            <a:pPr lvl="3"/>
            <a:r>
              <a:rPr lang="en-US" smtClean="0"/>
              <a:t>Čtvrtá úroveň</a:t>
            </a:r>
          </a:p>
          <a:p>
            <a:pPr lvl="4"/>
            <a:r>
              <a:rPr lang="en-US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F35400-9D8A-4913-8BE4-BDF781941AA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5.w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7.e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8.emf"/><Relationship Id="rId8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gif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sk/search?q=kalkula%C4%8Dka&amp;client=firefox-b&amp;dcr=0&amp;source=lnms&amp;tbm=isch&amp;sa=X&amp;ved=0ahUKEwi4hJaEmOnXAhWiBZoKHdCwAz8Q_AUICigB&amp;biw=1138&amp;bih=547#imgrc=SIOcZRIKXeOaD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573832" y="737270"/>
            <a:ext cx="8206680" cy="2979762"/>
          </a:xfrm>
        </p:spPr>
        <p:txBody>
          <a:bodyPr/>
          <a:lstStyle/>
          <a:p>
            <a:pPr algn="r"/>
            <a:r>
              <a:rPr lang="sk-SK" sz="5400" b="1" dirty="0"/>
              <a:t>GONIOMETRICKÉ </a:t>
            </a:r>
            <a:r>
              <a:rPr lang="sk-SK" sz="5400" b="1" dirty="0" smtClean="0"/>
              <a:t/>
            </a:r>
            <a:br>
              <a:rPr lang="sk-SK" sz="5400" b="1" dirty="0" smtClean="0"/>
            </a:br>
            <a:r>
              <a:rPr lang="sk-SK" sz="5400" b="1" dirty="0" smtClean="0"/>
              <a:t>FUNKCIE </a:t>
            </a:r>
            <a:br>
              <a:rPr lang="sk-SK" sz="5400" b="1" dirty="0" smtClean="0"/>
            </a:br>
            <a:r>
              <a:rPr lang="sk-SK" b="1" dirty="0" smtClean="0"/>
              <a:t>ostrého </a:t>
            </a:r>
            <a:r>
              <a:rPr lang="sk-SK" b="1" dirty="0"/>
              <a:t>uhla</a:t>
            </a: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3848472" cy="1152128"/>
          </a:xfrm>
        </p:spPr>
        <p:txBody>
          <a:bodyPr/>
          <a:lstStyle/>
          <a:p>
            <a:r>
              <a:rPr lang="sk-SK" sz="2000" b="1" dirty="0" smtClean="0"/>
              <a:t>Mgr</a:t>
            </a:r>
            <a:r>
              <a:rPr lang="sk-SK" sz="2000" b="1" dirty="0"/>
              <a:t>.</a:t>
            </a:r>
            <a:r>
              <a:rPr lang="sk-SK" sz="2000" b="1" dirty="0" smtClean="0"/>
              <a:t> Anna Černinská</a:t>
            </a:r>
          </a:p>
          <a:p>
            <a:r>
              <a:rPr lang="sk-SK" sz="2000" b="1" dirty="0" smtClean="0"/>
              <a:t>SOŠ elektrotechnická Liptovský Hrádok</a:t>
            </a:r>
            <a:endParaRPr lang="sk-SK" sz="2000" b="1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8" y="2421288"/>
            <a:ext cx="3714016" cy="3600000"/>
          </a:xfrm>
          <a:prstGeom prst="rect">
            <a:avLst/>
          </a:prstGeom>
        </p:spPr>
      </p:pic>
      <p:pic>
        <p:nvPicPr>
          <p:cNvPr id="5" name="Obrázok 4"/>
          <p:cNvPicPr/>
          <p:nvPr/>
        </p:nvPicPr>
        <p:blipFill rotWithShape="1">
          <a:blip r:embed="rId4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80803" y="2518644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a</a:t>
            </a:r>
            <a:endParaRPr lang="en-US" dirty="0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17428" y="4102969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a</a:t>
            </a:r>
            <a:endParaRPr lang="en-US" dirty="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798515" y="257896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a</a:t>
            </a:r>
            <a:endParaRPr lang="en-US" dirty="0"/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182440" y="332656"/>
            <a:ext cx="1481138" cy="1770063"/>
            <a:chOff x="813" y="738"/>
            <a:chExt cx="933" cy="1115"/>
          </a:xfrm>
        </p:grpSpPr>
        <p:sp>
          <p:nvSpPr>
            <p:cNvPr id="50195" name="Oval 19"/>
            <p:cNvSpPr>
              <a:spLocks noChangeAspect="1" noChangeArrowheads="1"/>
            </p:cNvSpPr>
            <p:nvPr/>
          </p:nvSpPr>
          <p:spPr bwMode="auto">
            <a:xfrm>
              <a:off x="884" y="890"/>
              <a:ext cx="817" cy="8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 rot="-3635718">
              <a:off x="482" y="1069"/>
              <a:ext cx="1115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 rot="3659727">
              <a:off x="1144" y="1038"/>
              <a:ext cx="750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196" name="Text Box 20"/>
            <p:cNvSpPr txBox="1">
              <a:spLocks noChangeArrowheads="1"/>
            </p:cNvSpPr>
            <p:nvPr/>
          </p:nvSpPr>
          <p:spPr bwMode="auto">
            <a:xfrm>
              <a:off x="1112" y="1475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60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</p:grpSp>
      <p:grpSp>
        <p:nvGrpSpPr>
          <p:cNvPr id="50213" name="Group 37"/>
          <p:cNvGrpSpPr>
            <a:grpSpLocks/>
          </p:cNvGrpSpPr>
          <p:nvPr/>
        </p:nvGrpSpPr>
        <p:grpSpPr bwMode="auto">
          <a:xfrm>
            <a:off x="-468560" y="2863131"/>
            <a:ext cx="1476375" cy="2103438"/>
            <a:chOff x="0" y="2332"/>
            <a:chExt cx="930" cy="1325"/>
          </a:xfrm>
        </p:grpSpPr>
        <p:sp>
          <p:nvSpPr>
            <p:cNvPr id="50201" name="Oval 25"/>
            <p:cNvSpPr>
              <a:spLocks noChangeAspect="1" noChangeArrowheads="1"/>
            </p:cNvSpPr>
            <p:nvPr/>
          </p:nvSpPr>
          <p:spPr bwMode="auto">
            <a:xfrm>
              <a:off x="68" y="2795"/>
              <a:ext cx="817" cy="8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0" y="3158"/>
              <a:ext cx="929" cy="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 rot="-3632087">
              <a:off x="-24" y="2542"/>
              <a:ext cx="873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522" y="293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60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0" y="2886"/>
              <a:ext cx="273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</p:grpSp>
      <p:sp>
        <p:nvSpPr>
          <p:cNvPr id="50214" name="AutoShape 38"/>
          <p:cNvSpPr>
            <a:spLocks noChangeAspect="1" noChangeArrowheads="1"/>
          </p:cNvSpPr>
          <p:nvPr/>
        </p:nvSpPr>
        <p:spPr bwMode="auto">
          <a:xfrm>
            <a:off x="1582490" y="1294681"/>
            <a:ext cx="695325" cy="596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50233" name="AutoShape 57"/>
          <p:cNvSpPr>
            <a:spLocks noChangeArrowheads="1"/>
          </p:cNvSpPr>
          <p:nvPr/>
        </p:nvSpPr>
        <p:spPr bwMode="auto">
          <a:xfrm>
            <a:off x="1907704" y="1268760"/>
            <a:ext cx="1655762" cy="2879725"/>
          </a:xfrm>
          <a:prstGeom prst="rtTriangle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2663578" y="3271119"/>
            <a:ext cx="1655762" cy="1624012"/>
            <a:chOff x="1746" y="2589"/>
            <a:chExt cx="1043" cy="1023"/>
          </a:xfrm>
        </p:grpSpPr>
        <p:sp>
          <p:nvSpPr>
            <p:cNvPr id="50207" name="Oval 31"/>
            <p:cNvSpPr>
              <a:spLocks noChangeAspect="1" noChangeArrowheads="1"/>
            </p:cNvSpPr>
            <p:nvPr/>
          </p:nvSpPr>
          <p:spPr bwMode="auto">
            <a:xfrm>
              <a:off x="1882" y="2749"/>
              <a:ext cx="817" cy="8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1746" y="3158"/>
              <a:ext cx="1043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 rot="3538087">
              <a:off x="2130" y="2737"/>
              <a:ext cx="750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928" y="2927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60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</p:grp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922215" y="1294681"/>
            <a:ext cx="0" cy="287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 dirty="0"/>
          </a:p>
        </p:txBody>
      </p:sp>
      <p:grpSp>
        <p:nvGrpSpPr>
          <p:cNvPr id="50221" name="Group 45"/>
          <p:cNvGrpSpPr>
            <a:grpSpLocks/>
          </p:cNvGrpSpPr>
          <p:nvPr/>
        </p:nvGrpSpPr>
        <p:grpSpPr bwMode="auto">
          <a:xfrm>
            <a:off x="1118940" y="539031"/>
            <a:ext cx="1614488" cy="1690688"/>
            <a:chOff x="1000" y="868"/>
            <a:chExt cx="1017" cy="1065"/>
          </a:xfrm>
        </p:grpSpPr>
        <p:sp>
          <p:nvSpPr>
            <p:cNvPr id="50216" name="Oval 40"/>
            <p:cNvSpPr>
              <a:spLocks noChangeAspect="1" noChangeArrowheads="1"/>
            </p:cNvSpPr>
            <p:nvPr/>
          </p:nvSpPr>
          <p:spPr bwMode="auto">
            <a:xfrm>
              <a:off x="1020" y="981"/>
              <a:ext cx="952" cy="9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50217" name="Rectangle 41"/>
            <p:cNvSpPr>
              <a:spLocks noChangeArrowheads="1"/>
            </p:cNvSpPr>
            <p:nvPr/>
          </p:nvSpPr>
          <p:spPr bwMode="auto">
            <a:xfrm rot="-3635718">
              <a:off x="776" y="1116"/>
              <a:ext cx="902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 rot="3720000">
              <a:off x="1314" y="1117"/>
              <a:ext cx="952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19" name="Text Box 43"/>
            <p:cNvSpPr txBox="1">
              <a:spLocks noChangeArrowheads="1"/>
            </p:cNvSpPr>
            <p:nvPr/>
          </p:nvSpPr>
          <p:spPr bwMode="auto">
            <a:xfrm>
              <a:off x="1462" y="1666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30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  <p:sp>
          <p:nvSpPr>
            <p:cNvPr id="50220" name="Text Box 44"/>
            <p:cNvSpPr txBox="1">
              <a:spLocks noChangeArrowheads="1"/>
            </p:cNvSpPr>
            <p:nvPr/>
          </p:nvSpPr>
          <p:spPr bwMode="auto">
            <a:xfrm>
              <a:off x="1212" y="1666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30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</p:grpSp>
      <p:graphicFrame>
        <p:nvGraphicFramePr>
          <p:cNvPr id="50229" name="Object 5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460777"/>
              </p:ext>
            </p:extLst>
          </p:nvPr>
        </p:nvGraphicFramePr>
        <p:xfrm>
          <a:off x="1139578" y="4195044"/>
          <a:ext cx="133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1" name="Rovnice" r:id="rId3" imgW="190440" imgH="558720" progId="Equation.3">
                  <p:embed/>
                </p:oleObj>
              </mc:Choice>
              <mc:Fallback>
                <p:oleObj name="Rovnice" r:id="rId3" imgW="190440" imgH="55872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578" y="4195044"/>
                        <a:ext cx="133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31" name="Object 5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42799591"/>
              </p:ext>
            </p:extLst>
          </p:nvPr>
        </p:nvGraphicFramePr>
        <p:xfrm>
          <a:off x="2590553" y="4195044"/>
          <a:ext cx="133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2" name="Rovnice" r:id="rId5" imgW="190440" imgH="558720" progId="Equation.3">
                  <p:embed/>
                </p:oleObj>
              </mc:Choice>
              <mc:Fallback>
                <p:oleObj name="Rovnice" r:id="rId5" imgW="190440" imgH="55872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553" y="4195044"/>
                        <a:ext cx="133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28" name="Group 52"/>
          <p:cNvGrpSpPr>
            <a:grpSpLocks/>
          </p:cNvGrpSpPr>
          <p:nvPr/>
        </p:nvGrpSpPr>
        <p:grpSpPr bwMode="auto">
          <a:xfrm>
            <a:off x="1511053" y="3815631"/>
            <a:ext cx="862012" cy="1079500"/>
            <a:chOff x="1247" y="2932"/>
            <a:chExt cx="543" cy="680"/>
          </a:xfrm>
        </p:grpSpPr>
        <p:sp>
          <p:nvSpPr>
            <p:cNvPr id="50223" name="Oval 47"/>
            <p:cNvSpPr>
              <a:spLocks noChangeArrowheads="1"/>
            </p:cNvSpPr>
            <p:nvPr/>
          </p:nvSpPr>
          <p:spPr bwMode="auto">
            <a:xfrm>
              <a:off x="1276" y="2932"/>
              <a:ext cx="453" cy="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1247" y="3159"/>
              <a:ext cx="543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26" name="Oval 50"/>
            <p:cNvSpPr>
              <a:spLocks noChangeAspect="1" noChangeArrowheads="1"/>
            </p:cNvSpPr>
            <p:nvPr/>
          </p:nvSpPr>
          <p:spPr bwMode="auto">
            <a:xfrm>
              <a:off x="1585" y="3060"/>
              <a:ext cx="25" cy="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50227" name="Oval 51"/>
            <p:cNvSpPr>
              <a:spLocks noChangeAspect="1" noChangeArrowheads="1"/>
            </p:cNvSpPr>
            <p:nvPr/>
          </p:nvSpPr>
          <p:spPr bwMode="auto">
            <a:xfrm>
              <a:off x="1383" y="3060"/>
              <a:ext cx="25" cy="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</p:grpSp>
      <p:sp>
        <p:nvSpPr>
          <p:cNvPr id="50187" name="AutoShape 11"/>
          <p:cNvSpPr>
            <a:spLocks noChangeAspect="1" noChangeArrowheads="1"/>
          </p:cNvSpPr>
          <p:nvPr/>
        </p:nvSpPr>
        <p:spPr bwMode="auto">
          <a:xfrm>
            <a:off x="241053" y="1294681"/>
            <a:ext cx="3357562" cy="287972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50237" name="Rectangle 6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40" name="Rectangle 64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42" name="Rectangle 66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43" name="Object 6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13077843"/>
              </p:ext>
            </p:extLst>
          </p:nvPr>
        </p:nvGraphicFramePr>
        <p:xfrm>
          <a:off x="1498353" y="2637706"/>
          <a:ext cx="415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3" name="Rovnice" r:id="rId7" imgW="482400" imgH="583920" progId="Equation.3">
                  <p:embed/>
                </p:oleObj>
              </mc:Choice>
              <mc:Fallback>
                <p:oleObj name="Rovnice" r:id="rId7" imgW="482400" imgH="58392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53" y="2637706"/>
                        <a:ext cx="4159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8" name="Rectangle 7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4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19210"/>
              </p:ext>
            </p:extLst>
          </p:nvPr>
        </p:nvGraphicFramePr>
        <p:xfrm>
          <a:off x="827088" y="6157168"/>
          <a:ext cx="871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4" name="Rovnice" r:id="rId9" imgW="863225" imgH="583947" progId="Equation.3">
                  <p:embed/>
                </p:oleObj>
              </mc:Choice>
              <mc:Fallback>
                <p:oleObj name="Rovnice" r:id="rId9" imgW="863225" imgH="583947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157168"/>
                        <a:ext cx="871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52" name="Rectangle 7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54" name="Rectangle 7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5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84992"/>
              </p:ext>
            </p:extLst>
          </p:nvPr>
        </p:nvGraphicFramePr>
        <p:xfrm>
          <a:off x="418853" y="5317455"/>
          <a:ext cx="1381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5" name="Rovnice" r:id="rId11" imgW="1384200" imgH="634680" progId="Equation.3">
                  <p:embed/>
                </p:oleObj>
              </mc:Choice>
              <mc:Fallback>
                <p:oleObj name="Rovnice" r:id="rId11" imgW="1384200" imgH="63468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53" y="5317455"/>
                        <a:ext cx="13811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56" name="Rectangle 80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5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57312"/>
              </p:ext>
            </p:extLst>
          </p:nvPr>
        </p:nvGraphicFramePr>
        <p:xfrm>
          <a:off x="1715840" y="5341268"/>
          <a:ext cx="15113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6" name="Rovnice" r:id="rId13" imgW="1524000" imgH="558800" progId="Equation.3">
                  <p:embed/>
                </p:oleObj>
              </mc:Choice>
              <mc:Fallback>
                <p:oleObj name="Rovnice" r:id="rId13" imgW="1524000" imgH="558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40" y="5341268"/>
                        <a:ext cx="15113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5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46542"/>
              </p:ext>
            </p:extLst>
          </p:nvPr>
        </p:nvGraphicFramePr>
        <p:xfrm>
          <a:off x="4208760" y="1337766"/>
          <a:ext cx="18034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7" name="Rovnice" r:id="rId15" imgW="1803240" imgH="1231560" progId="Equation.3">
                  <p:embed/>
                </p:oleObj>
              </mc:Choice>
              <mc:Fallback>
                <p:oleObj name="Rovnice" r:id="rId15" imgW="1803240" imgH="12315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760" y="1337766"/>
                        <a:ext cx="1803400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6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8038"/>
              </p:ext>
            </p:extLst>
          </p:nvPr>
        </p:nvGraphicFramePr>
        <p:xfrm>
          <a:off x="4471392" y="5553075"/>
          <a:ext cx="1828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8" name="Rovnice" r:id="rId17" imgW="1828800" imgH="825500" progId="Equation.3">
                  <p:embed/>
                </p:oleObj>
              </mc:Choice>
              <mc:Fallback>
                <p:oleObj name="Rovnice" r:id="rId17" imgW="1828800" imgH="8255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392" y="5553075"/>
                        <a:ext cx="18288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2" name="Rectangle 96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76" name="Rectangle 100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77" name="Rectangle 101"/>
          <p:cNvSpPr>
            <a:spLocks noChangeArrowheads="1"/>
          </p:cNvSpPr>
          <p:nvPr/>
        </p:nvSpPr>
        <p:spPr bwMode="auto">
          <a:xfrm>
            <a:off x="3923704" y="1413074"/>
            <a:ext cx="2376488" cy="143986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graphicFrame>
        <p:nvGraphicFramePr>
          <p:cNvPr id="5027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36973"/>
              </p:ext>
            </p:extLst>
          </p:nvPr>
        </p:nvGraphicFramePr>
        <p:xfrm>
          <a:off x="6594475" y="1815083"/>
          <a:ext cx="20097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9" name="Rovnice" r:id="rId19" imgW="2006600" imgH="1689100" progId="Equation.3">
                  <p:embed/>
                </p:oleObj>
              </mc:Choice>
              <mc:Fallback>
                <p:oleObj name="Rovnice" r:id="rId19" imgW="2006600" imgH="16891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1815083"/>
                        <a:ext cx="20097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6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44280"/>
              </p:ext>
            </p:extLst>
          </p:nvPr>
        </p:nvGraphicFramePr>
        <p:xfrm>
          <a:off x="4418558" y="1708125"/>
          <a:ext cx="17732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0" name="Rovnice" r:id="rId21" imgW="1777680" imgH="825480" progId="Equation.3">
                  <p:embed/>
                </p:oleObj>
              </mc:Choice>
              <mc:Fallback>
                <p:oleObj name="Rovnice" r:id="rId21" imgW="1777680" imgH="82548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558" y="1708125"/>
                        <a:ext cx="17732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" name="Rectangle 10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81" name="Rectangle 10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280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07891"/>
              </p:ext>
            </p:extLst>
          </p:nvPr>
        </p:nvGraphicFramePr>
        <p:xfrm>
          <a:off x="3976092" y="2604369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1" name="Rovnice" r:id="rId23" imgW="2324100" imgH="1257300" progId="Equation.3">
                  <p:embed/>
                </p:oleObj>
              </mc:Choice>
              <mc:Fallback>
                <p:oleObj name="Rovnice" r:id="rId23" imgW="2324100" imgH="12573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92" y="2604369"/>
                        <a:ext cx="23241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3" name="Rectangle 107"/>
          <p:cNvSpPr>
            <a:spLocks noChangeArrowheads="1"/>
          </p:cNvSpPr>
          <p:nvPr/>
        </p:nvSpPr>
        <p:spPr bwMode="auto">
          <a:xfrm>
            <a:off x="3924845" y="2637706"/>
            <a:ext cx="2519363" cy="1655763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graphicFrame>
        <p:nvGraphicFramePr>
          <p:cNvPr id="50278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35107"/>
              </p:ext>
            </p:extLst>
          </p:nvPr>
        </p:nvGraphicFramePr>
        <p:xfrm>
          <a:off x="4358233" y="2930500"/>
          <a:ext cx="2085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2" name="Rovnice" r:id="rId25" imgW="2082800" imgH="850900" progId="Equation.3">
                  <p:embed/>
                </p:oleObj>
              </mc:Choice>
              <mc:Fallback>
                <p:oleObj name="Rovnice" r:id="rId25" imgW="2082800" imgH="8509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233" y="2930500"/>
                        <a:ext cx="20859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101"/>
          <p:cNvSpPr>
            <a:spLocks noChangeArrowheads="1"/>
          </p:cNvSpPr>
          <p:nvPr/>
        </p:nvSpPr>
        <p:spPr bwMode="auto">
          <a:xfrm>
            <a:off x="6588000" y="1916832"/>
            <a:ext cx="2376488" cy="1584176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graphicFrame>
        <p:nvGraphicFramePr>
          <p:cNvPr id="5027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00680"/>
              </p:ext>
            </p:extLst>
          </p:nvPr>
        </p:nvGraphicFramePr>
        <p:xfrm>
          <a:off x="7021860" y="2211958"/>
          <a:ext cx="1838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3" name="Rovnice" r:id="rId27" imgW="1841400" imgH="863280" progId="Equation.3">
                  <p:embed/>
                </p:oleObj>
              </mc:Choice>
              <mc:Fallback>
                <p:oleObj name="Rovnice" r:id="rId27" imgW="1841400" imgH="86328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860" y="2211958"/>
                        <a:ext cx="18383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8" name="Rectangle 1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290" name="Rectangle 1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230832" y="0"/>
            <a:ext cx="8229600" cy="1269068"/>
          </a:xfrm>
          <a:solidFill>
            <a:srgbClr val="DDDDDD"/>
          </a:solidFill>
        </p:spPr>
        <p:txBody>
          <a:bodyPr/>
          <a:lstStyle/>
          <a:p>
            <a:r>
              <a:rPr lang="sk-SK" sz="4000" b="1" dirty="0"/>
              <a:t>GONIOMETRICKÉ FUNKCIE  uhlov   30</a:t>
            </a:r>
            <a:r>
              <a:rPr lang="sk-SK" sz="4000" b="1" dirty="0">
                <a:solidFill>
                  <a:schemeClr val="tx1"/>
                </a:solidFill>
                <a:sym typeface="Symbol" pitchFamily="18" charset="2"/>
              </a:rPr>
              <a:t> a 60</a:t>
            </a:r>
            <a:endParaRPr lang="en-US" sz="4000" b="1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0298" name="Rectangle 122"/>
          <p:cNvSpPr>
            <a:spLocks noChangeArrowheads="1"/>
          </p:cNvSpPr>
          <p:nvPr/>
        </p:nvSpPr>
        <p:spPr bwMode="auto">
          <a:xfrm>
            <a:off x="4211638" y="1412875"/>
            <a:ext cx="4824858" cy="25193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50299" name="Rectangle 123"/>
          <p:cNvSpPr>
            <a:spLocks noChangeArrowheads="1"/>
          </p:cNvSpPr>
          <p:nvPr/>
        </p:nvSpPr>
        <p:spPr bwMode="auto">
          <a:xfrm>
            <a:off x="4211637" y="4078288"/>
            <a:ext cx="4824859" cy="25193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50301" name="Rectangle 125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300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48314"/>
              </p:ext>
            </p:extLst>
          </p:nvPr>
        </p:nvGraphicFramePr>
        <p:xfrm>
          <a:off x="4453483" y="4381475"/>
          <a:ext cx="1990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4" name="Rovnice" r:id="rId29" imgW="1993900" imgH="850900" progId="Equation.3">
                  <p:embed/>
                </p:oleObj>
              </mc:Choice>
              <mc:Fallback>
                <p:oleObj name="Rovnice" r:id="rId29" imgW="1993900" imgH="8509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483" y="4381475"/>
                        <a:ext cx="19907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03" name="Rectangle 12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sp>
        <p:nvSpPr>
          <p:cNvPr id="50305" name="Rectangle 12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5030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2660"/>
              </p:ext>
            </p:extLst>
          </p:nvPr>
        </p:nvGraphicFramePr>
        <p:xfrm>
          <a:off x="7020272" y="5141565"/>
          <a:ext cx="1819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5" name="Rovnice" r:id="rId31" imgW="1815312" imgH="444307" progId="Equation.3">
                  <p:embed/>
                </p:oleObj>
              </mc:Choice>
              <mc:Fallback>
                <p:oleObj name="Rovnice" r:id="rId31" imgW="1815312" imgH="444307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5141565"/>
                        <a:ext cx="18192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BlokTextu 85"/>
          <p:cNvSpPr txBox="1"/>
          <p:nvPr/>
        </p:nvSpPr>
        <p:spPr>
          <a:xfrm>
            <a:off x="44237" y="4797152"/>
            <a:ext cx="212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u="sng" dirty="0" smtClean="0"/>
              <a:t>Vyjadríme výšku:</a:t>
            </a:r>
            <a:endParaRPr lang="sk-SK" sz="2000" u="sng" dirty="0"/>
          </a:p>
        </p:txBody>
      </p:sp>
      <p:pic>
        <p:nvPicPr>
          <p:cNvPr id="79" name="Obrázok 78"/>
          <p:cNvPicPr/>
          <p:nvPr/>
        </p:nvPicPr>
        <p:blipFill rotWithShape="1">
          <a:blip r:embed="rId33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/>
      <p:bldP spid="50191" grpId="0"/>
      <p:bldP spid="50192" grpId="0"/>
      <p:bldP spid="50214" grpId="0" animBg="1"/>
      <p:bldP spid="50233" grpId="0" animBg="1"/>
      <p:bldP spid="50188" grpId="0" animBg="1"/>
      <p:bldP spid="50187" grpId="0" animBg="1"/>
      <p:bldP spid="50277" grpId="0" animBg="1"/>
      <p:bldP spid="50283" grpId="0" animBg="1"/>
      <p:bldP spid="87" grpId="0" animBg="1"/>
      <p:bldP spid="50298" grpId="0" animBg="1"/>
      <p:bldP spid="50299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36512" y="-13394"/>
            <a:ext cx="9180512" cy="778098"/>
          </a:xfrm>
          <a:solidFill>
            <a:srgbClr val="FFFF00"/>
          </a:solidFill>
        </p:spPr>
        <p:txBody>
          <a:bodyPr/>
          <a:lstStyle/>
          <a:p>
            <a:r>
              <a:rPr lang="sk-SK" dirty="0"/>
              <a:t>Otázky: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95537" y="1052736"/>
            <a:ext cx="597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 Ako sa spoločne nazývajú  funkcie sínus, kosínus a tangens?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725462" y="2266709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/>
              <a:t>o</a:t>
            </a:r>
            <a:r>
              <a:rPr lang="sk-SK" sz="2400" u="sng" dirty="0" smtClean="0"/>
              <a:t>dpoveď:</a:t>
            </a:r>
            <a:endParaRPr lang="sk-SK" sz="2400" u="sng" dirty="0"/>
          </a:p>
        </p:txBody>
      </p:sp>
      <p:sp>
        <p:nvSpPr>
          <p:cNvPr id="5" name="BlokTextu 4"/>
          <p:cNvSpPr txBox="1"/>
          <p:nvPr/>
        </p:nvSpPr>
        <p:spPr>
          <a:xfrm>
            <a:off x="385583" y="3740839"/>
            <a:ext cx="5410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 Ako sa nazýva</a:t>
            </a:r>
            <a:r>
              <a:rPr lang="sk-SK" sz="2400" dirty="0" smtClean="0">
                <a:sym typeface="Symbol" panose="05050102010706020507" pitchFamily="18" charset="2"/>
              </a:rPr>
              <a:t> časť matematiky,  ktorá rieši veľkosti uhlov a dĺžky strán v pravouhlom trojuholníku</a:t>
            </a:r>
            <a:r>
              <a:rPr lang="sk-SK" sz="2400" dirty="0" smtClean="0"/>
              <a:t> 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37429" y="527159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/>
              <a:t>o</a:t>
            </a:r>
            <a:r>
              <a:rPr lang="sk-SK" sz="2400" u="sng" dirty="0" smtClean="0"/>
              <a:t>dpoveď:</a:t>
            </a:r>
            <a:endParaRPr lang="sk-SK" sz="2400" u="sng" dirty="0"/>
          </a:p>
        </p:txBody>
      </p:sp>
      <p:pic>
        <p:nvPicPr>
          <p:cNvPr id="7" name="Picture 22" descr="http://t0.gstatic.com/images?q=tbn:ANd9GcRqV08bzmVGhN157rtE38zpzyP3j8HfwAS5RycH6bWwJrSiDIXt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836712"/>
            <a:ext cx="2160000" cy="2535653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267744" y="2268451"/>
            <a:ext cx="316464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2400" dirty="0"/>
              <a:t>g</a:t>
            </a:r>
            <a:r>
              <a:rPr lang="sk-SK" sz="2400" dirty="0" smtClean="0"/>
              <a:t>oniometrické funkcie</a:t>
            </a:r>
            <a:endParaRPr lang="sk-SK" sz="2400" dirty="0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48" y="3717031"/>
            <a:ext cx="2160000" cy="3012636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2267744" y="5271590"/>
            <a:ext cx="205216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trigonometria</a:t>
            </a:r>
            <a:endParaRPr lang="sk-SK" sz="2400" dirty="0"/>
          </a:p>
        </p:txBody>
      </p:sp>
      <p:pic>
        <p:nvPicPr>
          <p:cNvPr id="11" name="Obrázok 10"/>
          <p:cNvPicPr/>
          <p:nvPr/>
        </p:nvPicPr>
        <p:blipFill rotWithShape="1">
          <a:blip r:embed="rId4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2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/>
          <a:lstStyle/>
          <a:p>
            <a:r>
              <a:rPr lang="sk-SK" sz="4000" b="1" dirty="0"/>
              <a:t>Veľa šťastia pri riešení úloh</a:t>
            </a:r>
            <a:endParaRPr lang="sk-SK" sz="4000" dirty="0"/>
          </a:p>
        </p:txBody>
      </p:sp>
      <p:pic>
        <p:nvPicPr>
          <p:cNvPr id="4" name="Obrázok 3" descr="Výsledok vyhľadávania obrázkov pre dopyt trigonometr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74544"/>
            <a:ext cx="351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3274725" cy="2520000"/>
          </a:xfrm>
          <a:prstGeom prst="rect">
            <a:avLst/>
          </a:prstGeom>
        </p:spPr>
      </p:pic>
      <p:pic>
        <p:nvPicPr>
          <p:cNvPr id="7" name="Picture 14" descr="http://www.orospeda.es/webquest/trigonometria/trigonometri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785" y="3284984"/>
            <a:ext cx="3525773" cy="1800000"/>
          </a:xfrm>
          <a:prstGeom prst="rect">
            <a:avLst/>
          </a:prstGeom>
          <a:noFill/>
        </p:spPr>
      </p:pic>
      <p:pic>
        <p:nvPicPr>
          <p:cNvPr id="8" name="Picture 4" descr="http://t1.gstatic.com/images?q=tbn:ANd9GcT2vHk9FpNi53nSTiJrawQfMcU3x-S7UM9Qqvs8LNiabQXc1D7Ga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99848"/>
            <a:ext cx="2615293" cy="2160000"/>
          </a:xfrm>
          <a:prstGeom prst="rect">
            <a:avLst/>
          </a:prstGeom>
          <a:noFill/>
        </p:spPr>
      </p:pic>
      <p:pic>
        <p:nvPicPr>
          <p:cNvPr id="9" name="Picture 16" descr="http://www.webquestbrasil.org/criador/user_image/qehwkl855522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149080"/>
            <a:ext cx="1439999" cy="1440000"/>
          </a:xfrm>
          <a:prstGeom prst="rect">
            <a:avLst/>
          </a:prstGeom>
          <a:noFill/>
        </p:spPr>
      </p:pic>
      <p:pic>
        <p:nvPicPr>
          <p:cNvPr id="10" name="Picture 18" descr="http://www.matika.estranky.cz/img/portrait.1.12754760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4149080"/>
            <a:ext cx="1487602" cy="1440000"/>
          </a:xfrm>
          <a:prstGeom prst="rect">
            <a:avLst/>
          </a:prstGeom>
          <a:noFill/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1783820" cy="2520000"/>
          </a:xfrm>
          <a:prstGeom prst="rect">
            <a:avLst/>
          </a:prstGeom>
        </p:spPr>
      </p:pic>
      <p:sp>
        <p:nvSpPr>
          <p:cNvPr id="16" name="Podnadpis 3"/>
          <p:cNvSpPr txBox="1">
            <a:spLocks/>
          </p:cNvSpPr>
          <p:nvPr/>
        </p:nvSpPr>
        <p:spPr>
          <a:xfrm>
            <a:off x="6033412" y="5995334"/>
            <a:ext cx="2912368" cy="57606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k-SK" sz="2000" b="1" kern="0" dirty="0" smtClean="0"/>
              <a:t>Mgr. Anna Černinská</a:t>
            </a:r>
          </a:p>
        </p:txBody>
      </p:sp>
      <p:pic>
        <p:nvPicPr>
          <p:cNvPr id="11" name="Obrázok 10"/>
          <p:cNvPicPr/>
          <p:nvPr/>
        </p:nvPicPr>
        <p:blipFill rotWithShape="1">
          <a:blip r:embed="rId9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07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76470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u="sng" dirty="0" smtClean="0"/>
              <a:t>Obrázky:</a:t>
            </a:r>
          </a:p>
          <a:p>
            <a:endParaRPr lang="sk-SK" sz="2000" dirty="0" smtClean="0"/>
          </a:p>
          <a:p>
            <a:r>
              <a:rPr lang="sk-SK" sz="1200" dirty="0">
                <a:hlinkClick r:id="rId2"/>
              </a:rPr>
              <a:t>https://www.google.sk/search?q=kalkula%C4%8Dka&amp;client=firefox-b&amp;dcr=0&amp;source=lnms&amp;tbm=isch&amp;sa=X&amp;ved=0ahUKEwi4hJaEmOnXAhWiBZoKHdCwAz8Q_AUICigB&amp;biw=1138&amp;bih=547#imgrc=SIOcZRIKXeOaDM</a:t>
            </a:r>
            <a:r>
              <a:rPr lang="sk-SK" sz="1200" dirty="0" smtClean="0"/>
              <a:t>:</a:t>
            </a:r>
          </a:p>
          <a:p>
            <a:endParaRPr lang="sk-SK" sz="1200" dirty="0" smtClean="0"/>
          </a:p>
          <a:p>
            <a:r>
              <a:rPr lang="sk-SK" sz="1200" dirty="0"/>
              <a:t>https://www.google.sk/search?client=firefox-b&amp;dcr=0&amp;biw=1138&amp;bih=547&amp;tbm=isch&amp;sa=1&amp;ei=qLchWsL0MIXg6ASTzIiYAQ&amp;q=trigonometria&amp;oq=trigono&amp;gs_l=psy-ab.1.0.0l7j0i30k1l3.11969.16433.0.18749.17.11.0.0.0.0.213.1287.2j6j1.10.0....0...1c.1.64.psy-ab..8.8.1160.0..</a:t>
            </a:r>
            <a:r>
              <a:rPr lang="sk-SK" sz="1200" dirty="0" smtClean="0"/>
              <a:t>0i67k1.111.hinDg3efvRM</a:t>
            </a:r>
          </a:p>
          <a:p>
            <a:endParaRPr lang="sk-SK" sz="1200" dirty="0"/>
          </a:p>
          <a:p>
            <a:r>
              <a:rPr lang="sk-SK" sz="1200" dirty="0" smtClean="0"/>
              <a:t>https</a:t>
            </a:r>
            <a:r>
              <a:rPr lang="sk-SK" sz="1200" dirty="0"/>
              <a:t>://www.google.sk/search?client=firefox-b&amp;dcr=0&amp;biw=1138&amp;bih=547&amp;tbm=isch&amp;sa=1&amp;ei=5iQfWrzDGMP5kwWx1JaACw&amp;q=s%C3%ADnus+ostr%C3%A9ho+uhla&amp;oq=s%C3%ADnus+ostr%C3%A9ho+uhla&amp;gs_l=psy-ab.3...212785.224823.0.225811.39.24.0.1.1.0.210.2604.11j10j1.23.0....0...1c.1.64.psy-ab..19.7.806.0..</a:t>
            </a:r>
            <a:r>
              <a:rPr lang="sk-SK" sz="1200" dirty="0" smtClean="0"/>
              <a:t>0j0i24k1j0i30k1.336.xgMmeZPQZV8#imgrc=</a:t>
            </a:r>
          </a:p>
          <a:p>
            <a:endParaRPr lang="sk-SK" sz="1200" dirty="0" smtClean="0"/>
          </a:p>
          <a:p>
            <a:r>
              <a:rPr lang="sk-SK" sz="1200" dirty="0"/>
              <a:t>https://www.google.sk/search?q=trigonometria&amp;client=firefox-b-ab&amp;dcr=0&amp;source=lnms&amp;tbm=isch&amp;sa=X&amp;ved=0ahUKEwiQ-Km7p-nXAhVEIJoKHRVnAEoQ_AUICigB&amp;biw=1138&amp;bih=547</a:t>
            </a:r>
            <a:endParaRPr lang="sk-SK" sz="1200" dirty="0" smtClean="0"/>
          </a:p>
          <a:p>
            <a:endParaRPr lang="sk-SK" sz="1000" dirty="0" smtClean="0"/>
          </a:p>
          <a:p>
            <a:endParaRPr lang="sk-SK" sz="1000" dirty="0" smtClean="0"/>
          </a:p>
        </p:txBody>
      </p:sp>
      <p:pic>
        <p:nvPicPr>
          <p:cNvPr id="5" name="Obrázok 4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38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-36513" y="-27384"/>
            <a:ext cx="9180513" cy="999456"/>
          </a:xfrm>
          <a:solidFill>
            <a:srgbClr val="FFFF00"/>
          </a:solidFill>
          <a:ln/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sínus</a:t>
            </a:r>
            <a:r>
              <a:rPr lang="sk-SK" b="1" dirty="0" smtClean="0"/>
              <a:t> a </a:t>
            </a:r>
            <a:r>
              <a:rPr lang="sk-SK" b="1" dirty="0" smtClean="0">
                <a:solidFill>
                  <a:srgbClr val="0070C0"/>
                </a:solidFill>
              </a:rPr>
              <a:t>kosínus</a:t>
            </a:r>
            <a:r>
              <a:rPr lang="sk-SK" b="1" dirty="0" smtClean="0"/>
              <a:t> </a:t>
            </a:r>
            <a:r>
              <a:rPr lang="sk-SK" sz="3600" b="1" dirty="0" smtClean="0"/>
              <a:t>ostrého uhla</a:t>
            </a:r>
            <a:endParaRPr lang="en-US" b="1" dirty="0"/>
          </a:p>
        </p:txBody>
      </p:sp>
      <p:graphicFrame>
        <p:nvGraphicFramePr>
          <p:cNvPr id="36899" name="Object 3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9015754"/>
              </p:ext>
            </p:extLst>
          </p:nvPr>
        </p:nvGraphicFramePr>
        <p:xfrm>
          <a:off x="4429125" y="4004592"/>
          <a:ext cx="15351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" name="Rovnice" r:id="rId3" imgW="1434960" imgH="838080" progId="Equation.3">
                  <p:embed/>
                </p:oleObj>
              </mc:Choice>
              <mc:Fallback>
                <p:oleObj name="Rovnice" r:id="rId3" imgW="1434960" imgH="8380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004592"/>
                        <a:ext cx="153511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Object 3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15738029"/>
              </p:ext>
            </p:extLst>
          </p:nvPr>
        </p:nvGraphicFramePr>
        <p:xfrm>
          <a:off x="4356100" y="5049167"/>
          <a:ext cx="16684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2" name="Rovnice" r:id="rId5" imgW="1130040" imgH="609480" progId="Equation.3">
                  <p:embed/>
                </p:oleObj>
              </mc:Choice>
              <mc:Fallback>
                <p:oleObj name="Rovnice" r:id="rId5" imgW="1130040" imgH="6094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49167"/>
                        <a:ext cx="166846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116272"/>
              </p:ext>
            </p:extLst>
          </p:nvPr>
        </p:nvGraphicFramePr>
        <p:xfrm>
          <a:off x="6615113" y="4004592"/>
          <a:ext cx="16303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3" name="Rovnice" r:id="rId7" imgW="1104840" imgH="609480" progId="Equation.3">
                  <p:embed/>
                </p:oleObj>
              </mc:Choice>
              <mc:Fallback>
                <p:oleObj name="Rovnice" r:id="rId7" imgW="1104840" imgH="6094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4004592"/>
                        <a:ext cx="163036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35453"/>
              </p:ext>
            </p:extLst>
          </p:nvPr>
        </p:nvGraphicFramePr>
        <p:xfrm>
          <a:off x="6670675" y="5049167"/>
          <a:ext cx="1574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" name="Rovnice" r:id="rId9" imgW="1066680" imgH="609480" progId="Equation.3">
                  <p:embed/>
                </p:oleObj>
              </mc:Choice>
              <mc:Fallback>
                <p:oleObj name="Rovnice" r:id="rId9" imgW="1066680" imgH="6094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5049167"/>
                        <a:ext cx="15748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5653088" y="4077617"/>
            <a:ext cx="64770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7596188" y="4077617"/>
            <a:ext cx="647700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5653088" y="5012655"/>
            <a:ext cx="647700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7596188" y="5012655"/>
            <a:ext cx="647700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4030663" y="4004592"/>
            <a:ext cx="4213225" cy="223269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196752"/>
            <a:ext cx="812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Sínus</a:t>
            </a:r>
            <a:r>
              <a:rPr lang="sk-SK" sz="2400" dirty="0" smtClean="0"/>
              <a:t> ostrého uhla v pravouhlom trojuholníku je pomer dĺžky </a:t>
            </a:r>
            <a:r>
              <a:rPr lang="sk-SK" sz="2400" b="1" dirty="0">
                <a:solidFill>
                  <a:srgbClr val="FF0000"/>
                </a:solidFill>
              </a:rPr>
              <a:t>protiľahlej odvesny </a:t>
            </a:r>
            <a:r>
              <a:rPr lang="sk-SK" sz="2400" dirty="0" smtClean="0"/>
              <a:t>k danému uhlu a dĺžky prepony</a:t>
            </a:r>
            <a:endParaRPr lang="sk-SK" sz="2400" dirty="0"/>
          </a:p>
        </p:txBody>
      </p:sp>
      <p:sp>
        <p:nvSpPr>
          <p:cNvPr id="50" name="BlokTextu 49"/>
          <p:cNvSpPr txBox="1"/>
          <p:nvPr/>
        </p:nvSpPr>
        <p:spPr>
          <a:xfrm>
            <a:off x="467544" y="2381979"/>
            <a:ext cx="812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Kosínus</a:t>
            </a:r>
            <a:r>
              <a:rPr lang="sk-SK" sz="2400" dirty="0" smtClean="0"/>
              <a:t> ostrého uhla v pravouhlom trojuholníku je pomer dĺžky </a:t>
            </a:r>
            <a:r>
              <a:rPr lang="sk-SK" sz="2400" b="1" dirty="0">
                <a:solidFill>
                  <a:srgbClr val="0070C0"/>
                </a:solidFill>
              </a:rPr>
              <a:t>priľahlej odvesny </a:t>
            </a:r>
            <a:r>
              <a:rPr lang="sk-SK" sz="2400" dirty="0" smtClean="0"/>
              <a:t>k danému uhlu a dĺžky prepony</a:t>
            </a:r>
            <a:endParaRPr lang="sk-SK" sz="2400" dirty="0"/>
          </a:p>
        </p:txBody>
      </p:sp>
      <p:pic>
        <p:nvPicPr>
          <p:cNvPr id="37" name="Obrázok 36" descr="Výsledok vyhľadávania obrázkov pre dopyt sínus ostrého uhla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6" y="3753217"/>
            <a:ext cx="315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Obrázok 14"/>
          <p:cNvPicPr/>
          <p:nvPr/>
        </p:nvPicPr>
        <p:blipFill rotWithShape="1">
          <a:blip r:embed="rId12"/>
          <a:srcRect l="4960" t="17056" r="81981" b="59598"/>
          <a:stretch/>
        </p:blipFill>
        <p:spPr bwMode="auto">
          <a:xfrm>
            <a:off x="8604448" y="-27384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919" grpId="0" animBg="1"/>
      <p:bldP spid="36920" grpId="0" animBg="1"/>
      <p:bldP spid="36921" grpId="0" animBg="1"/>
      <p:bldP spid="36922" grpId="0" animBg="1"/>
      <p:bldP spid="36927" grpId="0" animBg="1"/>
      <p:bldP spid="4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708025"/>
          </a:xfrm>
          <a:solidFill>
            <a:srgbClr val="FFFF00"/>
          </a:solidFill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tangens</a:t>
            </a:r>
            <a:r>
              <a:rPr lang="sk-SK" b="1" dirty="0" smtClean="0"/>
              <a:t>  </a:t>
            </a:r>
            <a:r>
              <a:rPr lang="sk-SK" sz="3600" b="1" dirty="0" smtClean="0"/>
              <a:t>ostrého uhla</a:t>
            </a:r>
            <a:endParaRPr lang="sk-SK" sz="3600" dirty="0"/>
          </a:p>
        </p:txBody>
      </p:sp>
      <p:graphicFrame>
        <p:nvGraphicFramePr>
          <p:cNvPr id="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38956"/>
              </p:ext>
            </p:extLst>
          </p:nvPr>
        </p:nvGraphicFramePr>
        <p:xfrm>
          <a:off x="4932040" y="4545460"/>
          <a:ext cx="13684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Rovnice" r:id="rId3" imgW="927000" imgH="609480" progId="Equation.3">
                  <p:embed/>
                </p:oleObj>
              </mc:Choice>
              <mc:Fallback>
                <p:oleObj name="Rovnice" r:id="rId3" imgW="9270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545460"/>
                        <a:ext cx="136842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94623"/>
              </p:ext>
            </p:extLst>
          </p:nvPr>
        </p:nvGraphicFramePr>
        <p:xfrm>
          <a:off x="4910832" y="3392935"/>
          <a:ext cx="13890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Rovnica" r:id="rId5" imgW="939600" imgH="609480" progId="Equation.3">
                  <p:embed/>
                </p:oleObj>
              </mc:Choice>
              <mc:Fallback>
                <p:oleObj name="Rovnica" r:id="rId5" imgW="939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832" y="3392935"/>
                        <a:ext cx="1389063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4318695" y="3284984"/>
            <a:ext cx="2629569" cy="2232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84" name="BlokTextu 83"/>
          <p:cNvSpPr txBox="1"/>
          <p:nvPr/>
        </p:nvSpPr>
        <p:spPr>
          <a:xfrm>
            <a:off x="180577" y="1208654"/>
            <a:ext cx="827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Tangens</a:t>
            </a:r>
            <a:r>
              <a:rPr lang="sk-SK" sz="2400" dirty="0" smtClean="0"/>
              <a:t> ostrého uhla v pravouhlom trojuholníku je pomer dĺžky odvesny</a:t>
            </a:r>
            <a:r>
              <a:rPr lang="sk-SK" sz="2400" b="1" dirty="0" smtClean="0">
                <a:solidFill>
                  <a:srgbClr val="FF0000"/>
                </a:solidFill>
              </a:rPr>
              <a:t> protiľahlej </a:t>
            </a:r>
            <a:r>
              <a:rPr lang="sk-SK" sz="2400" dirty="0" smtClean="0"/>
              <a:t>k danému uhlu a dĺžky </a:t>
            </a:r>
            <a:r>
              <a:rPr lang="sk-SK" sz="2400" dirty="0"/>
              <a:t>odvesny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priľahlej </a:t>
            </a:r>
            <a:r>
              <a:rPr lang="sk-SK" sz="2400" dirty="0"/>
              <a:t>k danému </a:t>
            </a:r>
            <a:r>
              <a:rPr lang="sk-SK" sz="2400" dirty="0" smtClean="0"/>
              <a:t>uhlu. </a:t>
            </a:r>
            <a:endParaRPr lang="sk-SK" sz="2400" dirty="0"/>
          </a:p>
        </p:txBody>
      </p:sp>
      <p:pic>
        <p:nvPicPr>
          <p:cNvPr id="30" name="Obrázok 29" descr="Výsledok vyhľadávania obrázkov pre dopyt sínus ostrého uh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6" y="3069240"/>
            <a:ext cx="315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ok 7"/>
          <p:cNvPicPr/>
          <p:nvPr/>
        </p:nvPicPr>
        <p:blipFill rotWithShape="1">
          <a:blip r:embed="rId8"/>
          <a:srcRect l="4960" t="17056" r="81981" b="59598"/>
          <a:stretch/>
        </p:blipFill>
        <p:spPr bwMode="auto">
          <a:xfrm>
            <a:off x="8604448" y="-27384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84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78098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Otázky: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95537" y="105273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1. Aký je vzťah medzi </a:t>
            </a:r>
            <a:r>
              <a:rPr lang="sk-SK" sz="2400" b="1" dirty="0" smtClean="0"/>
              <a:t>tg </a:t>
            </a:r>
            <a:r>
              <a:rPr lang="sk-SK" sz="2400" b="1" dirty="0">
                <a:sym typeface="Symbol" panose="05050102010706020507" pitchFamily="18" charset="2"/>
              </a:rPr>
              <a:t></a:t>
            </a:r>
            <a:r>
              <a:rPr lang="sk-SK" sz="2400" dirty="0" smtClean="0"/>
              <a:t>  a  </a:t>
            </a:r>
            <a:r>
              <a:rPr lang="sk-SK" sz="2400" b="1" dirty="0" smtClean="0"/>
              <a:t>tg </a:t>
            </a:r>
            <a:r>
              <a:rPr lang="sk-SK" sz="2400" b="1" dirty="0">
                <a:sym typeface="Symbol" panose="05050102010706020507" pitchFamily="18" charset="2"/>
              </a:rPr>
              <a:t></a:t>
            </a:r>
            <a:r>
              <a:rPr lang="sk-SK" sz="2400" dirty="0">
                <a:sym typeface="Symbol" panose="05050102010706020507" pitchFamily="18" charset="2"/>
              </a:rPr>
              <a:t> </a:t>
            </a:r>
            <a:r>
              <a:rPr lang="sk-SK" sz="2400" dirty="0" smtClean="0">
                <a:sym typeface="Symbol" panose="05050102010706020507" pitchFamily="18" charset="2"/>
              </a:rPr>
              <a:t>v pravouhlom trojuholníku </a:t>
            </a:r>
            <a:r>
              <a:rPr lang="sk-SK" sz="2400" dirty="0" smtClean="0"/>
              <a:t>a prečo?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437430" y="188721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/>
              <a:t>o</a:t>
            </a:r>
            <a:r>
              <a:rPr lang="sk-SK" sz="2400" u="sng" dirty="0" smtClean="0"/>
              <a:t>dpoveď:</a:t>
            </a:r>
            <a:endParaRPr lang="sk-SK" sz="2400" u="sng" dirty="0"/>
          </a:p>
        </p:txBody>
      </p:sp>
      <p:sp>
        <p:nvSpPr>
          <p:cNvPr id="6" name="BlokTextu 5"/>
          <p:cNvSpPr txBox="1"/>
          <p:nvPr/>
        </p:nvSpPr>
        <p:spPr>
          <a:xfrm>
            <a:off x="395536" y="3894147"/>
            <a:ext cx="5167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2</a:t>
            </a:r>
            <a:r>
              <a:rPr lang="sk-SK" sz="2400" dirty="0" smtClean="0"/>
              <a:t>. Akú hodnotu  má </a:t>
            </a:r>
            <a:r>
              <a:rPr lang="sk-SK" sz="2400" b="1" dirty="0" smtClean="0"/>
              <a:t>tg 45</a:t>
            </a:r>
            <a:r>
              <a:rPr lang="sk-SK" sz="2400" b="1" dirty="0" smtClean="0">
                <a:sym typeface="Symbol" panose="05050102010706020507" pitchFamily="18" charset="2"/>
              </a:rPr>
              <a:t></a:t>
            </a:r>
            <a:r>
              <a:rPr lang="sk-SK" sz="2400" b="1" dirty="0" smtClean="0"/>
              <a:t> </a:t>
            </a:r>
            <a:r>
              <a:rPr lang="sk-SK" sz="2400" dirty="0" smtClean="0"/>
              <a:t>a prečo?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395536" y="447021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/>
              <a:t>o</a:t>
            </a:r>
            <a:r>
              <a:rPr lang="sk-SK" sz="2400" u="sng" dirty="0" smtClean="0"/>
              <a:t>dpoveď:</a:t>
            </a:r>
            <a:endParaRPr lang="sk-SK" sz="2400" u="sng" dirty="0"/>
          </a:p>
        </p:txBody>
      </p:sp>
      <p:sp>
        <p:nvSpPr>
          <p:cNvPr id="8" name="BlokTextu 7"/>
          <p:cNvSpPr txBox="1"/>
          <p:nvPr/>
        </p:nvSpPr>
        <p:spPr>
          <a:xfrm>
            <a:off x="395537" y="5190291"/>
            <a:ext cx="784887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tg 45</a:t>
            </a:r>
            <a:r>
              <a:rPr lang="sk-SK" sz="2400" b="1" dirty="0" smtClean="0">
                <a:sym typeface="Symbol" panose="05050102010706020507" pitchFamily="18" charset="2"/>
              </a:rPr>
              <a:t></a:t>
            </a:r>
            <a:r>
              <a:rPr lang="sk-SK" sz="2400" b="1" dirty="0" smtClean="0"/>
              <a:t> = 1</a:t>
            </a:r>
            <a:r>
              <a:rPr lang="sk-SK" sz="2400" dirty="0" smtClean="0"/>
              <a:t>, lebo trojuholník s ostrými uhlami </a:t>
            </a:r>
            <a:r>
              <a:rPr lang="sk-SK" sz="2400" dirty="0" smtClean="0">
                <a:sym typeface="Symbol" panose="05050102010706020507" pitchFamily="18" charset="2"/>
              </a:rPr>
              <a:t> =  =</a:t>
            </a:r>
            <a:r>
              <a:rPr lang="sk-SK" sz="2400" dirty="0" smtClean="0"/>
              <a:t>45</a:t>
            </a:r>
            <a:r>
              <a:rPr lang="sk-SK" sz="2400" dirty="0" smtClean="0">
                <a:sym typeface="Symbol" panose="05050102010706020507" pitchFamily="18" charset="2"/>
              </a:rPr>
              <a:t> má rovnako dlhé odvesny a = b.</a:t>
            </a:r>
            <a:endParaRPr lang="sk-SK" sz="2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566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454897"/>
              </p:ext>
            </p:extLst>
          </p:nvPr>
        </p:nvGraphicFramePr>
        <p:xfrm>
          <a:off x="1224136" y="2566417"/>
          <a:ext cx="1219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Rovnica" r:id="rId3" imgW="1219200" imgH="787400" progId="Equation.3">
                  <p:embed/>
                </p:oleObj>
              </mc:Choice>
              <mc:Fallback>
                <p:oleObj name="Rovnica" r:id="rId3" imgW="1219200" imgH="787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36" y="2566417"/>
                        <a:ext cx="1219200" cy="790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48880" y="27980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12093"/>
              </p:ext>
            </p:extLst>
          </p:nvPr>
        </p:nvGraphicFramePr>
        <p:xfrm>
          <a:off x="4741143" y="2798068"/>
          <a:ext cx="13430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Rovnica" r:id="rId5" imgW="1346200" imgH="342900" progId="Equation.3">
                  <p:embed/>
                </p:oleObj>
              </mc:Choice>
              <mc:Fallback>
                <p:oleObj name="Rovnica" r:id="rId5" imgW="13462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143" y="2798068"/>
                        <a:ext cx="1343025" cy="34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3128263" y="267930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alebo</a:t>
            </a:r>
            <a:endParaRPr lang="sk-SK" sz="2400" dirty="0"/>
          </a:p>
        </p:txBody>
      </p:sp>
      <p:pic>
        <p:nvPicPr>
          <p:cNvPr id="14" name="Obrázok 13"/>
          <p:cNvPicPr/>
          <p:nvPr/>
        </p:nvPicPr>
        <p:blipFill rotWithShape="1">
          <a:blip r:embed="rId7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23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17134"/>
            <a:ext cx="9144000" cy="634082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Príklad 1: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5496" y="908720"/>
            <a:ext cx="372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smtClean="0"/>
              <a:t>Pomocou kalkulačky</a:t>
            </a:r>
          </a:p>
          <a:p>
            <a:r>
              <a:rPr lang="sk-SK" sz="2400" dirty="0" smtClean="0"/>
              <a:t>     (tlačidlá </a:t>
            </a:r>
            <a:r>
              <a:rPr lang="sk-SK" sz="2400" dirty="0" smtClean="0">
                <a:solidFill>
                  <a:srgbClr val="FF0000"/>
                </a:solidFill>
              </a:rPr>
              <a:t>sin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rgbClr val="FF0000"/>
                </a:solidFill>
              </a:rPr>
              <a:t>cos</a:t>
            </a:r>
            <a:r>
              <a:rPr lang="sk-SK" sz="2400" dirty="0" smtClean="0"/>
              <a:t>, </a:t>
            </a:r>
            <a:r>
              <a:rPr lang="sk-SK" sz="2400" dirty="0" smtClean="0">
                <a:solidFill>
                  <a:srgbClr val="FF0000"/>
                </a:solidFill>
              </a:rPr>
              <a:t>tan</a:t>
            </a:r>
            <a:r>
              <a:rPr lang="sk-SK" sz="2400" dirty="0" smtClean="0"/>
              <a:t>)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určte hodnoty: 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213031" y="354640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in 40</a:t>
            </a:r>
            <a:r>
              <a:rPr lang="sk-SK" sz="2400" dirty="0" smtClean="0">
                <a:sym typeface="Symbol" panose="05050102010706020507" pitchFamily="18" charset="2"/>
              </a:rPr>
              <a:t> =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4143202" y="351030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0,6428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2148911" y="411946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cos 25</a:t>
            </a:r>
            <a:r>
              <a:rPr lang="sk-SK" sz="2400" dirty="0" smtClean="0">
                <a:sym typeface="Symbol" panose="05050102010706020507" pitchFamily="18" charset="2"/>
              </a:rPr>
              <a:t> =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4132858" y="408335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0,9063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2251503" y="4695527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tg 82</a:t>
            </a:r>
            <a:r>
              <a:rPr lang="sk-SK" sz="2400" dirty="0" smtClean="0">
                <a:sym typeface="Symbol" panose="05050102010706020507" pitchFamily="18" charset="2"/>
              </a:rPr>
              <a:t>  =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4132858" y="4659421"/>
            <a:ext cx="1104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7,1154</a:t>
            </a:r>
            <a:endParaRPr lang="sk-SK" sz="2400" dirty="0"/>
          </a:p>
        </p:txBody>
      </p:sp>
      <p:sp>
        <p:nvSpPr>
          <p:cNvPr id="12" name="BlokTextu 11"/>
          <p:cNvSpPr txBox="1"/>
          <p:nvPr/>
        </p:nvSpPr>
        <p:spPr>
          <a:xfrm>
            <a:off x="1864837" y="5343599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in 13</a:t>
            </a:r>
            <a:r>
              <a:rPr lang="sk-SK" sz="2400" dirty="0" smtClean="0">
                <a:sym typeface="Symbol" panose="05050102010706020507" pitchFamily="18" charset="2"/>
              </a:rPr>
              <a:t> 15</a:t>
            </a:r>
            <a:r>
              <a:rPr lang="sk-SK" sz="2400" dirty="0">
                <a:sym typeface="Symbol" panose="05050102010706020507" pitchFamily="18" charset="2"/>
              </a:rPr>
              <a:t></a:t>
            </a:r>
            <a:r>
              <a:rPr lang="sk-SK" sz="2400" dirty="0" smtClean="0">
                <a:sym typeface="Symbol" panose="05050102010706020507" pitchFamily="18" charset="2"/>
              </a:rPr>
              <a:t> =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4132858" y="5307493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0,2292</a:t>
            </a:r>
            <a:endParaRPr lang="sk-SK" sz="2400" dirty="0"/>
          </a:p>
        </p:txBody>
      </p:sp>
      <p:sp>
        <p:nvSpPr>
          <p:cNvPr id="21" name="BlokTextu 20"/>
          <p:cNvSpPr txBox="1"/>
          <p:nvPr/>
        </p:nvSpPr>
        <p:spPr>
          <a:xfrm>
            <a:off x="4139952" y="2636912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/>
              <a:t>riešenie:</a:t>
            </a:r>
            <a:endParaRPr lang="sk-SK" sz="2400" u="sng" dirty="0"/>
          </a:p>
        </p:txBody>
      </p:sp>
      <p:pic>
        <p:nvPicPr>
          <p:cNvPr id="25" name="Obrázok 24" descr="Výsledok vyhľadávania obrázkov pre dopyt kalkulačk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3824" r="54237" b="5019"/>
          <a:stretch/>
        </p:blipFill>
        <p:spPr bwMode="auto">
          <a:xfrm>
            <a:off x="6715206" y="1145251"/>
            <a:ext cx="2160000" cy="4033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ál 2"/>
          <p:cNvSpPr/>
          <p:nvPr/>
        </p:nvSpPr>
        <p:spPr>
          <a:xfrm>
            <a:off x="7776448" y="3204000"/>
            <a:ext cx="900008" cy="297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5" name="Obrázok 14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52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0388" cy="706090"/>
          </a:xfrm>
          <a:solidFill>
            <a:srgbClr val="FFFF00"/>
          </a:solidFill>
        </p:spPr>
        <p:txBody>
          <a:bodyPr/>
          <a:lstStyle/>
          <a:p>
            <a:r>
              <a:rPr lang="sk-SK" dirty="0"/>
              <a:t>Príklad </a:t>
            </a:r>
            <a:r>
              <a:rPr lang="sk-SK" dirty="0" smtClean="0"/>
              <a:t>2: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5497" y="1158475"/>
            <a:ext cx="610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Pomocou kalkulačky </a:t>
            </a:r>
          </a:p>
          <a:p>
            <a:r>
              <a:rPr lang="sk-SK" sz="2400" dirty="0" smtClean="0"/>
              <a:t>(</a:t>
            </a:r>
            <a:r>
              <a:rPr lang="sk-SK" sz="2400" dirty="0"/>
              <a:t>tlačidlá </a:t>
            </a:r>
            <a:r>
              <a:rPr lang="sk-SK" sz="2400" dirty="0" smtClean="0">
                <a:solidFill>
                  <a:srgbClr val="FF0000"/>
                </a:solidFill>
              </a:rPr>
              <a:t>shift + sin</a:t>
            </a:r>
            <a:r>
              <a:rPr lang="sk-SK" sz="2400" dirty="0"/>
              <a:t>, </a:t>
            </a:r>
            <a:r>
              <a:rPr lang="sk-SK" sz="2400" dirty="0">
                <a:solidFill>
                  <a:srgbClr val="FF0000"/>
                </a:solidFill>
              </a:rPr>
              <a:t>shift </a:t>
            </a:r>
            <a:r>
              <a:rPr lang="sk-SK" sz="2400" dirty="0" smtClean="0">
                <a:solidFill>
                  <a:srgbClr val="FF0000"/>
                </a:solidFill>
              </a:rPr>
              <a:t>+ cos</a:t>
            </a:r>
            <a:r>
              <a:rPr lang="sk-SK" sz="2400" dirty="0"/>
              <a:t>, </a:t>
            </a:r>
            <a:r>
              <a:rPr lang="sk-SK" sz="2400" dirty="0">
                <a:solidFill>
                  <a:srgbClr val="FF0000"/>
                </a:solidFill>
              </a:rPr>
              <a:t>shift + </a:t>
            </a:r>
            <a:r>
              <a:rPr lang="sk-SK" sz="2400" dirty="0" smtClean="0">
                <a:solidFill>
                  <a:srgbClr val="FF0000"/>
                </a:solidFill>
              </a:rPr>
              <a:t>tan</a:t>
            </a:r>
            <a:r>
              <a:rPr lang="sk-SK" sz="2400" dirty="0"/>
              <a:t>) </a:t>
            </a:r>
            <a:endParaRPr lang="sk-SK" sz="2400" dirty="0" smtClean="0"/>
          </a:p>
          <a:p>
            <a:r>
              <a:rPr lang="sk-SK" sz="2400" dirty="0" smtClean="0"/>
              <a:t>určte uhly: 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1547664" y="36608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s</a:t>
            </a:r>
            <a:r>
              <a:rPr lang="sk-SK" sz="2400" dirty="0" smtClean="0"/>
              <a:t>in </a:t>
            </a:r>
            <a:r>
              <a:rPr lang="sk-SK" sz="2400" dirty="0" smtClean="0">
                <a:sym typeface="Symbol" panose="05050102010706020507" pitchFamily="18" charset="2"/>
              </a:rPr>
              <a:t> = 0,35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3987468" y="36246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ym typeface="Symbol" panose="05050102010706020507" pitchFamily="18" charset="2"/>
              </a:rPr>
              <a:t> </a:t>
            </a:r>
            <a:r>
              <a:rPr lang="sk-SK" sz="2400" dirty="0" smtClean="0">
                <a:sym typeface="Symbol" panose="05050102010706020507" pitchFamily="18" charset="2"/>
              </a:rPr>
              <a:t>= 20,49</a:t>
            </a:r>
            <a:r>
              <a:rPr lang="sk-SK" sz="2400" dirty="0">
                <a:sym typeface="Symbol" panose="05050102010706020507" pitchFamily="18" charset="2"/>
              </a:rPr>
              <a:t> 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1547664" y="4263479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cos </a:t>
            </a:r>
            <a:r>
              <a:rPr lang="sk-SK" sz="2400" dirty="0" smtClean="0">
                <a:sym typeface="Symbol" panose="05050102010706020507" pitchFamily="18" charset="2"/>
              </a:rPr>
              <a:t> = 0,4321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987468" y="422737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ym typeface="Symbol" panose="05050102010706020507" pitchFamily="18" charset="2"/>
              </a:rPr>
              <a:t> = 64,40 </a:t>
            </a:r>
            <a:r>
              <a:rPr lang="sk-SK" sz="2400" dirty="0">
                <a:sym typeface="Symbol" panose="05050102010706020507" pitchFamily="18" charset="2"/>
              </a:rPr>
              <a:t></a:t>
            </a:r>
            <a:endParaRPr lang="sk-SK" sz="2400" dirty="0"/>
          </a:p>
        </p:txBody>
      </p:sp>
      <p:sp>
        <p:nvSpPr>
          <p:cNvPr id="12" name="BlokTextu 11"/>
          <p:cNvSpPr txBox="1"/>
          <p:nvPr/>
        </p:nvSpPr>
        <p:spPr>
          <a:xfrm>
            <a:off x="1547664" y="491155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tg </a:t>
            </a:r>
            <a:r>
              <a:rPr lang="sk-SK" sz="2400" dirty="0" smtClean="0">
                <a:sym typeface="Symbol" panose="05050102010706020507" pitchFamily="18" charset="2"/>
              </a:rPr>
              <a:t> = 37,2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987468" y="487544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ym typeface="Symbol" panose="05050102010706020507" pitchFamily="18" charset="2"/>
              </a:rPr>
              <a:t></a:t>
            </a:r>
            <a:r>
              <a:rPr lang="sk-SK" sz="2400" dirty="0" smtClean="0">
                <a:sym typeface="Symbol" panose="05050102010706020507" pitchFamily="18" charset="2"/>
              </a:rPr>
              <a:t> = 88,46 </a:t>
            </a:r>
            <a:r>
              <a:rPr lang="sk-SK" sz="2400" dirty="0">
                <a:sym typeface="Symbol" panose="05050102010706020507" pitchFamily="18" charset="2"/>
              </a:rPr>
              <a:t></a:t>
            </a:r>
            <a:endParaRPr lang="sk-SK" sz="2400" dirty="0"/>
          </a:p>
        </p:txBody>
      </p:sp>
      <p:sp>
        <p:nvSpPr>
          <p:cNvPr id="14" name="BlokTextu 13"/>
          <p:cNvSpPr txBox="1"/>
          <p:nvPr/>
        </p:nvSpPr>
        <p:spPr>
          <a:xfrm>
            <a:off x="4110811" y="2924944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/>
              <a:t>riešenie:</a:t>
            </a:r>
            <a:endParaRPr lang="sk-SK" sz="2400" u="sng" dirty="0"/>
          </a:p>
        </p:txBody>
      </p:sp>
      <p:pic>
        <p:nvPicPr>
          <p:cNvPr id="15" name="Obrázok 14" descr="Výsledok vyhľadávania obrázkov pre dopyt kalkulačk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3824" r="54237" b="5019"/>
          <a:stretch/>
        </p:blipFill>
        <p:spPr bwMode="auto">
          <a:xfrm>
            <a:off x="6534642" y="1339596"/>
            <a:ext cx="2160000" cy="4033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Ovál 15"/>
          <p:cNvSpPr/>
          <p:nvPr/>
        </p:nvSpPr>
        <p:spPr>
          <a:xfrm>
            <a:off x="6732240" y="249289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vál 16"/>
          <p:cNvSpPr>
            <a:spLocks noChangeAspect="1"/>
          </p:cNvSpPr>
          <p:nvPr/>
        </p:nvSpPr>
        <p:spPr>
          <a:xfrm>
            <a:off x="7596335" y="3420000"/>
            <a:ext cx="864000" cy="290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8" name="Obrázok 17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76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0" y="-8263"/>
            <a:ext cx="9127605" cy="677878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Úloha 1:</a:t>
            </a:r>
            <a:endParaRPr lang="sk-SK" dirty="0"/>
          </a:p>
        </p:txBody>
      </p:sp>
      <p:pic>
        <p:nvPicPr>
          <p:cNvPr id="10" name="Obrázok 9" descr="Výsledok vyhľadávania obrázkov pre dopyt sínus ostrého uh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5" y="2133096"/>
            <a:ext cx="3645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BlokTextu 10"/>
          <p:cNvSpPr txBox="1"/>
          <p:nvPr/>
        </p:nvSpPr>
        <p:spPr>
          <a:xfrm>
            <a:off x="113264" y="941819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 akej výške nad Petrovou rukou je šarkan, ak je špagát dlhý 50 metrov a špagát zviera s rovinou zeme uhol 30</a:t>
            </a:r>
            <a:r>
              <a:rPr lang="sk-SK" sz="2400" dirty="0">
                <a:sym typeface="Symbol" panose="05050102010706020507" pitchFamily="18" charset="2"/>
              </a:rPr>
              <a:t> </a:t>
            </a:r>
            <a:r>
              <a:rPr lang="sk-SK" sz="2400" dirty="0" smtClean="0">
                <a:sym typeface="Symbol" panose="05050102010706020507" pitchFamily="18" charset="2"/>
              </a:rPr>
              <a:t>?</a:t>
            </a:r>
            <a:endParaRPr lang="sk-SK" sz="2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88596" y="18483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017671"/>
              </p:ext>
            </p:extLst>
          </p:nvPr>
        </p:nvGraphicFramePr>
        <p:xfrm>
          <a:off x="6011041" y="2750479"/>
          <a:ext cx="1369271" cy="68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Rovnica" r:id="rId4" imgW="1459866" imgH="723586" progId="Equation.3">
                  <p:embed/>
                </p:oleObj>
              </mc:Choice>
              <mc:Fallback>
                <p:oleObj name="Rovnica" r:id="rId4" imgW="1459866" imgH="72358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041" y="2750479"/>
                        <a:ext cx="1369271" cy="680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4427984" y="292494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Zapíšeme: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4427984" y="3861048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Vyjadríme: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524065" y="3870340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 = 50 . </a:t>
            </a:r>
            <a:r>
              <a:rPr lang="sk-SK" dirty="0"/>
              <a:t>s</a:t>
            </a:r>
            <a:r>
              <a:rPr lang="sk-SK" dirty="0" smtClean="0"/>
              <a:t>in 30</a:t>
            </a:r>
            <a:r>
              <a:rPr lang="sk-SK" dirty="0" smtClean="0">
                <a:sym typeface="Symbol" panose="05050102010706020507" pitchFamily="18" charset="2"/>
              </a:rPr>
              <a:t>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427984" y="4706560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Vypočítame: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6520400" y="4715852"/>
            <a:ext cx="10759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v</a:t>
            </a:r>
            <a:r>
              <a:rPr lang="sk-SK" dirty="0" smtClean="0"/>
              <a:t> = 25 m</a:t>
            </a:r>
            <a:endParaRPr lang="sk-SK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051208" y="26527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1314460" y="297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4374078" y="1841682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/>
              <a:t>riešenie:</a:t>
            </a:r>
            <a:endParaRPr lang="sk-SK" sz="2400" u="sng" dirty="0"/>
          </a:p>
        </p:txBody>
      </p:sp>
      <p:pic>
        <p:nvPicPr>
          <p:cNvPr id="21" name="Obrázok 20"/>
          <p:cNvPicPr/>
          <p:nvPr/>
        </p:nvPicPr>
        <p:blipFill rotWithShape="1">
          <a:blip r:embed="rId6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ĺžnik 1"/>
          <p:cNvSpPr/>
          <p:nvPr/>
        </p:nvSpPr>
        <p:spPr>
          <a:xfrm>
            <a:off x="395536" y="5775647"/>
            <a:ext cx="75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u="sng" dirty="0" smtClean="0"/>
              <a:t>Šarkan je vo výške 25 metrov nad </a:t>
            </a:r>
            <a:r>
              <a:rPr lang="sk-SK" sz="2400" b="1" u="sng" dirty="0"/>
              <a:t>Petrovou </a:t>
            </a:r>
            <a:r>
              <a:rPr lang="sk-SK" sz="2400" b="1" u="sng" dirty="0" smtClean="0"/>
              <a:t>rukou</a:t>
            </a:r>
            <a:r>
              <a:rPr lang="sk-SK" u="sng" dirty="0" smtClean="0"/>
              <a:t>.</a:t>
            </a:r>
            <a:endParaRPr lang="sk-SK" u="sng" dirty="0"/>
          </a:p>
        </p:txBody>
      </p:sp>
      <p:sp>
        <p:nvSpPr>
          <p:cNvPr id="22" name="BlokTextu 21"/>
          <p:cNvSpPr txBox="1"/>
          <p:nvPr/>
        </p:nvSpPr>
        <p:spPr>
          <a:xfrm>
            <a:off x="440706" y="519809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Odpoveď: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61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 animBg="1"/>
      <p:bldP spid="19" grpId="0"/>
      <p:bldP spid="2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06090"/>
          </a:xfrm>
          <a:solidFill>
            <a:srgbClr val="FFFF00"/>
          </a:solidFill>
        </p:spPr>
        <p:txBody>
          <a:bodyPr/>
          <a:lstStyle/>
          <a:p>
            <a:r>
              <a:rPr lang="sk-SK" dirty="0"/>
              <a:t>Úloha </a:t>
            </a:r>
            <a:r>
              <a:rPr lang="sk-SK" dirty="0" smtClean="0"/>
              <a:t>2: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07504" y="9807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 pravouhlom </a:t>
            </a:r>
            <a:r>
              <a:rPr lang="sk-SK" sz="2400" dirty="0" smtClean="0">
                <a:sym typeface="Symbol" panose="05050102010706020507" pitchFamily="18" charset="2"/>
              </a:rPr>
              <a:t></a:t>
            </a:r>
            <a:r>
              <a:rPr lang="sk-SK" sz="2400" dirty="0" smtClean="0"/>
              <a:t> IJK má jeden uhol veľkosť 25</a:t>
            </a:r>
            <a:r>
              <a:rPr lang="sk-SK" sz="2400" dirty="0" smtClean="0">
                <a:sym typeface="Symbol" panose="05050102010706020507" pitchFamily="18" charset="2"/>
              </a:rPr>
              <a:t> a protiľahlá </a:t>
            </a:r>
            <a:r>
              <a:rPr lang="sk-SK" sz="2400" dirty="0" smtClean="0"/>
              <a:t>odvesna má dĺžku 3 cm. Vypočítajte veľkosť jeho prepony.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3" y="2636911"/>
            <a:ext cx="2947651" cy="18000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265787" y="269962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Zapíšeme:</a:t>
            </a:r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98188"/>
              </p:ext>
            </p:extLst>
          </p:nvPr>
        </p:nvGraphicFramePr>
        <p:xfrm>
          <a:off x="5918755" y="2492897"/>
          <a:ext cx="1389549" cy="77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Rovnica" r:id="rId4" imgW="1459866" imgH="812447" progId="Equation.3">
                  <p:embed/>
                </p:oleObj>
              </mc:Choice>
              <mc:Fallback>
                <p:oleObj name="Rovnica" r:id="rId4" imgW="1459866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755" y="2492897"/>
                        <a:ext cx="1389549" cy="771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4265787" y="3563724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Vyjadríme:</a:t>
            </a:r>
            <a:endParaRPr lang="sk-SK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674585"/>
              </p:ext>
            </p:extLst>
          </p:nvPr>
        </p:nvGraphicFramePr>
        <p:xfrm>
          <a:off x="5993979" y="3425180"/>
          <a:ext cx="1386333" cy="68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Rovnica" r:id="rId6" imgW="1459866" imgH="723586" progId="Equation.3">
                  <p:embed/>
                </p:oleObj>
              </mc:Choice>
              <mc:Fallback>
                <p:oleObj name="Rovnica" r:id="rId6" imgW="1459866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979" y="3425180"/>
                        <a:ext cx="1386333" cy="688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4265787" y="4571836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Vypočítame: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866196" y="4571836"/>
            <a:ext cx="14125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sym typeface="Symbol" panose="05050102010706020507" pitchFamily="18" charset="2"/>
              </a:rPr>
              <a:t>IJ</a:t>
            </a:r>
            <a:r>
              <a:rPr lang="sk-SK" dirty="0" smtClean="0"/>
              <a:t> = 7,1 cm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230062" y="1841682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u="sng" dirty="0" smtClean="0"/>
              <a:t>riešenie:</a:t>
            </a:r>
            <a:endParaRPr lang="sk-SK" sz="2400" u="sng" dirty="0"/>
          </a:p>
        </p:txBody>
      </p:sp>
      <p:pic>
        <p:nvPicPr>
          <p:cNvPr id="12" name="Obrázok 11"/>
          <p:cNvPicPr/>
          <p:nvPr/>
        </p:nvPicPr>
        <p:blipFill rotWithShape="1">
          <a:blip r:embed="rId8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492313" y="519809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Odpoveď:</a:t>
            </a:r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515269" y="5775647"/>
            <a:ext cx="5424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u="sng" dirty="0" smtClean="0"/>
              <a:t>Prepona trojuholníka je dlhá 7,1 cm</a:t>
            </a:r>
            <a:r>
              <a:rPr lang="sk-SK" u="sng" dirty="0" smtClean="0"/>
              <a:t>.</a:t>
            </a:r>
            <a:endParaRPr lang="sk-SK" u="sng" dirty="0"/>
          </a:p>
        </p:txBody>
      </p:sp>
    </p:spTree>
    <p:extLst>
      <p:ext uri="{BB962C8B-B14F-4D97-AF65-F5344CB8AC3E}">
        <p14:creationId xmlns:p14="http://schemas.microsoft.com/office/powerpoint/2010/main" val="30431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 animBg="1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-34925" y="1052736"/>
            <a:ext cx="1655763" cy="1647825"/>
            <a:chOff x="-22" y="911"/>
            <a:chExt cx="1043" cy="1038"/>
          </a:xfrm>
        </p:grpSpPr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 rot="13142116">
              <a:off x="-22" y="911"/>
              <a:ext cx="1043" cy="1038"/>
              <a:chOff x="3197" y="1440"/>
              <a:chExt cx="1043" cy="1038"/>
            </a:xfrm>
          </p:grpSpPr>
          <p:sp>
            <p:nvSpPr>
              <p:cNvPr id="35861" name="Oval 21"/>
              <p:cNvSpPr>
                <a:spLocks noChangeAspect="1" noChangeArrowheads="1"/>
              </p:cNvSpPr>
              <p:nvPr/>
            </p:nvSpPr>
            <p:spPr bwMode="auto">
              <a:xfrm>
                <a:off x="3287" y="1615"/>
                <a:ext cx="817" cy="81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sk-SK" dirty="0"/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3197" y="2024"/>
                <a:ext cx="1043" cy="4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 dirty="0"/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 rot="2865450">
                <a:off x="3464" y="1588"/>
                <a:ext cx="750" cy="4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 dirty="0"/>
              </a:p>
            </p:txBody>
          </p:sp>
        </p:grp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521" y="1525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45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468313" y="3829273"/>
            <a:ext cx="933450" cy="1150938"/>
            <a:chOff x="295" y="2660"/>
            <a:chExt cx="588" cy="725"/>
          </a:xfrm>
        </p:grpSpPr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383" y="2694"/>
              <a:ext cx="453" cy="4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95" y="2660"/>
              <a:ext cx="272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40" y="2932"/>
              <a:ext cx="543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5852" name="Oval 12"/>
            <p:cNvSpPr>
              <a:spLocks noChangeAspect="1" noChangeArrowheads="1"/>
            </p:cNvSpPr>
            <p:nvPr/>
          </p:nvSpPr>
          <p:spPr bwMode="auto">
            <a:xfrm>
              <a:off x="668" y="2811"/>
              <a:ext cx="25" cy="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</p:grpSp>
      <p:sp>
        <p:nvSpPr>
          <p:cNvPr id="358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02840" y="44624"/>
            <a:ext cx="8229600" cy="1143000"/>
          </a:xfrm>
          <a:solidFill>
            <a:srgbClr val="DDDDDD"/>
          </a:solidFill>
          <a:ln/>
        </p:spPr>
        <p:txBody>
          <a:bodyPr/>
          <a:lstStyle/>
          <a:p>
            <a:r>
              <a:rPr lang="sk-SK" sz="4000" b="1" dirty="0"/>
              <a:t>GONIOMETRICKÉ FUNKCIE  uhla 45 </a:t>
            </a:r>
            <a:r>
              <a:rPr lang="sk-SK" sz="4000" b="1" dirty="0">
                <a:solidFill>
                  <a:schemeClr val="tx1"/>
                </a:solidFill>
                <a:sym typeface="Symbol" pitchFamily="18" charset="2"/>
              </a:rPr>
              <a:t></a:t>
            </a:r>
            <a:endParaRPr lang="en-US" sz="4000" b="1" dirty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35891" name="Object 5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24191388"/>
              </p:ext>
            </p:extLst>
          </p:nvPr>
        </p:nvGraphicFramePr>
        <p:xfrm>
          <a:off x="7081936" y="3835325"/>
          <a:ext cx="1447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0" name="Rovnice" r:id="rId3" imgW="1523880" imgH="406080" progId="Equation.3">
                  <p:embed/>
                </p:oleObj>
              </mc:Choice>
              <mc:Fallback>
                <p:oleObj name="Rovnice" r:id="rId3" imgW="1523880" imgH="4060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936" y="3835325"/>
                        <a:ext cx="14478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2555875" y="3332386"/>
            <a:ext cx="1655763" cy="1647825"/>
            <a:chOff x="1610" y="2347"/>
            <a:chExt cx="1043" cy="1038"/>
          </a:xfrm>
        </p:grpSpPr>
        <p:sp>
          <p:nvSpPr>
            <p:cNvPr id="35854" name="Oval 14"/>
            <p:cNvSpPr>
              <a:spLocks noChangeAspect="1" noChangeArrowheads="1"/>
            </p:cNvSpPr>
            <p:nvPr/>
          </p:nvSpPr>
          <p:spPr bwMode="auto">
            <a:xfrm>
              <a:off x="1700" y="2522"/>
              <a:ext cx="817" cy="8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701" y="2704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dirty="0"/>
                <a:t>45</a:t>
              </a:r>
              <a:r>
                <a:rPr lang="sk-SK" b="1" dirty="0">
                  <a:sym typeface="Symbol" pitchFamily="18" charset="2"/>
                </a:rPr>
                <a:t></a:t>
              </a:r>
              <a:endParaRPr lang="en-US" b="1" dirty="0">
                <a:sym typeface="Symbol" pitchFamily="18" charset="2"/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1610" y="2931"/>
              <a:ext cx="1043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 rot="2865450">
              <a:off x="1877" y="2495"/>
              <a:ext cx="750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 dirty="0"/>
            </a:p>
          </p:txBody>
        </p:sp>
      </p:grpSp>
      <p:sp>
        <p:nvSpPr>
          <p:cNvPr id="35846" name="AutoShape 6"/>
          <p:cNvSpPr>
            <a:spLocks noChangeAspect="1" noChangeArrowheads="1"/>
          </p:cNvSpPr>
          <p:nvPr/>
        </p:nvSpPr>
        <p:spPr bwMode="auto">
          <a:xfrm>
            <a:off x="900113" y="1740123"/>
            <a:ext cx="2519362" cy="2519363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763713" y="4188048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a</a:t>
            </a:r>
            <a:endParaRPr lang="en-US" dirty="0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11188" y="2819623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a</a:t>
            </a:r>
            <a:endParaRPr lang="en-US" dirty="0"/>
          </a:p>
        </p:txBody>
      </p:sp>
      <p:graphicFrame>
        <p:nvGraphicFramePr>
          <p:cNvPr id="358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98965"/>
              </p:ext>
            </p:extLst>
          </p:nvPr>
        </p:nvGraphicFramePr>
        <p:xfrm>
          <a:off x="900113" y="6038428"/>
          <a:ext cx="187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1" name="Rovnice" r:id="rId5" imgW="1879560" imgH="342720" progId="Equation.3">
                  <p:embed/>
                </p:oleObj>
              </mc:Choice>
              <mc:Fallback>
                <p:oleObj name="Rovnice" r:id="rId5" imgW="1879560" imgH="3427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038428"/>
                        <a:ext cx="1879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358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66629"/>
              </p:ext>
            </p:extLst>
          </p:nvPr>
        </p:nvGraphicFramePr>
        <p:xfrm>
          <a:off x="900113" y="5588818"/>
          <a:ext cx="207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2" name="Rovnice" r:id="rId7" imgW="2070000" imgH="304560" progId="Equation.3">
                  <p:embed/>
                </p:oleObj>
              </mc:Choice>
              <mc:Fallback>
                <p:oleObj name="Rovnice" r:id="rId7" imgW="2070000" imgH="3045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8818"/>
                        <a:ext cx="2070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358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73151"/>
              </p:ext>
            </p:extLst>
          </p:nvPr>
        </p:nvGraphicFramePr>
        <p:xfrm>
          <a:off x="2124075" y="2711673"/>
          <a:ext cx="4318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3" name="Rovnice" r:id="rId9" imgW="507780" imgH="291973" progId="Equation.3">
                  <p:embed/>
                </p:oleObj>
              </mc:Choice>
              <mc:Fallback>
                <p:oleObj name="Rovnice" r:id="rId9" imgW="507780" imgH="291973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11673"/>
                        <a:ext cx="4318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35883" name="Object 43"/>
          <p:cNvGraphicFramePr>
            <a:graphicFrameLocks noChangeAspect="1"/>
          </p:cNvGraphicFramePr>
          <p:nvPr/>
        </p:nvGraphicFramePr>
        <p:xfrm>
          <a:off x="4067175" y="1628775"/>
          <a:ext cx="19446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4" name="Rovnice" r:id="rId11" imgW="1612900" imgH="622300" progId="Equation.3">
                  <p:embed/>
                </p:oleObj>
              </mc:Choice>
              <mc:Fallback>
                <p:oleObj name="Rovnice" r:id="rId11" imgW="1612900" imgH="6223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628775"/>
                        <a:ext cx="1944688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 dirty="0"/>
          </a:p>
        </p:txBody>
      </p:sp>
      <p:graphicFrame>
        <p:nvGraphicFramePr>
          <p:cNvPr id="358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01046"/>
              </p:ext>
            </p:extLst>
          </p:nvPr>
        </p:nvGraphicFramePr>
        <p:xfrm>
          <a:off x="4597151" y="3076575"/>
          <a:ext cx="19446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Rovnice" r:id="rId13" imgW="1473120" imgH="647640" progId="Equation.3">
                  <p:embed/>
                </p:oleObj>
              </mc:Choice>
              <mc:Fallback>
                <p:oleObj name="Rovnice" r:id="rId13" imgW="1473120" imgH="6476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151" y="3076575"/>
                        <a:ext cx="1944688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7" name="Object 4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71757584"/>
              </p:ext>
            </p:extLst>
          </p:nvPr>
        </p:nvGraphicFramePr>
        <p:xfrm>
          <a:off x="4452689" y="4160838"/>
          <a:ext cx="20875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Rovnice" r:id="rId15" imgW="1536480" imgH="647640" progId="Equation.3">
                  <p:embed/>
                </p:oleObj>
              </mc:Choice>
              <mc:Fallback>
                <p:oleObj name="Rovnice" r:id="rId15" imgW="1536480" imgH="6476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89" y="4160838"/>
                        <a:ext cx="208756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4308226" y="2924175"/>
            <a:ext cx="4378574" cy="23050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534318" y="17431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</a:t>
            </a:r>
            <a:r>
              <a:rPr lang="sk-SK" sz="2000" dirty="0" smtClean="0"/>
              <a:t>o úprave:</a:t>
            </a:r>
            <a:endParaRPr lang="sk-SK" sz="2000" dirty="0"/>
          </a:p>
        </p:txBody>
      </p:sp>
      <p:sp>
        <p:nvSpPr>
          <p:cNvPr id="41" name="BlokTextu 40"/>
          <p:cNvSpPr txBox="1"/>
          <p:nvPr/>
        </p:nvSpPr>
        <p:spPr>
          <a:xfrm>
            <a:off x="44237" y="4925258"/>
            <a:ext cx="3066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u="sng" dirty="0" smtClean="0"/>
              <a:t>Vyjadríme dĺžku prepony:</a:t>
            </a:r>
            <a:endParaRPr lang="sk-SK" sz="2000" u="sng" dirty="0"/>
          </a:p>
        </p:txBody>
      </p:sp>
      <p:pic>
        <p:nvPicPr>
          <p:cNvPr id="36" name="Obrázok 35"/>
          <p:cNvPicPr/>
          <p:nvPr/>
        </p:nvPicPr>
        <p:blipFill rotWithShape="1">
          <a:blip r:embed="rId17"/>
          <a:srcRect l="4960" t="17056" r="81981" b="59598"/>
          <a:stretch/>
        </p:blipFill>
        <p:spPr bwMode="auto">
          <a:xfrm>
            <a:off x="8604448" y="893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6" grpId="0" animBg="1"/>
      <p:bldP spid="35867" grpId="0"/>
      <p:bldP spid="35868" grpId="0"/>
      <p:bldP spid="35898" grpId="0" animBg="1"/>
      <p:bldP spid="40" grpId="0"/>
      <p:bldP spid="41" grpId="0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460</Words>
  <Application>Microsoft Office PowerPoint</Application>
  <PresentationFormat>Prezentácia na obrazovke (4:3)</PresentationFormat>
  <Paragraphs>95</Paragraphs>
  <Slides>13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Výchozí návrh</vt:lpstr>
      <vt:lpstr>Rovnice</vt:lpstr>
      <vt:lpstr>Rovnica</vt:lpstr>
      <vt:lpstr>GONIOMETRICKÉ  FUNKCIE  ostrého uhla</vt:lpstr>
      <vt:lpstr>sínus a kosínus ostrého uhla</vt:lpstr>
      <vt:lpstr>tangens  ostrého uhla</vt:lpstr>
      <vt:lpstr>Otázky:</vt:lpstr>
      <vt:lpstr>Príklad 1:</vt:lpstr>
      <vt:lpstr>Príklad 2:</vt:lpstr>
      <vt:lpstr>Úloha 1:</vt:lpstr>
      <vt:lpstr>Úloha 2:</vt:lpstr>
      <vt:lpstr>GONIOMETRICKÉ FUNKCIE  uhla 45 </vt:lpstr>
      <vt:lpstr>GONIOMETRICKÉ FUNKCIE  uhlov   30 a 60</vt:lpstr>
      <vt:lpstr>Otázky:</vt:lpstr>
      <vt:lpstr>Veľa šťastia pri riešení úloh</vt:lpstr>
      <vt:lpstr>Zdroje: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GONIOMETRICKÉ FUNKCIE ORIENTOVANÉHO UHLA</dc:title>
  <dc:creator>Cermir</dc:creator>
  <cp:lastModifiedBy>ucitel</cp:lastModifiedBy>
  <cp:revision>151</cp:revision>
  <dcterms:created xsi:type="dcterms:W3CDTF">2008-03-05T17:38:34Z</dcterms:created>
  <dcterms:modified xsi:type="dcterms:W3CDTF">2018-02-26T15:44:14Z</dcterms:modified>
  <cp:contentStatus>Finálna verzia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