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3" r:id="rId6"/>
    <p:sldId id="271" r:id="rId7"/>
    <p:sldId id="264" r:id="rId8"/>
    <p:sldId id="278" r:id="rId9"/>
    <p:sldId id="265" r:id="rId10"/>
    <p:sldId id="266" r:id="rId11"/>
    <p:sldId id="269" r:id="rId12"/>
    <p:sldId id="268" r:id="rId13"/>
    <p:sldId id="272" r:id="rId14"/>
    <p:sldId id="273" r:id="rId15"/>
    <p:sldId id="274" r:id="rId16"/>
    <p:sldId id="275" r:id="rId17"/>
    <p:sldId id="276" r:id="rId18"/>
    <p:sldId id="277" r:id="rId19"/>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vetlý štýl 3 - zvýrazneni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5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pPr/>
              <a:t>15. 1. 2013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pPr/>
              <a:t>15. 1. 2013</a:t>
            </a:fld>
            <a:endParaRPr lang="sk-SK"/>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www.dreamstime.com/brainstorm-thumb13043958.jpg"/>
          <p:cNvPicPr>
            <a:picLocks noChangeAspect="1" noChangeArrowheads="1"/>
          </p:cNvPicPr>
          <p:nvPr/>
        </p:nvPicPr>
        <p:blipFill>
          <a:blip r:embed="rId2" cstate="print"/>
          <a:srcRect/>
          <a:stretch>
            <a:fillRect/>
          </a:stretch>
        </p:blipFill>
        <p:spPr bwMode="auto">
          <a:xfrm>
            <a:off x="228600" y="304800"/>
            <a:ext cx="3733800" cy="4286250"/>
          </a:xfrm>
          <a:prstGeom prst="rect">
            <a:avLst/>
          </a:prstGeom>
          <a:noFill/>
        </p:spPr>
      </p:pic>
      <p:sp>
        <p:nvSpPr>
          <p:cNvPr id="2" name="Nadpis 1"/>
          <p:cNvSpPr>
            <a:spLocks noGrp="1"/>
          </p:cNvSpPr>
          <p:nvPr>
            <p:ph type="ctrTitle"/>
          </p:nvPr>
        </p:nvSpPr>
        <p:spPr>
          <a:xfrm>
            <a:off x="1676400" y="4038600"/>
            <a:ext cx="7772400" cy="1470025"/>
          </a:xfrm>
        </p:spPr>
        <p:txBody>
          <a:bodyPr>
            <a:normAutofit/>
          </a:bodyPr>
          <a:lstStyle/>
          <a:p>
            <a:r>
              <a:rPr lang="sk-SK" sz="8000" b="1" dirty="0" smtClean="0">
                <a:latin typeface="Monotype Corsiva" pitchFamily="66" charset="0"/>
              </a:rPr>
              <a:t>LAMOHLAVY</a:t>
            </a:r>
            <a:endParaRPr lang="sk-SK" sz="8000" b="1" dirty="0">
              <a:latin typeface="Monotype Corsiva"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6000">
              <a:srgbClr val="FF3399">
                <a:alpha val="51000"/>
              </a:srgbClr>
            </a:gs>
            <a:gs pos="25000">
              <a:srgbClr val="FF6633">
                <a:alpha val="63000"/>
              </a:srgbClr>
            </a:gs>
            <a:gs pos="50000">
              <a:srgbClr val="FFFF00">
                <a:alpha val="47000"/>
              </a:srgbClr>
            </a:gs>
            <a:gs pos="75000">
              <a:srgbClr val="01A78F">
                <a:alpha val="52000"/>
              </a:srgbClr>
            </a:gs>
            <a:gs pos="100000">
              <a:srgbClr val="3366FF">
                <a:alpha val="68000"/>
              </a:srgbClr>
            </a:gs>
          </a:gsLst>
          <a:lin ang="5400000" scaled="0"/>
        </a:gradFill>
        <a:effectLst/>
      </p:bgPr>
    </p:bg>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152400" y="381000"/>
            <a:ext cx="8991600" cy="5745163"/>
          </a:xfrm>
        </p:spPr>
        <p:txBody>
          <a:bodyPr>
            <a:normAutofit/>
          </a:bodyPr>
          <a:lstStyle/>
          <a:p>
            <a:pPr algn="ctr">
              <a:buNone/>
            </a:pPr>
            <a:endParaRPr lang="sk-SK" b="1" dirty="0" smtClean="0"/>
          </a:p>
          <a:p>
            <a:pPr algn="ctr">
              <a:buNone/>
            </a:pPr>
            <a:r>
              <a:rPr lang="sk-SK" b="1" dirty="0" smtClean="0"/>
              <a:t>Z týchto písmen vytvorte </a:t>
            </a:r>
          </a:p>
          <a:p>
            <a:pPr algn="ctr">
              <a:buNone/>
            </a:pPr>
            <a:r>
              <a:rPr lang="sk-SK" b="1" dirty="0" smtClean="0"/>
              <a:t>čo najviac spisovných slov. </a:t>
            </a:r>
          </a:p>
          <a:p>
            <a:pPr algn="ctr">
              <a:buNone/>
            </a:pPr>
            <a:r>
              <a:rPr lang="sk-SK" b="1" dirty="0" smtClean="0"/>
              <a:t>Jedno slovo môže mať </a:t>
            </a:r>
          </a:p>
          <a:p>
            <a:pPr algn="ctr">
              <a:buNone/>
            </a:pPr>
            <a:r>
              <a:rPr lang="sk-SK" b="1" dirty="0" smtClean="0"/>
              <a:t>najmenej tri písmená.</a:t>
            </a:r>
          </a:p>
          <a:p>
            <a:pPr>
              <a:buNone/>
            </a:pPr>
            <a:endParaRPr lang="sk-SK" b="1" dirty="0" smtClean="0"/>
          </a:p>
          <a:p>
            <a:pPr>
              <a:buNone/>
            </a:pPr>
            <a:endParaRPr lang="sk-SK" b="1" dirty="0" smtClean="0"/>
          </a:p>
          <a:p>
            <a:pPr>
              <a:buNone/>
            </a:pPr>
            <a:r>
              <a:rPr lang="sk-SK" b="1" dirty="0" smtClean="0"/>
              <a:t>K		O	S	A	Í	R	N	A	T</a:t>
            </a:r>
            <a:r>
              <a:rPr lang="sk-SK" dirty="0" smtClean="0"/>
              <a:t> 	</a:t>
            </a:r>
            <a:r>
              <a:rPr lang="sk-SK" b="1" dirty="0" smtClean="0"/>
              <a:t>B</a:t>
            </a:r>
          </a:p>
          <a:p>
            <a:pPr>
              <a:buNone/>
            </a:pPr>
            <a:endParaRPr lang="sk-SK" dirty="0" smtClean="0"/>
          </a:p>
          <a:p>
            <a:pPr algn="ctr">
              <a:buNone/>
            </a:pPr>
            <a:endParaRPr lang="sk-SK"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0" dur="1000" fill="hold"/>
                                        <p:tgtEl>
                                          <p:spTgt spid="3">
                                            <p:txEl>
                                              <p:pRg st="1" end="1"/>
                                            </p:txEl>
                                          </p:spTgt>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1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2" end="2"/>
                                            </p:txEl>
                                          </p:spTgt>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2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3" end="3"/>
                                            </p:txEl>
                                          </p:spTgt>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style.rotation</p:attrName>
                                        </p:attrNameLst>
                                      </p:cBhvr>
                                      <p:tavLst>
                                        <p:tav tm="0">
                                          <p:val>
                                            <p:fltVal val="720"/>
                                          </p:val>
                                        </p:tav>
                                        <p:tav tm="100000">
                                          <p:val>
                                            <p:fltVal val="0"/>
                                          </p:val>
                                        </p:tav>
                                      </p:tavLst>
                                    </p:anim>
                                    <p:anim calcmode="lin" valueType="num">
                                      <p:cBhvr>
                                        <p:cTn id="2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4" end="4"/>
                                            </p:txEl>
                                          </p:spTgt>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style.rotation</p:attrName>
                                        </p:attrNameLst>
                                      </p:cBhvr>
                                      <p:tavLst>
                                        <p:tav tm="0">
                                          <p:val>
                                            <p:fltVal val="720"/>
                                          </p:val>
                                        </p:tav>
                                        <p:tav tm="100000">
                                          <p:val>
                                            <p:fltVal val="0"/>
                                          </p:val>
                                        </p:tav>
                                      </p:tavLst>
                                    </p:anim>
                                    <p:anim calcmode="lin" valueType="num">
                                      <p:cBhvr>
                                        <p:cTn id="33"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7" end="7"/>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33400" y="228600"/>
            <a:ext cx="8229600" cy="1143000"/>
          </a:xfrm>
        </p:spPr>
        <p:txBody>
          <a:bodyPr/>
          <a:lstStyle/>
          <a:p>
            <a:r>
              <a:rPr lang="sk-SK" b="1" dirty="0" smtClean="0"/>
              <a:t>nájdi 10 </a:t>
            </a:r>
            <a:r>
              <a:rPr lang="sk-SK" b="1" dirty="0" smtClean="0"/>
              <a:t>rozdielov:</a:t>
            </a:r>
            <a:endParaRPr lang="sk-SK"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2892" y="1600200"/>
            <a:ext cx="9176892" cy="4800600"/>
          </a:xfrm>
          <a:prstGeom prst="rect">
            <a:avLst/>
          </a:prstGeom>
          <a:noFill/>
          <a:ln w="9525">
            <a:noFill/>
            <a:miter lim="800000"/>
            <a:headEnd/>
            <a:tailEnd/>
          </a:ln>
        </p:spPr>
      </p:pic>
      <p:sp>
        <p:nvSpPr>
          <p:cNvPr id="5" name="Ovál 4"/>
          <p:cNvSpPr/>
          <p:nvPr/>
        </p:nvSpPr>
        <p:spPr>
          <a:xfrm>
            <a:off x="5943600" y="44196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6" name="Ovál 5"/>
          <p:cNvSpPr/>
          <p:nvPr/>
        </p:nvSpPr>
        <p:spPr>
          <a:xfrm>
            <a:off x="7391400" y="26670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7" name="Ovál 6"/>
          <p:cNvSpPr/>
          <p:nvPr/>
        </p:nvSpPr>
        <p:spPr>
          <a:xfrm>
            <a:off x="7543800" y="18288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8" name="Ovál 7"/>
          <p:cNvSpPr/>
          <p:nvPr/>
        </p:nvSpPr>
        <p:spPr>
          <a:xfrm>
            <a:off x="6934200" y="38862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9" name="Ovál 8"/>
          <p:cNvSpPr/>
          <p:nvPr/>
        </p:nvSpPr>
        <p:spPr>
          <a:xfrm>
            <a:off x="7772400" y="29718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10" name="Ovál 9"/>
          <p:cNvSpPr/>
          <p:nvPr/>
        </p:nvSpPr>
        <p:spPr>
          <a:xfrm>
            <a:off x="6553200" y="23622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11" name="Ovál 10"/>
          <p:cNvSpPr/>
          <p:nvPr/>
        </p:nvSpPr>
        <p:spPr>
          <a:xfrm>
            <a:off x="6705600" y="37338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12" name="Ovál 11"/>
          <p:cNvSpPr/>
          <p:nvPr/>
        </p:nvSpPr>
        <p:spPr>
          <a:xfrm>
            <a:off x="5105400" y="50292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13" name="Ovál 12"/>
          <p:cNvSpPr/>
          <p:nvPr/>
        </p:nvSpPr>
        <p:spPr>
          <a:xfrm>
            <a:off x="6019800" y="60198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14" name="Ovál 13"/>
          <p:cNvSpPr/>
          <p:nvPr/>
        </p:nvSpPr>
        <p:spPr>
          <a:xfrm>
            <a:off x="5791200" y="29718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 calcmode="lin" valueType="num">
                                      <p:cBhvr>
                                        <p:cTn id="15" dur="500" fill="hold"/>
                                        <p:tgtEl>
                                          <p:spTgt spid="3074"/>
                                        </p:tgtEl>
                                        <p:attrNameLst>
                                          <p:attrName>ppt_w</p:attrName>
                                        </p:attrNameLst>
                                      </p:cBhvr>
                                      <p:tavLst>
                                        <p:tav tm="0">
                                          <p:val>
                                            <p:fltVal val="0"/>
                                          </p:val>
                                        </p:tav>
                                        <p:tav tm="100000">
                                          <p:val>
                                            <p:strVal val="#ppt_w"/>
                                          </p:val>
                                        </p:tav>
                                      </p:tavLst>
                                    </p:anim>
                                    <p:anim calcmode="lin" valueType="num">
                                      <p:cBhvr>
                                        <p:cTn id="16" dur="500" fill="hold"/>
                                        <p:tgtEl>
                                          <p:spTgt spid="3074"/>
                                        </p:tgtEl>
                                        <p:attrNameLst>
                                          <p:attrName>ppt_h</p:attrName>
                                        </p:attrNameLst>
                                      </p:cBhvr>
                                      <p:tavLst>
                                        <p:tav tm="0">
                                          <p:val>
                                            <p:fltVal val="0"/>
                                          </p:val>
                                        </p:tav>
                                        <p:tav tm="100000">
                                          <p:val>
                                            <p:strVal val="#ppt_h"/>
                                          </p:val>
                                        </p:tav>
                                      </p:tavLst>
                                    </p:anim>
                                    <p:anim calcmode="lin" valueType="num">
                                      <p:cBhvr>
                                        <p:cTn id="17" dur="500" fill="hold"/>
                                        <p:tgtEl>
                                          <p:spTgt spid="3074"/>
                                        </p:tgtEl>
                                        <p:attrNameLst>
                                          <p:attrName>style.rotation</p:attrName>
                                        </p:attrNameLst>
                                      </p:cBhvr>
                                      <p:tavLst>
                                        <p:tav tm="0">
                                          <p:val>
                                            <p:fltVal val="360"/>
                                          </p:val>
                                        </p:tav>
                                        <p:tav tm="100000">
                                          <p:val>
                                            <p:fltVal val="0"/>
                                          </p:val>
                                        </p:tav>
                                      </p:tavLst>
                                    </p:anim>
                                    <p:animEffect transition="in" filter="fade">
                                      <p:cBhvr>
                                        <p:cTn id="18" dur="500"/>
                                        <p:tgtEl>
                                          <p:spTgt spid="3074"/>
                                        </p:tgtEl>
                                      </p:cBhvr>
                                    </p:animEffect>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10"/>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10"/>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9" presetClass="entr" presetSubtype="0" accel="10000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40" dur="5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41" dur="5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4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9" presetClass="entr" presetSubtype="0" accel="10000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56"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57"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5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9" presetClass="entr" presetSubtype="0" accel="10000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64"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65"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6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9" presetClass="entr" presetSubtype="0" accel="10000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p:cTn id="71"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72"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73"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7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9" presetClass="entr" presetSubtype="0" accel="10000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p:cTn id="79"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0"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81"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8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9" presetClass="entr" presetSubtype="0" accel="100000"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p:cTn id="87" dur="500" fill="hold"/>
                                        <p:tgtEl>
                                          <p:spTgt spid="12"/>
                                        </p:tgtEl>
                                        <p:attrNameLst>
                                          <p:attrName>ppt_h</p:attrName>
                                        </p:attrNameLst>
                                      </p:cBhvr>
                                      <p:tavLst>
                                        <p:tav tm="0">
                                          <p:val>
                                            <p:strVal val="#ppt_h/20"/>
                                          </p:val>
                                        </p:tav>
                                        <p:tav tm="50000">
                                          <p:val>
                                            <p:strVal val="#ppt_h/20"/>
                                          </p:val>
                                        </p:tav>
                                        <p:tav tm="100000">
                                          <p:val>
                                            <p:strVal val="#ppt_h"/>
                                          </p:val>
                                        </p:tav>
                                      </p:tavLst>
                                    </p:anim>
                                    <p:anim calcmode="lin" valueType="num">
                                      <p:cBhvr>
                                        <p:cTn id="88" dur="500" fill="hold"/>
                                        <p:tgtEl>
                                          <p:spTgt spid="12"/>
                                        </p:tgtEl>
                                        <p:attrNameLst>
                                          <p:attrName>ppt_w</p:attrName>
                                        </p:attrNameLst>
                                      </p:cBhvr>
                                      <p:tavLst>
                                        <p:tav tm="0">
                                          <p:val>
                                            <p:strVal val="#ppt_w+.3"/>
                                          </p:val>
                                        </p:tav>
                                        <p:tav tm="50000">
                                          <p:val>
                                            <p:strVal val="#ppt_w+.3"/>
                                          </p:val>
                                        </p:tav>
                                        <p:tav tm="100000">
                                          <p:val>
                                            <p:strVal val="#ppt_w"/>
                                          </p:val>
                                        </p:tav>
                                      </p:tavLst>
                                    </p:anim>
                                    <p:anim calcmode="lin" valueType="num">
                                      <p:cBhvr>
                                        <p:cTn id="89" dur="500" fill="hold"/>
                                        <p:tgtEl>
                                          <p:spTgt spid="12"/>
                                        </p:tgtEl>
                                        <p:attrNameLst>
                                          <p:attrName>ppt_x</p:attrName>
                                        </p:attrNameLst>
                                      </p:cBhvr>
                                      <p:tavLst>
                                        <p:tav tm="0">
                                          <p:val>
                                            <p:strVal val="#ppt_x-.3"/>
                                          </p:val>
                                        </p:tav>
                                        <p:tav tm="50000">
                                          <p:val>
                                            <p:strVal val="#ppt_x"/>
                                          </p:val>
                                        </p:tav>
                                        <p:tav tm="100000">
                                          <p:val>
                                            <p:strVal val="#ppt_x"/>
                                          </p:val>
                                        </p:tav>
                                      </p:tavLst>
                                    </p:anim>
                                    <p:anim calcmode="lin" valueType="num">
                                      <p:cBhvr>
                                        <p:cTn id="9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9" presetClass="entr" presetSubtype="0" accel="100000" fill="hold" grpId="0" nodeType="click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5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96" dur="5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97" dur="5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685800"/>
            <a:ext cx="8229600" cy="1143000"/>
          </a:xfrm>
        </p:spPr>
        <p:txBody>
          <a:bodyPr>
            <a:normAutofit fontScale="90000"/>
          </a:bodyPr>
          <a:lstStyle/>
          <a:p>
            <a:r>
              <a:rPr lang="sk-SK" b="1" dirty="0" smtClean="0"/>
              <a:t>Vylúšti, ktoré slová sa skrývajú v jednotlivých riadkoch:</a:t>
            </a:r>
            <a:endParaRPr lang="sk-SK" b="1" dirty="0"/>
          </a:p>
        </p:txBody>
      </p:sp>
      <p:pic>
        <p:nvPicPr>
          <p:cNvPr id="2050" name="Picture 2"/>
          <p:cNvPicPr>
            <a:picLocks noGrp="1" noChangeAspect="1" noChangeArrowheads="1"/>
          </p:cNvPicPr>
          <p:nvPr>
            <p:ph idx="1"/>
          </p:nvPr>
        </p:nvPicPr>
        <p:blipFill>
          <a:blip r:embed="rId2" cstate="print"/>
          <a:srcRect t="33279" r="18332"/>
          <a:stretch>
            <a:fillRect/>
          </a:stretch>
        </p:blipFill>
        <p:spPr bwMode="auto">
          <a:xfrm>
            <a:off x="-152400" y="2743200"/>
            <a:ext cx="9557651" cy="3505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500" fill="hold"/>
                                        <p:tgtEl>
                                          <p:spTgt spid="2050"/>
                                        </p:tgtEl>
                                        <p:attrNameLst>
                                          <p:attrName>ppt_w</p:attrName>
                                        </p:attrNameLst>
                                      </p:cBhvr>
                                      <p:tavLst>
                                        <p:tav tm="0">
                                          <p:val>
                                            <p:fltVal val="0"/>
                                          </p:val>
                                        </p:tav>
                                        <p:tav tm="100000">
                                          <p:val>
                                            <p:strVal val="#ppt_w"/>
                                          </p:val>
                                        </p:tav>
                                      </p:tavLst>
                                    </p:anim>
                                    <p:anim calcmode="lin" valueType="num">
                                      <p:cBhvr>
                                        <p:cTn id="16" dur="500" fill="hold"/>
                                        <p:tgtEl>
                                          <p:spTgt spid="2050"/>
                                        </p:tgtEl>
                                        <p:attrNameLst>
                                          <p:attrName>ppt_h</p:attrName>
                                        </p:attrNameLst>
                                      </p:cBhvr>
                                      <p:tavLst>
                                        <p:tav tm="0">
                                          <p:val>
                                            <p:fltVal val="0"/>
                                          </p:val>
                                        </p:tav>
                                        <p:tav tm="100000">
                                          <p:val>
                                            <p:strVal val="#ppt_h"/>
                                          </p:val>
                                        </p:tav>
                                      </p:tavLst>
                                    </p:anim>
                                    <p:anim calcmode="lin" valueType="num">
                                      <p:cBhvr>
                                        <p:cTn id="17" dur="500" fill="hold"/>
                                        <p:tgtEl>
                                          <p:spTgt spid="2050"/>
                                        </p:tgtEl>
                                        <p:attrNameLst>
                                          <p:attrName>style.rotation</p:attrName>
                                        </p:attrNameLst>
                                      </p:cBhvr>
                                      <p:tavLst>
                                        <p:tav tm="0">
                                          <p:val>
                                            <p:fltVal val="360"/>
                                          </p:val>
                                        </p:tav>
                                        <p:tav tm="100000">
                                          <p:val>
                                            <p:fltVal val="0"/>
                                          </p:val>
                                        </p:tav>
                                      </p:tavLst>
                                    </p:anim>
                                    <p:animEffect transition="in" filter="fade">
                                      <p:cBhvr>
                                        <p:cTn id="1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b="1" dirty="0" smtClean="0"/>
              <a:t>Koľko trojuholníkov je na obrázku?</a:t>
            </a:r>
            <a:endParaRPr lang="sk-SK" b="1"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698020" y="1828800"/>
            <a:ext cx="6998180" cy="3675022"/>
          </a:xfrm>
          <a:prstGeom prst="rect">
            <a:avLst/>
          </a:prstGeom>
          <a:noFill/>
          <a:ln w="9525">
            <a:noFill/>
            <a:miter lim="800000"/>
            <a:headEnd/>
            <a:tailEnd/>
          </a:ln>
        </p:spPr>
      </p:pic>
      <p:sp>
        <p:nvSpPr>
          <p:cNvPr id="5" name="Nadpis 1"/>
          <p:cNvSpPr txBox="1">
            <a:spLocks/>
          </p:cNvSpPr>
          <p:nvPr/>
        </p:nvSpPr>
        <p:spPr>
          <a:xfrm>
            <a:off x="228600" y="5486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k-SK" sz="4400" b="1" i="0" u="none" strike="noStrike" kern="1200" cap="none" spc="0" normalizeH="0" baseline="0" noProof="0" dirty="0" smtClean="0">
                <a:ln>
                  <a:noFill/>
                </a:ln>
                <a:solidFill>
                  <a:schemeClr val="tx1"/>
                </a:solidFill>
                <a:effectLst/>
                <a:uLnTx/>
                <a:uFillTx/>
                <a:latin typeface="+mj-lt"/>
                <a:ea typeface="+mj-ea"/>
                <a:cs typeface="+mj-cs"/>
              </a:rPr>
              <a:t>68</a:t>
            </a:r>
            <a:endParaRPr kumimoji="0" lang="sk-SK"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5122"/>
                                        </p:tgtEl>
                                        <p:attrNameLst>
                                          <p:attrName>style.visibility</p:attrName>
                                        </p:attrNameLst>
                                      </p:cBhvr>
                                      <p:to>
                                        <p:strVal val="visible"/>
                                      </p:to>
                                    </p:set>
                                    <p:anim calcmode="lin" valueType="num">
                                      <p:cBhvr>
                                        <p:cTn id="14" dur="500" fill="hold"/>
                                        <p:tgtEl>
                                          <p:spTgt spid="5122"/>
                                        </p:tgtEl>
                                        <p:attrNameLst>
                                          <p:attrName>ppt_w</p:attrName>
                                        </p:attrNameLst>
                                      </p:cBhvr>
                                      <p:tavLst>
                                        <p:tav tm="0">
                                          <p:val>
                                            <p:fltVal val="0"/>
                                          </p:val>
                                        </p:tav>
                                        <p:tav tm="100000">
                                          <p:val>
                                            <p:strVal val="#ppt_w"/>
                                          </p:val>
                                        </p:tav>
                                      </p:tavLst>
                                    </p:anim>
                                    <p:anim calcmode="lin" valueType="num">
                                      <p:cBhvr>
                                        <p:cTn id="15" dur="500" fill="hold"/>
                                        <p:tgtEl>
                                          <p:spTgt spid="5122"/>
                                        </p:tgtEl>
                                        <p:attrNameLst>
                                          <p:attrName>ppt_h</p:attrName>
                                        </p:attrNameLst>
                                      </p:cBhvr>
                                      <p:tavLst>
                                        <p:tav tm="0">
                                          <p:val>
                                            <p:fltVal val="0"/>
                                          </p:val>
                                        </p:tav>
                                        <p:tav tm="100000">
                                          <p:val>
                                            <p:strVal val="#ppt_h"/>
                                          </p:val>
                                        </p:tav>
                                      </p:tavLst>
                                    </p:anim>
                                    <p:anim calcmode="lin" valueType="num">
                                      <p:cBhvr>
                                        <p:cTn id="16" dur="500" fill="hold"/>
                                        <p:tgtEl>
                                          <p:spTgt spid="5122"/>
                                        </p:tgtEl>
                                        <p:attrNameLst>
                                          <p:attrName>style.rotation</p:attrName>
                                        </p:attrNameLst>
                                      </p:cBhvr>
                                      <p:tavLst>
                                        <p:tav tm="0">
                                          <p:val>
                                            <p:fltVal val="360"/>
                                          </p:val>
                                        </p:tav>
                                        <p:tav tm="100000">
                                          <p:val>
                                            <p:fltVal val="0"/>
                                          </p:val>
                                        </p:tav>
                                      </p:tavLst>
                                    </p:anim>
                                    <p:animEffect transition="in" filter="fade">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p:cTn id="2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0" end="0"/>
                                            </p:txEl>
                                          </p:spTgt>
                                        </p:tgtEl>
                                        <p:attrNameLst>
                                          <p:attrName>ppt_h</p:attrName>
                                        </p:attrNameLst>
                                      </p:cBhvr>
                                      <p:tavLst>
                                        <p:tav tm="0">
                                          <p:val>
                                            <p:fltVal val="0"/>
                                          </p:val>
                                        </p:tav>
                                        <p:tav tm="100000">
                                          <p:val>
                                            <p:strVal val="#ppt_h"/>
                                          </p:val>
                                        </p:tav>
                                      </p:tavLst>
                                    </p:anim>
                                    <p:anim calcmode="lin" valueType="num">
                                      <p:cBhvr>
                                        <p:cTn id="24" dur="50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2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152400" y="228600"/>
            <a:ext cx="9296400" cy="6629400"/>
          </a:xfrm>
        </p:spPr>
        <p:txBody>
          <a:bodyPr>
            <a:normAutofit/>
          </a:bodyPr>
          <a:lstStyle/>
          <a:p>
            <a:pPr>
              <a:buNone/>
            </a:pPr>
            <a:r>
              <a:rPr lang="sk-SK" b="1" dirty="0" smtClean="0"/>
              <a:t>	Babka žila na opačnom konci mesta. Medzi domom vnučky a domom kde bývala babka bolo 7 mostov, cez ktoré bolo treba prejsť. Iná cesta neexistovala. Na každom moste však stál mýtnik, ktorý vyberal poplatky za prechod cez most. Každý mýtnik si od vnučky pýtal presne polovicu koláčov, ktoré niesla. Pretože sa ale vnučka vždy na mýtnika pekne usmiala, ten jej za to jeden koláč vrátil späť.</a:t>
            </a:r>
            <a:br>
              <a:rPr lang="sk-SK" b="1" dirty="0" smtClean="0"/>
            </a:br>
            <a:r>
              <a:rPr lang="sk-SK" b="1" dirty="0" smtClean="0"/>
              <a:t/>
            </a:r>
            <a:br>
              <a:rPr lang="sk-SK" b="1" dirty="0" smtClean="0"/>
            </a:br>
            <a:r>
              <a:rPr lang="sk-SK" b="1" dirty="0" smtClean="0"/>
              <a:t>Koľko koláčov musí vnučka upiecť a zobrať zo sebou, aby babke doniesla presne 2 koláče.</a:t>
            </a:r>
            <a:endParaRPr lang="sk-SK"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mages.clipartof.com/thumbnails/437785-Royalty-Free-RF-Clip-Art-Illustration-Of-A-Tempted-Cartoon-Woman-Holding-A-Slice-Of-Cake-On-A-Plate.jpg"/>
          <p:cNvPicPr>
            <a:picLocks noChangeAspect="1" noChangeArrowheads="1"/>
          </p:cNvPicPr>
          <p:nvPr/>
        </p:nvPicPr>
        <p:blipFill>
          <a:blip r:embed="rId2" cstate="print"/>
          <a:srcRect r="11111"/>
          <a:stretch>
            <a:fillRect/>
          </a:stretch>
        </p:blipFill>
        <p:spPr bwMode="auto">
          <a:xfrm>
            <a:off x="5791200" y="3124200"/>
            <a:ext cx="3048000" cy="3547241"/>
          </a:xfrm>
          <a:prstGeom prst="rect">
            <a:avLst/>
          </a:prstGeom>
          <a:noFill/>
        </p:spPr>
      </p:pic>
      <p:sp>
        <p:nvSpPr>
          <p:cNvPr id="3" name="Zástupný symbol obsahu 2"/>
          <p:cNvSpPr>
            <a:spLocks noGrp="1"/>
          </p:cNvSpPr>
          <p:nvPr>
            <p:ph idx="1"/>
          </p:nvPr>
        </p:nvSpPr>
        <p:spPr>
          <a:xfrm>
            <a:off x="0" y="914400"/>
            <a:ext cx="8534400" cy="5562600"/>
          </a:xfrm>
        </p:spPr>
        <p:txBody>
          <a:bodyPr/>
          <a:lstStyle/>
          <a:p>
            <a:pPr>
              <a:buNone/>
            </a:pPr>
            <a:r>
              <a:rPr lang="sk-SK" b="1" dirty="0" smtClean="0"/>
              <a:t>	Vnučke stačilo upiecť a zobrať iba 2 koláče.</a:t>
            </a:r>
            <a:br>
              <a:rPr lang="sk-SK" b="1" dirty="0" smtClean="0"/>
            </a:br>
            <a:r>
              <a:rPr lang="sk-SK" b="1" dirty="0" smtClean="0"/>
              <a:t/>
            </a:r>
            <a:br>
              <a:rPr lang="sk-SK" b="1" dirty="0" smtClean="0"/>
            </a:br>
            <a:r>
              <a:rPr lang="sk-SK" b="1" dirty="0" smtClean="0"/>
              <a:t>Na každom moste dala polovicu koláčov mýtnikovi, teda presne jeden koláč. </a:t>
            </a:r>
          </a:p>
          <a:p>
            <a:pPr>
              <a:buNone/>
            </a:pPr>
            <a:r>
              <a:rPr lang="sk-SK" b="1" dirty="0" smtClean="0"/>
              <a:t>	No keďže sa na každého mýtnika</a:t>
            </a:r>
          </a:p>
          <a:p>
            <a:pPr>
              <a:buNone/>
            </a:pPr>
            <a:r>
              <a:rPr lang="sk-SK" b="1" dirty="0" smtClean="0"/>
              <a:t>	pekne usmiala, ten jeden koláč</a:t>
            </a:r>
          </a:p>
          <a:p>
            <a:pPr>
              <a:buNone/>
            </a:pPr>
            <a:r>
              <a:rPr lang="sk-SK" b="1" dirty="0" smtClean="0"/>
              <a:t>	jej vrátil zase späť.</a:t>
            </a:r>
            <a:endParaRPr lang="sk-SK"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1" end="1"/>
                                            </p:txEl>
                                          </p:spTgt>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22" dur="500"/>
                                        <p:tgtEl>
                                          <p:spTgt spid="3">
                                            <p:txEl>
                                              <p:pRg st="2" end="2"/>
                                            </p:txEl>
                                          </p:spTgt>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28" dur="500"/>
                                        <p:tgtEl>
                                          <p:spTgt spid="3">
                                            <p:txEl>
                                              <p:pRg st="3" end="3"/>
                                            </p:txEl>
                                          </p:spTgt>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6146"/>
                                        </p:tgtEl>
                                        <p:attrNameLst>
                                          <p:attrName>style.visibility</p:attrName>
                                        </p:attrNameLst>
                                      </p:cBhvr>
                                      <p:to>
                                        <p:strVal val="visible"/>
                                      </p:to>
                                    </p:set>
                                    <p:anim calcmode="lin" valueType="num">
                                      <p:cBhvr>
                                        <p:cTn id="31" dur="500" fill="hold"/>
                                        <p:tgtEl>
                                          <p:spTgt spid="6146"/>
                                        </p:tgtEl>
                                        <p:attrNameLst>
                                          <p:attrName>ppt_w</p:attrName>
                                        </p:attrNameLst>
                                      </p:cBhvr>
                                      <p:tavLst>
                                        <p:tav tm="0">
                                          <p:val>
                                            <p:fltVal val="0"/>
                                          </p:val>
                                        </p:tav>
                                        <p:tav tm="100000">
                                          <p:val>
                                            <p:strVal val="#ppt_w"/>
                                          </p:val>
                                        </p:tav>
                                      </p:tavLst>
                                    </p:anim>
                                    <p:anim calcmode="lin" valueType="num">
                                      <p:cBhvr>
                                        <p:cTn id="32" dur="500" fill="hold"/>
                                        <p:tgtEl>
                                          <p:spTgt spid="6146"/>
                                        </p:tgtEl>
                                        <p:attrNameLst>
                                          <p:attrName>ppt_h</p:attrName>
                                        </p:attrNameLst>
                                      </p:cBhvr>
                                      <p:tavLst>
                                        <p:tav tm="0">
                                          <p:val>
                                            <p:fltVal val="0"/>
                                          </p:val>
                                        </p:tav>
                                        <p:tav tm="100000">
                                          <p:val>
                                            <p:strVal val="#ppt_h"/>
                                          </p:val>
                                        </p:tav>
                                      </p:tavLst>
                                    </p:anim>
                                    <p:anim calcmode="lin" valueType="num">
                                      <p:cBhvr>
                                        <p:cTn id="33" dur="500" fill="hold"/>
                                        <p:tgtEl>
                                          <p:spTgt spid="6146"/>
                                        </p:tgtEl>
                                        <p:attrNameLst>
                                          <p:attrName>style.rotation</p:attrName>
                                        </p:attrNameLst>
                                      </p:cBhvr>
                                      <p:tavLst>
                                        <p:tav tm="0">
                                          <p:val>
                                            <p:fltVal val="360"/>
                                          </p:val>
                                        </p:tav>
                                        <p:tav tm="100000">
                                          <p:val>
                                            <p:fltVal val="0"/>
                                          </p:val>
                                        </p:tav>
                                      </p:tavLst>
                                    </p:anim>
                                    <p:animEffect transition="in" filter="fade">
                                      <p:cBhvr>
                                        <p:cTn id="34"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www.how-to-draw-cartoons-online.com/image-files/cartoon_shark.gif"/>
          <p:cNvPicPr>
            <a:picLocks noChangeAspect="1" noChangeArrowheads="1"/>
          </p:cNvPicPr>
          <p:nvPr/>
        </p:nvPicPr>
        <p:blipFill>
          <a:blip r:embed="rId2" cstate="print"/>
          <a:srcRect/>
          <a:stretch>
            <a:fillRect/>
          </a:stretch>
        </p:blipFill>
        <p:spPr bwMode="auto">
          <a:xfrm rot="2279114">
            <a:off x="5016006" y="3452527"/>
            <a:ext cx="4191000" cy="3218688"/>
          </a:xfrm>
          <a:prstGeom prst="rect">
            <a:avLst/>
          </a:prstGeom>
          <a:noFill/>
        </p:spPr>
      </p:pic>
      <p:sp>
        <p:nvSpPr>
          <p:cNvPr id="3" name="Zástupný symbol obsahu 2"/>
          <p:cNvSpPr>
            <a:spLocks noGrp="1"/>
          </p:cNvSpPr>
          <p:nvPr>
            <p:ph idx="1"/>
          </p:nvPr>
        </p:nvSpPr>
        <p:spPr>
          <a:xfrm>
            <a:off x="0" y="381000"/>
            <a:ext cx="8229600" cy="4800600"/>
          </a:xfrm>
        </p:spPr>
        <p:txBody>
          <a:bodyPr>
            <a:normAutofit/>
          </a:bodyPr>
          <a:lstStyle/>
          <a:p>
            <a:pPr>
              <a:buNone/>
            </a:pPr>
            <a:r>
              <a:rPr lang="sk-SK" b="1" dirty="0" smtClean="0"/>
              <a:t>	Muža hodili do veľkej nádrže, v ktorej bolo 5 živých, hladných, hrozných žralokov.</a:t>
            </a:r>
            <a:br>
              <a:rPr lang="sk-SK" b="1" dirty="0" smtClean="0"/>
            </a:br>
            <a:r>
              <a:rPr lang="sk-SK" b="1" dirty="0" smtClean="0"/>
              <a:t>Napriek tomu, že muž mal na sebe iba plavky a nemal žiadnu zbraň, o pol hodiny vyšiel z nádrže živý a zdravý, pričom v nádrži ostalo 5 mŕtvych žralokov.</a:t>
            </a:r>
            <a:br>
              <a:rPr lang="sk-SK" b="1" dirty="0" smtClean="0"/>
            </a:br>
            <a:r>
              <a:rPr lang="sk-SK" b="1" dirty="0" smtClean="0"/>
              <a:t>Ako to dokázal? Je to vôbec možné?</a:t>
            </a:r>
          </a:p>
          <a:p>
            <a:pPr>
              <a:buNone/>
            </a:pPr>
            <a:endParaRPr lang="sk-SK" dirty="0" smtClean="0"/>
          </a:p>
          <a:p>
            <a:pPr>
              <a:buNone/>
            </a:pPr>
            <a:r>
              <a:rPr lang="sk-SK" dirty="0" smtClean="0"/>
              <a:t>	</a:t>
            </a:r>
            <a:endParaRPr lang="sk-SK" dirty="0"/>
          </a:p>
        </p:txBody>
      </p:sp>
      <p:sp>
        <p:nvSpPr>
          <p:cNvPr id="5" name="Zástupný symbol obsahu 2"/>
          <p:cNvSpPr txBox="1">
            <a:spLocks/>
          </p:cNvSpPr>
          <p:nvPr/>
        </p:nvSpPr>
        <p:spPr>
          <a:xfrm>
            <a:off x="152400" y="3429000"/>
            <a:ext cx="8229600" cy="3429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sk-SK"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k-SK" sz="3200" b="0" i="0" u="none" strike="noStrike" kern="1200" cap="none" spc="0" normalizeH="0" baseline="0" noProof="0" dirty="0" smtClean="0">
                <a:ln>
                  <a:noFill/>
                </a:ln>
                <a:solidFill>
                  <a:schemeClr val="tx1"/>
                </a:solidFill>
                <a:effectLst/>
                <a:uLnTx/>
                <a:uFillTx/>
                <a:latin typeface="+mn-lt"/>
                <a:ea typeface="+mn-ea"/>
                <a:cs typeface="+mn-cs"/>
              </a:rPr>
              <a:t>	Muž vyšiel z nádrže živý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k-SK" sz="3200" b="0" i="0" u="none" strike="noStrike" kern="1200" cap="none" spc="0" normalizeH="0" baseline="0" noProof="0" dirty="0" smtClean="0">
                <a:ln>
                  <a:noFill/>
                </a:ln>
                <a:solidFill>
                  <a:schemeClr val="tx1"/>
                </a:solidFill>
                <a:effectLst/>
                <a:uLnTx/>
                <a:uFillTx/>
                <a:latin typeface="+mn-lt"/>
                <a:ea typeface="+mn-ea"/>
                <a:cs typeface="+mn-cs"/>
              </a:rPr>
              <a:t>	a zdravý preto, lebo v nádrži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k-SK" sz="3200" b="0" i="0" u="none" strike="noStrike" kern="1200" cap="none" spc="0" normalizeH="0" baseline="0" noProof="0" dirty="0" smtClean="0">
                <a:ln>
                  <a:noFill/>
                </a:ln>
                <a:solidFill>
                  <a:schemeClr val="tx1"/>
                </a:solidFill>
                <a:effectLst/>
                <a:uLnTx/>
                <a:uFillTx/>
                <a:latin typeface="+mn-lt"/>
                <a:ea typeface="+mn-ea"/>
                <a:cs typeface="+mn-cs"/>
              </a:rPr>
              <a:t>	nebola žiadna voda! A žraloky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k-SK" sz="3200" b="0" i="0" u="none" strike="noStrike" kern="1200" cap="none" spc="0" normalizeH="0" baseline="0" noProof="0" dirty="0" smtClean="0">
                <a:ln>
                  <a:noFill/>
                </a:ln>
                <a:solidFill>
                  <a:schemeClr val="tx1"/>
                </a:solidFill>
                <a:effectLst/>
                <a:uLnTx/>
                <a:uFillTx/>
                <a:latin typeface="+mn-lt"/>
                <a:ea typeface="+mn-ea"/>
                <a:cs typeface="+mn-cs"/>
              </a:rPr>
              <a:t>	na suchu podochli.</a:t>
            </a:r>
            <a:endParaRPr kumimoji="0" lang="sk-SK"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18" dur="500"/>
                                        <p:tgtEl>
                                          <p:spTgt spid="3">
                                            <p:txEl>
                                              <p:pRg st="2" end="2"/>
                                            </p:txEl>
                                          </p:spTgt>
                                        </p:tgtEl>
                                      </p:cBhvr>
                                    </p:animEffect>
                                  </p:childTnLst>
                                </p:cTn>
                              </p:par>
                              <p:par>
                                <p:cTn id="19" presetID="49" presetClass="entr" presetSubtype="0" decel="100000" fill="hold" nodeType="withEffect">
                                  <p:stCondLst>
                                    <p:cond delay="0"/>
                                  </p:stCondLst>
                                  <p:childTnLst>
                                    <p:set>
                                      <p:cBhvr>
                                        <p:cTn id="20" dur="1" fill="hold">
                                          <p:stCondLst>
                                            <p:cond delay="0"/>
                                          </p:stCondLst>
                                        </p:cTn>
                                        <p:tgtEl>
                                          <p:spTgt spid="30722"/>
                                        </p:tgtEl>
                                        <p:attrNameLst>
                                          <p:attrName>style.visibility</p:attrName>
                                        </p:attrNameLst>
                                      </p:cBhvr>
                                      <p:to>
                                        <p:strVal val="visible"/>
                                      </p:to>
                                    </p:set>
                                    <p:anim calcmode="lin" valueType="num">
                                      <p:cBhvr>
                                        <p:cTn id="21" dur="500" fill="hold"/>
                                        <p:tgtEl>
                                          <p:spTgt spid="30722"/>
                                        </p:tgtEl>
                                        <p:attrNameLst>
                                          <p:attrName>ppt_w</p:attrName>
                                        </p:attrNameLst>
                                      </p:cBhvr>
                                      <p:tavLst>
                                        <p:tav tm="0">
                                          <p:val>
                                            <p:fltVal val="0"/>
                                          </p:val>
                                        </p:tav>
                                        <p:tav tm="100000">
                                          <p:val>
                                            <p:strVal val="#ppt_w"/>
                                          </p:val>
                                        </p:tav>
                                      </p:tavLst>
                                    </p:anim>
                                    <p:anim calcmode="lin" valueType="num">
                                      <p:cBhvr>
                                        <p:cTn id="22" dur="500" fill="hold"/>
                                        <p:tgtEl>
                                          <p:spTgt spid="30722"/>
                                        </p:tgtEl>
                                        <p:attrNameLst>
                                          <p:attrName>ppt_h</p:attrName>
                                        </p:attrNameLst>
                                      </p:cBhvr>
                                      <p:tavLst>
                                        <p:tav tm="0">
                                          <p:val>
                                            <p:fltVal val="0"/>
                                          </p:val>
                                        </p:tav>
                                        <p:tav tm="100000">
                                          <p:val>
                                            <p:strVal val="#ppt_h"/>
                                          </p:val>
                                        </p:tav>
                                      </p:tavLst>
                                    </p:anim>
                                    <p:anim calcmode="lin" valueType="num">
                                      <p:cBhvr>
                                        <p:cTn id="23" dur="500" fill="hold"/>
                                        <p:tgtEl>
                                          <p:spTgt spid="30722"/>
                                        </p:tgtEl>
                                        <p:attrNameLst>
                                          <p:attrName>style.rotation</p:attrName>
                                        </p:attrNameLst>
                                      </p:cBhvr>
                                      <p:tavLst>
                                        <p:tav tm="0">
                                          <p:val>
                                            <p:fltVal val="360"/>
                                          </p:val>
                                        </p:tav>
                                        <p:tav tm="100000">
                                          <p:val>
                                            <p:fltVal val="0"/>
                                          </p:val>
                                        </p:tav>
                                      </p:tavLst>
                                    </p:anim>
                                    <p:animEffect transition="in" filter="fade">
                                      <p:cBhvr>
                                        <p:cTn id="24" dur="500"/>
                                        <p:tgtEl>
                                          <p:spTgt spid="30722"/>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1"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36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www.picturesof.net/_images_300/Boy_Sneezing_on_a_Handkerchief_Royalty_Free_Clipart_Picture_090530-024571-206053.jpg"/>
          <p:cNvPicPr>
            <a:picLocks noChangeAspect="1" noChangeArrowheads="1"/>
          </p:cNvPicPr>
          <p:nvPr/>
        </p:nvPicPr>
        <p:blipFill>
          <a:blip r:embed="rId2" cstate="print"/>
          <a:srcRect/>
          <a:stretch>
            <a:fillRect/>
          </a:stretch>
        </p:blipFill>
        <p:spPr bwMode="auto">
          <a:xfrm flipH="1">
            <a:off x="5486400" y="2819400"/>
            <a:ext cx="3340250" cy="3505201"/>
          </a:xfrm>
          <a:prstGeom prst="rect">
            <a:avLst/>
          </a:prstGeom>
          <a:noFill/>
        </p:spPr>
      </p:pic>
      <p:sp>
        <p:nvSpPr>
          <p:cNvPr id="3" name="Zástupný symbol obsahu 2"/>
          <p:cNvSpPr>
            <a:spLocks noGrp="1"/>
          </p:cNvSpPr>
          <p:nvPr>
            <p:ph idx="1"/>
          </p:nvPr>
        </p:nvSpPr>
        <p:spPr>
          <a:xfrm>
            <a:off x="152400" y="152400"/>
            <a:ext cx="8763000" cy="6705600"/>
          </a:xfrm>
        </p:spPr>
        <p:txBody>
          <a:bodyPr>
            <a:normAutofit/>
          </a:bodyPr>
          <a:lstStyle/>
          <a:p>
            <a:pPr>
              <a:buNone/>
            </a:pPr>
            <a:r>
              <a:rPr lang="sk-SK" dirty="0" smtClean="0"/>
              <a:t>	</a:t>
            </a:r>
          </a:p>
          <a:p>
            <a:pPr>
              <a:buNone/>
            </a:pPr>
            <a:endParaRPr lang="sk-SK" dirty="0" smtClean="0"/>
          </a:p>
          <a:p>
            <a:pPr>
              <a:buNone/>
            </a:pPr>
            <a:endParaRPr lang="sk-SK" dirty="0" smtClean="0"/>
          </a:p>
          <a:p>
            <a:pPr>
              <a:buNone/>
            </a:pPr>
            <a:endParaRPr lang="sk-SK" dirty="0" smtClean="0"/>
          </a:p>
          <a:p>
            <a:pPr>
              <a:buNone/>
            </a:pPr>
            <a:endParaRPr lang="sk-SK" dirty="0" smtClean="0"/>
          </a:p>
          <a:p>
            <a:pPr>
              <a:buNone/>
            </a:pPr>
            <a:endParaRPr lang="sk-SK" dirty="0" smtClean="0"/>
          </a:p>
          <a:p>
            <a:pPr>
              <a:buNone/>
            </a:pPr>
            <a:r>
              <a:rPr lang="sk-SK" dirty="0" smtClean="0"/>
              <a:t>	Vreckovku treba prestrčiť </a:t>
            </a:r>
          </a:p>
          <a:p>
            <a:pPr>
              <a:buNone/>
            </a:pPr>
            <a:r>
              <a:rPr lang="sk-SK" dirty="0" smtClean="0"/>
              <a:t>	popod dvere. Fero bude stáť </a:t>
            </a:r>
          </a:p>
          <a:p>
            <a:pPr>
              <a:buNone/>
            </a:pPr>
            <a:r>
              <a:rPr lang="sk-SK" dirty="0" smtClean="0"/>
              <a:t>	na jednej strane, Mišo na druhej </a:t>
            </a:r>
          </a:p>
          <a:p>
            <a:pPr>
              <a:buNone/>
            </a:pPr>
            <a:r>
              <a:rPr lang="sk-SK" dirty="0" smtClean="0"/>
              <a:t>	strane dverí, na tej istej vreckovke, </a:t>
            </a:r>
          </a:p>
          <a:p>
            <a:pPr>
              <a:buNone/>
            </a:pPr>
            <a:r>
              <a:rPr lang="sk-SK" dirty="0" smtClean="0"/>
              <a:t>	no i tak sa Mišo nebude môcť dotknúť Fera.</a:t>
            </a:r>
            <a:endParaRPr lang="sk-SK" dirty="0"/>
          </a:p>
        </p:txBody>
      </p:sp>
      <p:sp>
        <p:nvSpPr>
          <p:cNvPr id="6" name="Zástupný symbol obsahu 2"/>
          <p:cNvSpPr txBox="1">
            <a:spLocks/>
          </p:cNvSpPr>
          <p:nvPr/>
        </p:nvSpPr>
        <p:spPr>
          <a:xfrm>
            <a:off x="152400" y="457200"/>
            <a:ext cx="8763000" cy="6400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k-SK" sz="3200" b="0" i="0" u="none" strike="noStrike" kern="1200" cap="none" spc="0" normalizeH="0" baseline="0" noProof="0" dirty="0" smtClean="0">
                <a:ln>
                  <a:noFill/>
                </a:ln>
                <a:solidFill>
                  <a:schemeClr val="tx1"/>
                </a:solidFill>
                <a:effectLst/>
                <a:uLnTx/>
                <a:uFillTx/>
                <a:latin typeface="+mn-lt"/>
                <a:ea typeface="+mn-ea"/>
                <a:cs typeface="+mn-cs"/>
              </a:rPr>
              <a:t>	Fero sa chválil v škole pred spolužiakom Mišom:</a:t>
            </a:r>
            <a:br>
              <a:rPr kumimoji="0" lang="sk-SK" sz="3200" b="0" i="0" u="none" strike="noStrike" kern="1200" cap="none" spc="0" normalizeH="0" baseline="0" noProof="0" dirty="0" smtClean="0">
                <a:ln>
                  <a:noFill/>
                </a:ln>
                <a:solidFill>
                  <a:schemeClr val="tx1"/>
                </a:solidFill>
                <a:effectLst/>
                <a:uLnTx/>
                <a:uFillTx/>
                <a:latin typeface="+mn-lt"/>
                <a:ea typeface="+mn-ea"/>
                <a:cs typeface="+mn-cs"/>
              </a:rPr>
            </a:br>
            <a:r>
              <a:rPr kumimoji="0" lang="sk-SK" sz="3200" b="0" i="0" u="none" strike="noStrike" kern="1200" cap="none" spc="0" normalizeH="0" baseline="0" noProof="0" dirty="0" smtClean="0">
                <a:ln>
                  <a:noFill/>
                </a:ln>
                <a:solidFill>
                  <a:schemeClr val="tx1"/>
                </a:solidFill>
                <a:effectLst/>
                <a:uLnTx/>
                <a:uFillTx/>
                <a:latin typeface="+mn-lt"/>
                <a:ea typeface="+mn-ea"/>
                <a:cs typeface="+mn-cs"/>
              </a:rPr>
              <a:t>"Položím na zem vreckovku. Ja sa postavím na jeden roh a ty zas na druhý roh tej istej vreckovky. Nepohnem sa, ani nebudem hýbať s vreckovkou, no i tak sa ma nebudeš môcť dotknúť.„</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k-SK" sz="3200" b="0" i="0" u="none" strike="noStrike" kern="1200" cap="none" spc="0" normalizeH="0" baseline="0" noProof="0" dirty="0" smtClean="0">
                <a:ln>
                  <a:noFill/>
                </a:ln>
                <a:solidFill>
                  <a:schemeClr val="tx1"/>
                </a:solidFill>
                <a:effectLst/>
                <a:uLnTx/>
                <a:uFillTx/>
                <a:latin typeface="+mn-lt"/>
                <a:ea typeface="+mn-ea"/>
                <a:cs typeface="+mn-cs"/>
              </a:rPr>
              <a:t>		</a:t>
            </a:r>
            <a:r>
              <a:rPr kumimoji="0" lang="sk-SK" sz="3200" b="1" i="0" u="none" strike="noStrike" kern="1200" cap="none" spc="0" normalizeH="0" baseline="0" noProof="0" dirty="0" smtClean="0">
                <a:ln>
                  <a:noFill/>
                </a:ln>
                <a:solidFill>
                  <a:schemeClr val="tx1"/>
                </a:solidFill>
                <a:effectLst/>
                <a:uLnTx/>
                <a:uFillTx/>
                <a:latin typeface="+mn-lt"/>
                <a:ea typeface="+mn-ea"/>
                <a:cs typeface="+mn-cs"/>
              </a:rPr>
              <a:t>Ako to chce dokázať?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31746"/>
                                        </p:tgtEl>
                                        <p:attrNameLst>
                                          <p:attrName>style.visibility</p:attrName>
                                        </p:attrNameLst>
                                      </p:cBhvr>
                                      <p:to>
                                        <p:strVal val="visible"/>
                                      </p:to>
                                    </p:set>
                                    <p:anim calcmode="lin" valueType="num">
                                      <p:cBhvr>
                                        <p:cTn id="14" dur="500" fill="hold"/>
                                        <p:tgtEl>
                                          <p:spTgt spid="31746"/>
                                        </p:tgtEl>
                                        <p:attrNameLst>
                                          <p:attrName>ppt_w</p:attrName>
                                        </p:attrNameLst>
                                      </p:cBhvr>
                                      <p:tavLst>
                                        <p:tav tm="0">
                                          <p:val>
                                            <p:fltVal val="0"/>
                                          </p:val>
                                        </p:tav>
                                        <p:tav tm="100000">
                                          <p:val>
                                            <p:strVal val="#ppt_w"/>
                                          </p:val>
                                        </p:tav>
                                      </p:tavLst>
                                    </p:anim>
                                    <p:anim calcmode="lin" valueType="num">
                                      <p:cBhvr>
                                        <p:cTn id="15" dur="500" fill="hold"/>
                                        <p:tgtEl>
                                          <p:spTgt spid="31746"/>
                                        </p:tgtEl>
                                        <p:attrNameLst>
                                          <p:attrName>ppt_h</p:attrName>
                                        </p:attrNameLst>
                                      </p:cBhvr>
                                      <p:tavLst>
                                        <p:tav tm="0">
                                          <p:val>
                                            <p:fltVal val="0"/>
                                          </p:val>
                                        </p:tav>
                                        <p:tav tm="100000">
                                          <p:val>
                                            <p:strVal val="#ppt_h"/>
                                          </p:val>
                                        </p:tav>
                                      </p:tavLst>
                                    </p:anim>
                                    <p:anim calcmode="lin" valueType="num">
                                      <p:cBhvr>
                                        <p:cTn id="16" dur="500" fill="hold"/>
                                        <p:tgtEl>
                                          <p:spTgt spid="31746"/>
                                        </p:tgtEl>
                                        <p:attrNameLst>
                                          <p:attrName>style.rotation</p:attrName>
                                        </p:attrNameLst>
                                      </p:cBhvr>
                                      <p:tavLst>
                                        <p:tav tm="0">
                                          <p:val>
                                            <p:fltVal val="360"/>
                                          </p:val>
                                        </p:tav>
                                        <p:tav tm="100000">
                                          <p:val>
                                            <p:fltVal val="0"/>
                                          </p:val>
                                        </p:tav>
                                      </p:tavLst>
                                    </p:anim>
                                    <p:animEffect transition="in" filter="fade">
                                      <p:cBhvr>
                                        <p:cTn id="17" dur="500"/>
                                        <p:tgtEl>
                                          <p:spTgt spid="31746"/>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4"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p:cTn id="3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2"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33" dur="500"/>
                                        <p:tgtEl>
                                          <p:spTgt spid="3">
                                            <p:txEl>
                                              <p:pRg st="6" end="6"/>
                                            </p:txEl>
                                          </p:spTgt>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p:cTn id="3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8" dur="500" fill="hold"/>
                                        <p:tgtEl>
                                          <p:spTgt spid="3">
                                            <p:txEl>
                                              <p:pRg st="7" end="7"/>
                                            </p:txEl>
                                          </p:spTgt>
                                        </p:tgtEl>
                                        <p:attrNameLst>
                                          <p:attrName>style.rotation</p:attrName>
                                        </p:attrNameLst>
                                      </p:cBhvr>
                                      <p:tavLst>
                                        <p:tav tm="0">
                                          <p:val>
                                            <p:fltVal val="360"/>
                                          </p:val>
                                        </p:tav>
                                        <p:tav tm="100000">
                                          <p:val>
                                            <p:fltVal val="0"/>
                                          </p:val>
                                        </p:tav>
                                      </p:tavLst>
                                    </p:anim>
                                    <p:animEffect transition="in" filter="fade">
                                      <p:cBhvr>
                                        <p:cTn id="39" dur="500"/>
                                        <p:tgtEl>
                                          <p:spTgt spid="3">
                                            <p:txEl>
                                              <p:pRg st="7" end="7"/>
                                            </p:txEl>
                                          </p:spTgt>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p:cTn id="4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4" dur="500" fill="hold"/>
                                        <p:tgtEl>
                                          <p:spTgt spid="3">
                                            <p:txEl>
                                              <p:pRg st="8" end="8"/>
                                            </p:txEl>
                                          </p:spTgt>
                                        </p:tgtEl>
                                        <p:attrNameLst>
                                          <p:attrName>style.rotation</p:attrName>
                                        </p:attrNameLst>
                                      </p:cBhvr>
                                      <p:tavLst>
                                        <p:tav tm="0">
                                          <p:val>
                                            <p:fltVal val="360"/>
                                          </p:val>
                                        </p:tav>
                                        <p:tav tm="100000">
                                          <p:val>
                                            <p:fltVal val="0"/>
                                          </p:val>
                                        </p:tav>
                                      </p:tavLst>
                                    </p:anim>
                                    <p:animEffect transition="in" filter="fade">
                                      <p:cBhvr>
                                        <p:cTn id="45" dur="500"/>
                                        <p:tgtEl>
                                          <p:spTgt spid="3">
                                            <p:txEl>
                                              <p:pRg st="8" end="8"/>
                                            </p:txEl>
                                          </p:spTgt>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p:cTn id="48"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9" end="9"/>
                                            </p:txEl>
                                          </p:spTgt>
                                        </p:tgtEl>
                                        <p:attrNameLst>
                                          <p:attrName>ppt_h</p:attrName>
                                        </p:attrNameLst>
                                      </p:cBhvr>
                                      <p:tavLst>
                                        <p:tav tm="0">
                                          <p:val>
                                            <p:fltVal val="0"/>
                                          </p:val>
                                        </p:tav>
                                        <p:tav tm="100000">
                                          <p:val>
                                            <p:strVal val="#ppt_h"/>
                                          </p:val>
                                        </p:tav>
                                      </p:tavLst>
                                    </p:anim>
                                    <p:anim calcmode="lin" valueType="num">
                                      <p:cBhvr>
                                        <p:cTn id="50" dur="500" fill="hold"/>
                                        <p:tgtEl>
                                          <p:spTgt spid="3">
                                            <p:txEl>
                                              <p:pRg st="9" end="9"/>
                                            </p:txEl>
                                          </p:spTgt>
                                        </p:tgtEl>
                                        <p:attrNameLst>
                                          <p:attrName>style.rotation</p:attrName>
                                        </p:attrNameLst>
                                      </p:cBhvr>
                                      <p:tavLst>
                                        <p:tav tm="0">
                                          <p:val>
                                            <p:fltVal val="360"/>
                                          </p:val>
                                        </p:tav>
                                        <p:tav tm="100000">
                                          <p:val>
                                            <p:fltVal val="0"/>
                                          </p:val>
                                        </p:tav>
                                      </p:tavLst>
                                    </p:anim>
                                    <p:animEffect transition="in" filter="fade">
                                      <p:cBhvr>
                                        <p:cTn id="51" dur="500"/>
                                        <p:tgtEl>
                                          <p:spTgt spid="3">
                                            <p:txEl>
                                              <p:pRg st="9" end="9"/>
                                            </p:txEl>
                                          </p:spTgt>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 calcmode="lin" valueType="num">
                                      <p:cBhvr>
                                        <p:cTn id="54"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56" dur="500" fill="hold"/>
                                        <p:tgtEl>
                                          <p:spTgt spid="3">
                                            <p:txEl>
                                              <p:pRg st="10" end="10"/>
                                            </p:txEl>
                                          </p:spTgt>
                                        </p:tgtEl>
                                        <p:attrNameLst>
                                          <p:attrName>style.rotation</p:attrName>
                                        </p:attrNameLst>
                                      </p:cBhvr>
                                      <p:tavLst>
                                        <p:tav tm="0">
                                          <p:val>
                                            <p:fltVal val="360"/>
                                          </p:val>
                                        </p:tav>
                                        <p:tav tm="100000">
                                          <p:val>
                                            <p:fltVal val="0"/>
                                          </p:val>
                                        </p:tav>
                                      </p:tavLst>
                                    </p:anim>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a:buNone/>
            </a:pPr>
            <a:r>
              <a:rPr lang="sk-SK" sz="9600" dirty="0" smtClean="0"/>
              <a:t>KONIEC</a:t>
            </a:r>
            <a:endParaRPr lang="sk-SK" sz="9600" dirty="0"/>
          </a:p>
        </p:txBody>
      </p:sp>
      <p:sp>
        <p:nvSpPr>
          <p:cNvPr id="33794" name="AutoShape 2" descr="http://blog.tociman.net/wp-content/uploads/smiech.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sk-SK"/>
          </a:p>
        </p:txBody>
      </p:sp>
      <p:pic>
        <p:nvPicPr>
          <p:cNvPr id="33796" name="Picture 4" descr="http://blog.tociman.net/wp-content/uploads/smiech.jpg"/>
          <p:cNvPicPr>
            <a:picLocks noChangeAspect="1" noChangeArrowheads="1"/>
          </p:cNvPicPr>
          <p:nvPr/>
        </p:nvPicPr>
        <p:blipFill>
          <a:blip r:embed="rId2" cstate="print"/>
          <a:srcRect/>
          <a:stretch>
            <a:fillRect/>
          </a:stretch>
        </p:blipFill>
        <p:spPr bwMode="auto">
          <a:xfrm>
            <a:off x="4343400" y="685800"/>
            <a:ext cx="4290539" cy="5715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p:cTn id="7" dur="500" fill="hold"/>
                                        <p:tgtEl>
                                          <p:spTgt spid="33796"/>
                                        </p:tgtEl>
                                        <p:attrNameLst>
                                          <p:attrName>ppt_w</p:attrName>
                                        </p:attrNameLst>
                                      </p:cBhvr>
                                      <p:tavLst>
                                        <p:tav tm="0">
                                          <p:val>
                                            <p:fltVal val="0"/>
                                          </p:val>
                                        </p:tav>
                                        <p:tav tm="100000">
                                          <p:val>
                                            <p:strVal val="#ppt_w"/>
                                          </p:val>
                                        </p:tav>
                                      </p:tavLst>
                                    </p:anim>
                                    <p:anim calcmode="lin" valueType="num">
                                      <p:cBhvr>
                                        <p:cTn id="8" dur="500" fill="hold"/>
                                        <p:tgtEl>
                                          <p:spTgt spid="33796"/>
                                        </p:tgtEl>
                                        <p:attrNameLst>
                                          <p:attrName>ppt_h</p:attrName>
                                        </p:attrNameLst>
                                      </p:cBhvr>
                                      <p:tavLst>
                                        <p:tav tm="0">
                                          <p:val>
                                            <p:fltVal val="0"/>
                                          </p:val>
                                        </p:tav>
                                        <p:tav tm="100000">
                                          <p:val>
                                            <p:strVal val="#ppt_h"/>
                                          </p:val>
                                        </p:tav>
                                      </p:tavLst>
                                    </p:anim>
                                    <p:anim calcmode="lin" valueType="num">
                                      <p:cBhvr>
                                        <p:cTn id="9" dur="500" fill="hold"/>
                                        <p:tgtEl>
                                          <p:spTgt spid="33796"/>
                                        </p:tgtEl>
                                        <p:attrNameLst>
                                          <p:attrName>style.rotation</p:attrName>
                                        </p:attrNameLst>
                                      </p:cBhvr>
                                      <p:tavLst>
                                        <p:tav tm="0">
                                          <p:val>
                                            <p:fltVal val="360"/>
                                          </p:val>
                                        </p:tav>
                                        <p:tav tm="100000">
                                          <p:val>
                                            <p:fltVal val="0"/>
                                          </p:val>
                                        </p:tav>
                                      </p:tavLst>
                                    </p:anim>
                                    <p:animEffect transition="in" filter="fade">
                                      <p:cBhvr>
                                        <p:cTn id="10" dur="500"/>
                                        <p:tgtEl>
                                          <p:spTgt spid="3379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457200"/>
            <a:ext cx="8229600" cy="1447800"/>
          </a:xfrm>
        </p:spPr>
        <p:txBody>
          <a:bodyPr>
            <a:normAutofit fontScale="90000"/>
          </a:bodyPr>
          <a:lstStyle/>
          <a:p>
            <a:r>
              <a:rPr lang="cs-CZ" sz="4000" b="1" dirty="0" smtClean="0">
                <a:solidFill>
                  <a:srgbClr val="00B050"/>
                </a:solidFill>
              </a:rPr>
              <a:t>Otec má 26 </a:t>
            </a:r>
            <a:r>
              <a:rPr lang="cs-CZ" sz="4000" b="1" dirty="0" err="1" smtClean="0">
                <a:solidFill>
                  <a:srgbClr val="00B050"/>
                </a:solidFill>
              </a:rPr>
              <a:t>rokov</a:t>
            </a:r>
            <a:r>
              <a:rPr lang="cs-CZ" sz="4000" b="1" dirty="0" smtClean="0">
                <a:solidFill>
                  <a:srgbClr val="00B050"/>
                </a:solidFill>
              </a:rPr>
              <a:t>, syn má 6 </a:t>
            </a:r>
            <a:r>
              <a:rPr lang="cs-CZ" sz="4000" b="1" dirty="0" err="1" smtClean="0">
                <a:solidFill>
                  <a:srgbClr val="00B050"/>
                </a:solidFill>
              </a:rPr>
              <a:t>rokov</a:t>
            </a:r>
            <a:r>
              <a:rPr lang="cs-CZ" sz="4000" b="1" dirty="0" smtClean="0">
                <a:solidFill>
                  <a:srgbClr val="00B050"/>
                </a:solidFill>
              </a:rPr>
              <a:t>. O </a:t>
            </a:r>
            <a:r>
              <a:rPr lang="cs-CZ" sz="4000" b="1" dirty="0" err="1" smtClean="0">
                <a:solidFill>
                  <a:srgbClr val="00B050"/>
                </a:solidFill>
              </a:rPr>
              <a:t>koľko</a:t>
            </a:r>
            <a:r>
              <a:rPr lang="cs-CZ" sz="4000" b="1" dirty="0" smtClean="0">
                <a:solidFill>
                  <a:srgbClr val="00B050"/>
                </a:solidFill>
              </a:rPr>
              <a:t> </a:t>
            </a:r>
            <a:r>
              <a:rPr lang="cs-CZ" sz="4000" b="1" dirty="0" err="1" smtClean="0">
                <a:solidFill>
                  <a:srgbClr val="00B050"/>
                </a:solidFill>
              </a:rPr>
              <a:t>rokov</a:t>
            </a:r>
            <a:r>
              <a:rPr lang="cs-CZ" sz="4000" b="1" dirty="0" smtClean="0">
                <a:solidFill>
                  <a:srgbClr val="00B050"/>
                </a:solidFill>
              </a:rPr>
              <a:t> bude mať otec </a:t>
            </a:r>
            <a:r>
              <a:rPr lang="cs-CZ" sz="4000" b="1" dirty="0" err="1" smtClean="0">
                <a:solidFill>
                  <a:srgbClr val="00B050"/>
                </a:solidFill>
              </a:rPr>
              <a:t>trikrát</a:t>
            </a:r>
            <a:r>
              <a:rPr lang="cs-CZ" sz="4000" b="1" dirty="0" smtClean="0">
                <a:solidFill>
                  <a:srgbClr val="00B050"/>
                </a:solidFill>
              </a:rPr>
              <a:t> </a:t>
            </a:r>
            <a:r>
              <a:rPr lang="cs-CZ" sz="4000" b="1" dirty="0" err="1" smtClean="0">
                <a:solidFill>
                  <a:srgbClr val="00B050"/>
                </a:solidFill>
              </a:rPr>
              <a:t>viac</a:t>
            </a:r>
            <a:r>
              <a:rPr lang="cs-CZ" sz="4000" b="1" dirty="0" smtClean="0">
                <a:solidFill>
                  <a:srgbClr val="00B050"/>
                </a:solidFill>
              </a:rPr>
              <a:t> </a:t>
            </a:r>
            <a:r>
              <a:rPr lang="cs-CZ" sz="4000" b="1" dirty="0" err="1" smtClean="0">
                <a:solidFill>
                  <a:srgbClr val="00B050"/>
                </a:solidFill>
              </a:rPr>
              <a:t>rokov</a:t>
            </a:r>
            <a:r>
              <a:rPr lang="cs-CZ" sz="4000" b="1" dirty="0" smtClean="0">
                <a:solidFill>
                  <a:srgbClr val="00B050"/>
                </a:solidFill>
              </a:rPr>
              <a:t> </a:t>
            </a:r>
            <a:r>
              <a:rPr lang="cs-CZ" sz="4000" b="1" dirty="0" err="1" smtClean="0">
                <a:solidFill>
                  <a:srgbClr val="00B050"/>
                </a:solidFill>
              </a:rPr>
              <a:t>ako</a:t>
            </a:r>
            <a:r>
              <a:rPr lang="cs-CZ" sz="4000" b="1" dirty="0" smtClean="0">
                <a:solidFill>
                  <a:srgbClr val="00B050"/>
                </a:solidFill>
              </a:rPr>
              <a:t> jeho syn?</a:t>
            </a:r>
            <a:r>
              <a:rPr lang="sk-SK" dirty="0" smtClean="0"/>
              <a:t/>
            </a:r>
            <a:br>
              <a:rPr lang="sk-SK" dirty="0" smtClean="0"/>
            </a:br>
            <a:endParaRPr lang="sk-SK" dirty="0"/>
          </a:p>
        </p:txBody>
      </p:sp>
      <p:sp>
        <p:nvSpPr>
          <p:cNvPr id="3" name="Zástupný symbol obsahu 2"/>
          <p:cNvSpPr>
            <a:spLocks noGrp="1"/>
          </p:cNvSpPr>
          <p:nvPr>
            <p:ph idx="1"/>
          </p:nvPr>
        </p:nvSpPr>
        <p:spPr>
          <a:xfrm>
            <a:off x="381000" y="1828800"/>
            <a:ext cx="8229600" cy="5029200"/>
          </a:xfrm>
        </p:spPr>
        <p:txBody>
          <a:bodyPr>
            <a:normAutofit/>
          </a:bodyPr>
          <a:lstStyle/>
          <a:p>
            <a:pPr>
              <a:buNone/>
            </a:pPr>
            <a:r>
              <a:rPr lang="sk-SK" dirty="0" smtClean="0"/>
              <a:t>				      o 4 roky</a:t>
            </a:r>
          </a:p>
          <a:p>
            <a:pPr>
              <a:buNone/>
            </a:pPr>
            <a:endParaRPr lang="sk-SK" dirty="0" smtClean="0"/>
          </a:p>
          <a:p>
            <a:pPr>
              <a:buNone/>
            </a:pPr>
            <a:endParaRPr lang="sk-SK" dirty="0" smtClean="0"/>
          </a:p>
          <a:p>
            <a:pPr>
              <a:buNone/>
            </a:pPr>
            <a:endParaRPr lang="sk-SK" dirty="0" smtClean="0"/>
          </a:p>
          <a:p>
            <a:pPr>
              <a:buNone/>
            </a:pPr>
            <a:endParaRPr lang="sk-SK" dirty="0" smtClean="0"/>
          </a:p>
          <a:p>
            <a:pPr>
              <a:buNone/>
            </a:pPr>
            <a:endParaRPr lang="sk-SK" dirty="0" smtClean="0"/>
          </a:p>
          <a:p>
            <a:pPr>
              <a:buNone/>
            </a:pPr>
            <a:endParaRPr lang="sk-SK" sz="2000" dirty="0" smtClean="0"/>
          </a:p>
          <a:p>
            <a:pPr algn="ctr">
              <a:buNone/>
            </a:pPr>
            <a:r>
              <a:rPr lang="sk-SK" sz="2000" dirty="0" smtClean="0"/>
              <a:t>Otec bude mať o 4 roky 30, syn bude mať o 4 roky 10.</a:t>
            </a:r>
          </a:p>
          <a:p>
            <a:pPr algn="ctr">
              <a:buNone/>
            </a:pPr>
            <a:r>
              <a:rPr lang="sk-SK" sz="2000" dirty="0" smtClean="0"/>
              <a:t>10 . 3 = 30 </a:t>
            </a:r>
          </a:p>
          <a:p>
            <a:pPr algn="ctr">
              <a:buNone/>
            </a:pPr>
            <a:r>
              <a:rPr lang="sk-SK" sz="2000" dirty="0" smtClean="0"/>
              <a:t>Otec bude mať o 4 roky trikrát viac rokov ako jeho syn.</a:t>
            </a:r>
          </a:p>
        </p:txBody>
      </p:sp>
      <p:graphicFrame>
        <p:nvGraphicFramePr>
          <p:cNvPr id="4" name="Tabuľka 3"/>
          <p:cNvGraphicFramePr>
            <a:graphicFrameLocks noGrp="1"/>
          </p:cNvGraphicFramePr>
          <p:nvPr/>
        </p:nvGraphicFramePr>
        <p:xfrm>
          <a:off x="1524000" y="2438400"/>
          <a:ext cx="6096000" cy="2992120"/>
        </p:xfrm>
        <a:graphic>
          <a:graphicData uri="http://schemas.openxmlformats.org/drawingml/2006/table">
            <a:tbl>
              <a:tblPr firstRow="1" bandRow="1">
                <a:tableStyleId>{8799B23B-EC83-4686-B30A-512413B5E67A}</a:tableStyleId>
              </a:tblPr>
              <a:tblGrid>
                <a:gridCol w="2032000"/>
                <a:gridCol w="2032000"/>
                <a:gridCol w="2032000"/>
              </a:tblGrid>
              <a:tr h="370840">
                <a:tc>
                  <a:txBody>
                    <a:bodyPr/>
                    <a:lstStyle/>
                    <a:p>
                      <a:pPr algn="ctr"/>
                      <a:r>
                        <a:rPr lang="sk-SK" sz="2000" dirty="0" smtClean="0"/>
                        <a:t>otec má</a:t>
                      </a:r>
                      <a:r>
                        <a:rPr lang="sk-SK" sz="2000" baseline="0" dirty="0" smtClean="0"/>
                        <a:t> ... rokov</a:t>
                      </a:r>
                      <a:endParaRPr lang="sk-SK" sz="2000" dirty="0"/>
                    </a:p>
                  </a:txBody>
                  <a:tcPr>
                    <a:lnR w="38100" cap="flat" cmpd="sng" algn="ctr">
                      <a:solidFill>
                        <a:schemeClr val="accent3">
                          <a:lumMod val="50000"/>
                        </a:schemeClr>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sk-SK" sz="2000" dirty="0" smtClean="0"/>
                        <a:t>syn má ... rokov</a:t>
                      </a:r>
                      <a:endParaRPr lang="sk-SK" sz="2000" dirty="0"/>
                    </a:p>
                  </a:txBody>
                  <a:tcPr>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sk-SK" sz="2000" dirty="0" smtClean="0"/>
                        <a:t>synov vek .</a:t>
                      </a:r>
                      <a:r>
                        <a:rPr lang="sk-SK" sz="2000" baseline="0" dirty="0" smtClean="0"/>
                        <a:t> 3</a:t>
                      </a:r>
                      <a:endParaRPr lang="sk-SK" sz="2000" dirty="0"/>
                    </a:p>
                  </a:txBody>
                  <a:tcPr>
                    <a:lnL w="38100" cap="flat" cmpd="sng" algn="ctr">
                      <a:solidFill>
                        <a:schemeClr val="accent3">
                          <a:lumMod val="50000"/>
                        </a:schemeClr>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r>
              <a:tr h="370840">
                <a:tc>
                  <a:txBody>
                    <a:bodyPr/>
                    <a:lstStyle/>
                    <a:p>
                      <a:pPr algn="ctr"/>
                      <a:r>
                        <a:rPr lang="sk-SK" dirty="0" smtClean="0"/>
                        <a:t>26</a:t>
                      </a:r>
                      <a:endParaRPr lang="sk-SK" dirty="0"/>
                    </a:p>
                  </a:txBody>
                  <a:tcPr>
                    <a:lnR w="38100" cap="flat" cmpd="sng" algn="ctr">
                      <a:solidFill>
                        <a:schemeClr val="accent3">
                          <a:lumMod val="5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sk-SK" dirty="0" smtClean="0"/>
                        <a:t>6</a:t>
                      </a:r>
                      <a:endParaRPr lang="sk-SK" dirty="0"/>
                    </a:p>
                  </a:txBody>
                  <a:tcPr>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sk-SK" dirty="0" smtClean="0"/>
                        <a:t>6 . 3 = 18</a:t>
                      </a:r>
                      <a:endParaRPr lang="sk-SK" dirty="0"/>
                    </a:p>
                  </a:txBody>
                  <a:tcPr>
                    <a:lnL w="38100" cap="flat" cmpd="sng" algn="ctr">
                      <a:solidFill>
                        <a:schemeClr val="accent3">
                          <a:lumMod val="50000"/>
                        </a:schemeClr>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r>
              <a:tr h="370840">
                <a:tc>
                  <a:txBody>
                    <a:bodyPr/>
                    <a:lstStyle/>
                    <a:p>
                      <a:pPr algn="ctr"/>
                      <a:r>
                        <a:rPr lang="sk-SK" dirty="0" smtClean="0"/>
                        <a:t>27</a:t>
                      </a:r>
                      <a:endParaRPr lang="sk-SK" dirty="0"/>
                    </a:p>
                  </a:txBody>
                  <a:tcPr>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7</a:t>
                      </a:r>
                      <a:endParaRPr lang="sk-SK" dirty="0"/>
                    </a:p>
                  </a:txBody>
                  <a:tcPr>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7 . 3 = 21</a:t>
                      </a:r>
                      <a:endParaRPr lang="sk-SK" dirty="0"/>
                    </a:p>
                  </a:txBody>
                  <a:tcPr>
                    <a:lnL w="38100" cap="flat" cmpd="sng" algn="ctr">
                      <a:solidFill>
                        <a:schemeClr val="accent3">
                          <a:lumMod val="50000"/>
                        </a:schemeClr>
                      </a:solidFill>
                      <a:prstDash val="solid"/>
                      <a:round/>
                      <a:headEnd type="none" w="med" len="med"/>
                      <a:tailEnd type="none" w="med" len="med"/>
                    </a:lnL>
                  </a:tcPr>
                </a:tc>
              </a:tr>
              <a:tr h="370840">
                <a:tc>
                  <a:txBody>
                    <a:bodyPr/>
                    <a:lstStyle/>
                    <a:p>
                      <a:pPr algn="ctr"/>
                      <a:r>
                        <a:rPr lang="sk-SK" dirty="0" smtClean="0"/>
                        <a:t>28</a:t>
                      </a:r>
                      <a:endParaRPr lang="sk-SK" dirty="0"/>
                    </a:p>
                  </a:txBody>
                  <a:tcPr>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8</a:t>
                      </a:r>
                      <a:endParaRPr lang="sk-SK" dirty="0"/>
                    </a:p>
                  </a:txBody>
                  <a:tcPr>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8 . 3 = 24</a:t>
                      </a:r>
                      <a:endParaRPr lang="sk-SK" dirty="0"/>
                    </a:p>
                  </a:txBody>
                  <a:tcPr>
                    <a:lnL w="38100" cap="flat" cmpd="sng" algn="ctr">
                      <a:solidFill>
                        <a:schemeClr val="accent3">
                          <a:lumMod val="50000"/>
                        </a:schemeClr>
                      </a:solidFill>
                      <a:prstDash val="solid"/>
                      <a:round/>
                      <a:headEnd type="none" w="med" len="med"/>
                      <a:tailEnd type="none" w="med" len="med"/>
                    </a:lnL>
                  </a:tcPr>
                </a:tc>
              </a:tr>
              <a:tr h="370840">
                <a:tc>
                  <a:txBody>
                    <a:bodyPr/>
                    <a:lstStyle/>
                    <a:p>
                      <a:pPr algn="ctr"/>
                      <a:r>
                        <a:rPr lang="sk-SK" dirty="0" smtClean="0"/>
                        <a:t>29</a:t>
                      </a:r>
                      <a:endParaRPr lang="sk-SK" dirty="0"/>
                    </a:p>
                  </a:txBody>
                  <a:tcPr>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9</a:t>
                      </a:r>
                      <a:endParaRPr lang="sk-SK" dirty="0"/>
                    </a:p>
                  </a:txBody>
                  <a:tcPr>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9 . </a:t>
                      </a:r>
                      <a:r>
                        <a:rPr lang="sk-SK" baseline="0" dirty="0" smtClean="0"/>
                        <a:t> 3 = 27</a:t>
                      </a:r>
                      <a:endParaRPr lang="sk-SK" dirty="0"/>
                    </a:p>
                  </a:txBody>
                  <a:tcPr>
                    <a:lnL w="38100" cap="flat" cmpd="sng" algn="ctr">
                      <a:solidFill>
                        <a:schemeClr val="accent3">
                          <a:lumMod val="50000"/>
                        </a:schemeClr>
                      </a:solidFill>
                      <a:prstDash val="solid"/>
                      <a:round/>
                      <a:headEnd type="none" w="med" len="med"/>
                      <a:tailEnd type="none" w="med" len="med"/>
                    </a:lnL>
                  </a:tcPr>
                </a:tc>
              </a:tr>
              <a:tr h="370840">
                <a:tc>
                  <a:txBody>
                    <a:bodyPr/>
                    <a:lstStyle/>
                    <a:p>
                      <a:pPr algn="ctr"/>
                      <a:r>
                        <a:rPr lang="sk-SK" b="1" dirty="0" smtClean="0"/>
                        <a:t>30</a:t>
                      </a:r>
                      <a:endParaRPr lang="sk-SK" b="1" dirty="0"/>
                    </a:p>
                  </a:txBody>
                  <a:tcPr>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10</a:t>
                      </a:r>
                      <a:endParaRPr lang="sk-SK" dirty="0"/>
                    </a:p>
                  </a:txBody>
                  <a:tcPr>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10 . 3 =</a:t>
                      </a:r>
                      <a:r>
                        <a:rPr lang="sk-SK" b="1" dirty="0" smtClean="0"/>
                        <a:t> 30</a:t>
                      </a:r>
                      <a:endParaRPr lang="sk-SK" b="1" dirty="0"/>
                    </a:p>
                  </a:txBody>
                  <a:tcPr>
                    <a:lnL w="38100" cap="flat" cmpd="sng" algn="ctr">
                      <a:solidFill>
                        <a:schemeClr val="accent3">
                          <a:lumMod val="50000"/>
                        </a:schemeClr>
                      </a:solidFill>
                      <a:prstDash val="solid"/>
                      <a:round/>
                      <a:headEnd type="none" w="med" len="med"/>
                      <a:tailEnd type="none" w="med" len="med"/>
                    </a:lnL>
                  </a:tcPr>
                </a:tc>
              </a:tr>
              <a:tr h="370840">
                <a:tc>
                  <a:txBody>
                    <a:bodyPr/>
                    <a:lstStyle/>
                    <a:p>
                      <a:pPr algn="ctr"/>
                      <a:r>
                        <a:rPr lang="sk-SK" dirty="0" smtClean="0"/>
                        <a:t>31</a:t>
                      </a:r>
                      <a:endParaRPr lang="sk-SK" dirty="0"/>
                    </a:p>
                  </a:txBody>
                  <a:tcPr>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11</a:t>
                      </a:r>
                      <a:endParaRPr lang="sk-SK" dirty="0"/>
                    </a:p>
                  </a:txBody>
                  <a:tcPr>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11 . 3 = 33</a:t>
                      </a:r>
                      <a:endParaRPr lang="sk-SK" dirty="0"/>
                    </a:p>
                  </a:txBody>
                  <a:tcPr>
                    <a:lnL w="38100" cap="flat" cmpd="sng" algn="ctr">
                      <a:solidFill>
                        <a:schemeClr val="accent3">
                          <a:lumMod val="50000"/>
                        </a:schemeClr>
                      </a:solidFill>
                      <a:prstDash val="solid"/>
                      <a:round/>
                      <a:headEnd type="none" w="med" len="med"/>
                      <a:tailEnd type="none" w="med" len="med"/>
                    </a:lnL>
                  </a:tcPr>
                </a:tc>
              </a:tr>
              <a:tr h="370840">
                <a:tc>
                  <a:txBody>
                    <a:bodyPr/>
                    <a:lstStyle/>
                    <a:p>
                      <a:pPr algn="ctr"/>
                      <a:r>
                        <a:rPr lang="sk-SK" dirty="0" smtClean="0"/>
                        <a:t>32</a:t>
                      </a:r>
                      <a:endParaRPr lang="sk-SK" dirty="0"/>
                    </a:p>
                  </a:txBody>
                  <a:tcPr>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12</a:t>
                      </a:r>
                      <a:endParaRPr lang="sk-SK" dirty="0"/>
                    </a:p>
                  </a:txBody>
                  <a:tcPr>
                    <a:lnL w="38100" cap="flat" cmpd="sng" algn="ctr">
                      <a:solidFill>
                        <a:schemeClr val="accent3">
                          <a:lumMod val="50000"/>
                        </a:schemeClr>
                      </a:solidFill>
                      <a:prstDash val="solid"/>
                      <a:round/>
                      <a:headEnd type="none" w="med" len="med"/>
                      <a:tailEnd type="none" w="med" len="med"/>
                    </a:lnL>
                    <a:lnR w="38100" cap="flat" cmpd="sng" algn="ctr">
                      <a:solidFill>
                        <a:schemeClr val="accent3">
                          <a:lumMod val="50000"/>
                        </a:schemeClr>
                      </a:solidFill>
                      <a:prstDash val="solid"/>
                      <a:round/>
                      <a:headEnd type="none" w="med" len="med"/>
                      <a:tailEnd type="none" w="med" len="med"/>
                    </a:lnR>
                  </a:tcPr>
                </a:tc>
                <a:tc>
                  <a:txBody>
                    <a:bodyPr/>
                    <a:lstStyle/>
                    <a:p>
                      <a:pPr algn="ctr"/>
                      <a:r>
                        <a:rPr lang="sk-SK" dirty="0" smtClean="0"/>
                        <a:t>12 . 3 = 36</a:t>
                      </a:r>
                      <a:endParaRPr lang="sk-SK" dirty="0"/>
                    </a:p>
                  </a:txBody>
                  <a:tcPr>
                    <a:lnL w="38100" cap="flat" cmpd="sng" algn="ctr">
                      <a:solidFill>
                        <a:schemeClr val="accent3">
                          <a:lumMod val="5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 calcmode="lin" valueType="num">
                                      <p:cBhvr>
                                        <p:cTn id="17" dur="500" fill="hold"/>
                                        <p:tgtEl>
                                          <p:spTgt spid="4"/>
                                        </p:tgtEl>
                                        <p:attrNameLst>
                                          <p:attrName>style.rotation</p:attrName>
                                        </p:attrNameLst>
                                      </p:cBhvr>
                                      <p:tavLst>
                                        <p:tav tm="0">
                                          <p:val>
                                            <p:fltVal val="360"/>
                                          </p:val>
                                        </p:tav>
                                        <p:tav tm="100000">
                                          <p:val>
                                            <p:fltVal val="0"/>
                                          </p:val>
                                        </p:tav>
                                      </p:tavLst>
                                    </p:anim>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5"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3" dur="500" fill="hold"/>
                                        <p:tgtEl>
                                          <p:spTgt spid="3">
                                            <p:txEl>
                                              <p:pRg st="7" end="7"/>
                                            </p:txEl>
                                          </p:spTgt>
                                        </p:tgtEl>
                                        <p:attrNameLst>
                                          <p:attrName>style.rotation</p:attrName>
                                        </p:attrNameLst>
                                      </p:cBhvr>
                                      <p:tavLst>
                                        <p:tav tm="0">
                                          <p:val>
                                            <p:fltVal val="360"/>
                                          </p:val>
                                        </p:tav>
                                        <p:tav tm="100000">
                                          <p:val>
                                            <p:fltVal val="0"/>
                                          </p:val>
                                        </p:tav>
                                      </p:tavLst>
                                    </p:anim>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p:cTn id="3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1" dur="500" fill="hold"/>
                                        <p:tgtEl>
                                          <p:spTgt spid="3">
                                            <p:txEl>
                                              <p:pRg st="8" end="8"/>
                                            </p:txEl>
                                          </p:spTgt>
                                        </p:tgtEl>
                                        <p:attrNameLst>
                                          <p:attrName>style.rotation</p:attrName>
                                        </p:attrNameLst>
                                      </p:cBhvr>
                                      <p:tavLst>
                                        <p:tav tm="0">
                                          <p:val>
                                            <p:fltVal val="360"/>
                                          </p:val>
                                        </p:tav>
                                        <p:tav tm="100000">
                                          <p:val>
                                            <p:fltVal val="0"/>
                                          </p:val>
                                        </p:tav>
                                      </p:tavLst>
                                    </p:anim>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p:cTn id="47"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9" dur="500" fill="hold"/>
                                        <p:tgtEl>
                                          <p:spTgt spid="3">
                                            <p:txEl>
                                              <p:pRg st="9" end="9"/>
                                            </p:txEl>
                                          </p:spTgt>
                                        </p:tgtEl>
                                        <p:attrNameLst>
                                          <p:attrName>style.rotation</p:attrName>
                                        </p:attrNameLst>
                                      </p:cBhvr>
                                      <p:tavLst>
                                        <p:tav tm="0">
                                          <p:val>
                                            <p:fltVal val="360"/>
                                          </p:val>
                                        </p:tav>
                                        <p:tav tm="100000">
                                          <p:val>
                                            <p:fltVal val="0"/>
                                          </p:val>
                                        </p:tav>
                                      </p:tavLst>
                                    </p:anim>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Nájdi 5 rozdielov:</a:t>
            </a:r>
            <a:endParaRPr lang="sk-SK" dirty="0"/>
          </a:p>
        </p:txBody>
      </p:sp>
      <p:sp>
        <p:nvSpPr>
          <p:cNvPr id="16386" name="AutoShape 2" descr="http://nd05.jxs.cz/090/018/56327fa60f_79369864_o2.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sk-SK"/>
          </a:p>
        </p:txBody>
      </p:sp>
      <p:pic>
        <p:nvPicPr>
          <p:cNvPr id="16388" name="Picture 4" descr="http://nd05.jxs.cz/090/018/56327fa60f_79369864_o2.gif"/>
          <p:cNvPicPr>
            <a:picLocks noChangeAspect="1" noChangeArrowheads="1"/>
          </p:cNvPicPr>
          <p:nvPr/>
        </p:nvPicPr>
        <p:blipFill>
          <a:blip r:embed="rId2" cstate="print"/>
          <a:srcRect b="4891"/>
          <a:stretch>
            <a:fillRect/>
          </a:stretch>
        </p:blipFill>
        <p:spPr bwMode="auto">
          <a:xfrm>
            <a:off x="685800" y="1295400"/>
            <a:ext cx="7315200" cy="5334000"/>
          </a:xfrm>
          <a:prstGeom prst="rect">
            <a:avLst/>
          </a:prstGeom>
          <a:noFill/>
        </p:spPr>
      </p:pic>
      <p:sp>
        <p:nvSpPr>
          <p:cNvPr id="5" name="Ovál 4"/>
          <p:cNvSpPr/>
          <p:nvPr/>
        </p:nvSpPr>
        <p:spPr>
          <a:xfrm>
            <a:off x="4800600" y="1676400"/>
            <a:ext cx="838200" cy="1905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6" name="Ovál 5"/>
          <p:cNvSpPr/>
          <p:nvPr/>
        </p:nvSpPr>
        <p:spPr>
          <a:xfrm>
            <a:off x="5791200" y="3048000"/>
            <a:ext cx="304800" cy="304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7" name="Ovál 6"/>
          <p:cNvSpPr/>
          <p:nvPr/>
        </p:nvSpPr>
        <p:spPr>
          <a:xfrm>
            <a:off x="3048000" y="41148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8" name="Ovál 7"/>
          <p:cNvSpPr/>
          <p:nvPr/>
        </p:nvSpPr>
        <p:spPr>
          <a:xfrm>
            <a:off x="2286000" y="15240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9" name="Ovál 8"/>
          <p:cNvSpPr/>
          <p:nvPr/>
        </p:nvSpPr>
        <p:spPr>
          <a:xfrm>
            <a:off x="6400800" y="33528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6388"/>
                                        </p:tgtEl>
                                        <p:attrNameLst>
                                          <p:attrName>style.visibility</p:attrName>
                                        </p:attrNameLst>
                                      </p:cBhvr>
                                      <p:to>
                                        <p:strVal val="visible"/>
                                      </p:to>
                                    </p:set>
                                    <p:anim calcmode="lin" valueType="num">
                                      <p:cBhvr>
                                        <p:cTn id="15" dur="500" fill="hold"/>
                                        <p:tgtEl>
                                          <p:spTgt spid="16388"/>
                                        </p:tgtEl>
                                        <p:attrNameLst>
                                          <p:attrName>ppt_w</p:attrName>
                                        </p:attrNameLst>
                                      </p:cBhvr>
                                      <p:tavLst>
                                        <p:tav tm="0">
                                          <p:val>
                                            <p:fltVal val="0"/>
                                          </p:val>
                                        </p:tav>
                                        <p:tav tm="100000">
                                          <p:val>
                                            <p:strVal val="#ppt_w"/>
                                          </p:val>
                                        </p:tav>
                                      </p:tavLst>
                                    </p:anim>
                                    <p:anim calcmode="lin" valueType="num">
                                      <p:cBhvr>
                                        <p:cTn id="16" dur="500" fill="hold"/>
                                        <p:tgtEl>
                                          <p:spTgt spid="16388"/>
                                        </p:tgtEl>
                                        <p:attrNameLst>
                                          <p:attrName>ppt_h</p:attrName>
                                        </p:attrNameLst>
                                      </p:cBhvr>
                                      <p:tavLst>
                                        <p:tav tm="0">
                                          <p:val>
                                            <p:fltVal val="0"/>
                                          </p:val>
                                        </p:tav>
                                        <p:tav tm="100000">
                                          <p:val>
                                            <p:strVal val="#ppt_h"/>
                                          </p:val>
                                        </p:tav>
                                      </p:tavLst>
                                    </p:anim>
                                    <p:anim calcmode="lin" valueType="num">
                                      <p:cBhvr>
                                        <p:cTn id="17" dur="500" fill="hold"/>
                                        <p:tgtEl>
                                          <p:spTgt spid="16388"/>
                                        </p:tgtEl>
                                        <p:attrNameLst>
                                          <p:attrName>style.rotation</p:attrName>
                                        </p:attrNameLst>
                                      </p:cBhvr>
                                      <p:tavLst>
                                        <p:tav tm="0">
                                          <p:val>
                                            <p:fltVal val="360"/>
                                          </p:val>
                                        </p:tav>
                                        <p:tav tm="100000">
                                          <p:val>
                                            <p:fltVal val="0"/>
                                          </p:val>
                                        </p:tav>
                                      </p:tavLst>
                                    </p:anim>
                                    <p:animEffect transition="in" filter="fade">
                                      <p:cBhvr>
                                        <p:cTn id="18" dur="500"/>
                                        <p:tgtEl>
                                          <p:spTgt spid="16388"/>
                                        </p:tgtEl>
                                      </p:cBhvr>
                                    </p:animEffect>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9" presetClass="entr" presetSubtype="0" accel="10000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40"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41"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4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9" presetClass="entr" presetSubtype="0" accel="10000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56"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57"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5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img.geocaching.com/cache/large/4ae6cde9-885a-4df8-9255-7f83d93e7f0e.jpg"/>
          <p:cNvPicPr>
            <a:picLocks noChangeAspect="1" noChangeArrowheads="1"/>
          </p:cNvPicPr>
          <p:nvPr/>
        </p:nvPicPr>
        <p:blipFill>
          <a:blip r:embed="rId2" cstate="print"/>
          <a:srcRect/>
          <a:stretch>
            <a:fillRect/>
          </a:stretch>
        </p:blipFill>
        <p:spPr bwMode="auto">
          <a:xfrm>
            <a:off x="4572000" y="2286000"/>
            <a:ext cx="5057775" cy="2857500"/>
          </a:xfrm>
          <a:prstGeom prst="rect">
            <a:avLst/>
          </a:prstGeom>
          <a:noFill/>
        </p:spPr>
      </p:pic>
      <p:sp>
        <p:nvSpPr>
          <p:cNvPr id="2" name="Nadpis 1"/>
          <p:cNvSpPr>
            <a:spLocks noGrp="1"/>
          </p:cNvSpPr>
          <p:nvPr>
            <p:ph type="title"/>
          </p:nvPr>
        </p:nvSpPr>
        <p:spPr>
          <a:xfrm>
            <a:off x="457200" y="274638"/>
            <a:ext cx="8229600" cy="2849562"/>
          </a:xfrm>
          <a:noFill/>
        </p:spPr>
        <p:txBody>
          <a:bodyPr>
            <a:noAutofit/>
          </a:bodyPr>
          <a:lstStyle/>
          <a:p>
            <a:pPr algn="l"/>
            <a:r>
              <a:rPr lang="cs-CZ" sz="2800" b="1" dirty="0" smtClean="0"/>
              <a:t>Bača </a:t>
            </a:r>
            <a:r>
              <a:rPr lang="cs-CZ" sz="2800" b="1" dirty="0" err="1" smtClean="0"/>
              <a:t>Maťko</a:t>
            </a:r>
            <a:r>
              <a:rPr lang="cs-CZ" sz="2800" b="1" dirty="0" smtClean="0"/>
              <a:t> </a:t>
            </a:r>
            <a:r>
              <a:rPr lang="cs-CZ" sz="2800" b="1" dirty="0" err="1" smtClean="0"/>
              <a:t>hovorí</a:t>
            </a:r>
            <a:r>
              <a:rPr lang="cs-CZ" sz="2800" b="1" dirty="0" smtClean="0"/>
              <a:t> bačovi </a:t>
            </a:r>
            <a:r>
              <a:rPr lang="cs-CZ" sz="2800" b="1" dirty="0" err="1" smtClean="0"/>
              <a:t>Kubkovi</a:t>
            </a:r>
            <a:r>
              <a:rPr lang="cs-CZ" sz="2800" b="1" dirty="0" smtClean="0"/>
              <a:t>: „ </a:t>
            </a:r>
            <a:r>
              <a:rPr lang="cs-CZ" sz="2800" b="1" dirty="0" err="1" smtClean="0"/>
              <a:t>Daj</a:t>
            </a:r>
            <a:r>
              <a:rPr lang="cs-CZ" sz="2800" b="1" dirty="0" smtClean="0"/>
              <a:t> mi jednu z </a:t>
            </a:r>
            <a:r>
              <a:rPr lang="cs-CZ" sz="2800" b="1" dirty="0" err="1" smtClean="0"/>
              <a:t>tvojich</a:t>
            </a:r>
            <a:r>
              <a:rPr lang="cs-CZ" sz="2800" b="1" dirty="0" smtClean="0"/>
              <a:t> </a:t>
            </a:r>
            <a:r>
              <a:rPr lang="cs-CZ" sz="2800" b="1" dirty="0" err="1" smtClean="0"/>
              <a:t>oviec</a:t>
            </a:r>
            <a:r>
              <a:rPr lang="cs-CZ" sz="2800" b="1" dirty="0" smtClean="0"/>
              <a:t> a budeme mať </a:t>
            </a:r>
            <a:r>
              <a:rPr lang="cs-CZ" sz="2800" b="1" dirty="0" err="1" smtClean="0"/>
              <a:t>rovnaký</a:t>
            </a:r>
            <a:r>
              <a:rPr lang="cs-CZ" sz="2800" b="1" dirty="0" smtClean="0"/>
              <a:t> počet </a:t>
            </a:r>
            <a:r>
              <a:rPr lang="cs-CZ" sz="2800" b="1" dirty="0" err="1" smtClean="0"/>
              <a:t>oviec</a:t>
            </a:r>
            <a:r>
              <a:rPr lang="cs-CZ" sz="2800" b="1" dirty="0" smtClean="0"/>
              <a:t>.“ </a:t>
            </a:r>
            <a:br>
              <a:rPr lang="cs-CZ" sz="2800" b="1" dirty="0" smtClean="0"/>
            </a:br>
            <a:r>
              <a:rPr lang="cs-CZ" sz="2800" b="1" dirty="0" smtClean="0"/>
              <a:t>Na to mu bača </a:t>
            </a:r>
            <a:r>
              <a:rPr lang="cs-CZ" sz="2800" b="1" dirty="0" err="1" smtClean="0"/>
              <a:t>Kubko</a:t>
            </a:r>
            <a:r>
              <a:rPr lang="cs-CZ" sz="2800" b="1" dirty="0" smtClean="0"/>
              <a:t> </a:t>
            </a:r>
            <a:r>
              <a:rPr lang="cs-CZ" sz="2800" b="1" dirty="0" err="1" smtClean="0"/>
              <a:t>hovorí</a:t>
            </a:r>
            <a:r>
              <a:rPr lang="cs-CZ" sz="2800" b="1" dirty="0" smtClean="0"/>
              <a:t>: „ </a:t>
            </a:r>
            <a:r>
              <a:rPr lang="cs-CZ" sz="2800" b="1" dirty="0" err="1" smtClean="0"/>
              <a:t>Ak</a:t>
            </a:r>
            <a:r>
              <a:rPr lang="cs-CZ" sz="2800" b="1" dirty="0" smtClean="0"/>
              <a:t> mi dáš ty jednu </a:t>
            </a:r>
            <a:r>
              <a:rPr lang="cs-CZ" sz="2800" b="1" dirty="0" err="1" smtClean="0"/>
              <a:t>ovcu</a:t>
            </a:r>
            <a:r>
              <a:rPr lang="cs-CZ" sz="2800" b="1" dirty="0" smtClean="0"/>
              <a:t>, </a:t>
            </a:r>
            <a:r>
              <a:rPr lang="cs-CZ" sz="2800" b="1" dirty="0" err="1" smtClean="0"/>
              <a:t>budem</a:t>
            </a:r>
            <a:r>
              <a:rPr lang="cs-CZ" sz="2800" b="1" dirty="0" smtClean="0"/>
              <a:t> mať dvakrát </a:t>
            </a:r>
            <a:r>
              <a:rPr lang="cs-CZ" sz="2800" b="1" dirty="0" err="1" smtClean="0"/>
              <a:t>viac</a:t>
            </a:r>
            <a:r>
              <a:rPr lang="cs-CZ" sz="2800" b="1" dirty="0" smtClean="0"/>
              <a:t> </a:t>
            </a:r>
            <a:r>
              <a:rPr lang="cs-CZ" sz="2800" b="1" dirty="0" err="1" smtClean="0"/>
              <a:t>oviec</a:t>
            </a:r>
            <a:r>
              <a:rPr lang="cs-CZ" sz="2800" b="1" dirty="0" smtClean="0"/>
              <a:t> </a:t>
            </a:r>
            <a:r>
              <a:rPr lang="cs-CZ" sz="2800" b="1" dirty="0" err="1" smtClean="0"/>
              <a:t>ako</a:t>
            </a:r>
            <a:r>
              <a:rPr lang="cs-CZ" sz="2800" b="1" dirty="0" smtClean="0"/>
              <a:t>  ty.“  </a:t>
            </a:r>
            <a:br>
              <a:rPr lang="cs-CZ" sz="2800" b="1" dirty="0" smtClean="0"/>
            </a:br>
            <a:r>
              <a:rPr lang="cs-CZ" sz="2800" b="1" dirty="0" err="1" smtClean="0"/>
              <a:t>Koľko</a:t>
            </a:r>
            <a:r>
              <a:rPr lang="cs-CZ" sz="2800" b="1" dirty="0" smtClean="0"/>
              <a:t> </a:t>
            </a:r>
            <a:r>
              <a:rPr lang="cs-CZ" sz="2800" b="1" dirty="0" err="1" smtClean="0"/>
              <a:t>mal</a:t>
            </a:r>
            <a:r>
              <a:rPr lang="cs-CZ" sz="2800" b="1" dirty="0" smtClean="0"/>
              <a:t> každý bača </a:t>
            </a:r>
            <a:r>
              <a:rPr lang="cs-CZ" sz="2800" b="1" dirty="0" err="1" smtClean="0"/>
              <a:t>oviec</a:t>
            </a:r>
            <a:r>
              <a:rPr lang="cs-CZ" sz="2800" b="1" dirty="0" smtClean="0"/>
              <a:t>? (</a:t>
            </a:r>
            <a:r>
              <a:rPr lang="cs-CZ" sz="2800" b="1" dirty="0" err="1" smtClean="0"/>
              <a:t>Pomôcka</a:t>
            </a:r>
            <a:r>
              <a:rPr lang="cs-CZ" sz="2800" b="1" dirty="0" smtClean="0"/>
              <a:t>: každý z nich </a:t>
            </a:r>
            <a:r>
              <a:rPr lang="cs-CZ" sz="2800" b="1" dirty="0" err="1" smtClean="0"/>
              <a:t>mal</a:t>
            </a:r>
            <a:r>
              <a:rPr lang="cs-CZ" sz="2800" b="1" dirty="0" smtClean="0"/>
              <a:t> </a:t>
            </a:r>
            <a:r>
              <a:rPr lang="cs-CZ" sz="2800" b="1" dirty="0" err="1" smtClean="0"/>
              <a:t>menej</a:t>
            </a:r>
            <a:r>
              <a:rPr lang="cs-CZ" sz="2800" b="1" dirty="0" smtClean="0"/>
              <a:t> </a:t>
            </a:r>
            <a:r>
              <a:rPr lang="cs-CZ" sz="2800" b="1" dirty="0" err="1" smtClean="0"/>
              <a:t>ako</a:t>
            </a:r>
            <a:r>
              <a:rPr lang="cs-CZ" sz="2800" b="1" dirty="0" smtClean="0"/>
              <a:t> </a:t>
            </a:r>
            <a:r>
              <a:rPr lang="cs-CZ" sz="2800" b="1" dirty="0" err="1" smtClean="0"/>
              <a:t>desať</a:t>
            </a:r>
            <a:r>
              <a:rPr lang="cs-CZ" sz="2800" b="1" dirty="0" smtClean="0"/>
              <a:t> </a:t>
            </a:r>
            <a:r>
              <a:rPr lang="cs-CZ" sz="2800" b="1" dirty="0" err="1" smtClean="0"/>
              <a:t>oviec</a:t>
            </a:r>
            <a:r>
              <a:rPr lang="cs-CZ" sz="2800" b="1" dirty="0" smtClean="0"/>
              <a:t>.)</a:t>
            </a:r>
            <a:endParaRPr lang="sk-SK" sz="2800" b="1" dirty="0"/>
          </a:p>
        </p:txBody>
      </p:sp>
      <p:sp>
        <p:nvSpPr>
          <p:cNvPr id="3" name="Zástupný symbol obsahu 2"/>
          <p:cNvSpPr>
            <a:spLocks noGrp="1"/>
          </p:cNvSpPr>
          <p:nvPr>
            <p:ph idx="1"/>
          </p:nvPr>
        </p:nvSpPr>
        <p:spPr>
          <a:xfrm>
            <a:off x="457200" y="3124200"/>
            <a:ext cx="8305800" cy="3733800"/>
          </a:xfrm>
        </p:spPr>
        <p:txBody>
          <a:bodyPr/>
          <a:lstStyle/>
          <a:p>
            <a:r>
              <a:rPr lang="sk-SK" sz="2800" dirty="0" smtClean="0"/>
              <a:t>Maťko má 5 oviec.</a:t>
            </a:r>
          </a:p>
          <a:p>
            <a:r>
              <a:rPr lang="sk-SK" sz="2800" dirty="0" err="1" smtClean="0"/>
              <a:t>Kubko</a:t>
            </a:r>
            <a:r>
              <a:rPr lang="sk-SK" sz="2800" dirty="0" smtClean="0"/>
              <a:t> má 7 oviec.</a:t>
            </a:r>
          </a:p>
          <a:p>
            <a:endParaRPr lang="sk-SK" sz="2800" dirty="0" smtClean="0"/>
          </a:p>
          <a:p>
            <a:r>
              <a:rPr lang="sk-SK" sz="2800" dirty="0" smtClean="0"/>
              <a:t>Ak dá </a:t>
            </a:r>
            <a:r>
              <a:rPr lang="sk-SK" sz="2800" dirty="0" err="1" smtClean="0"/>
              <a:t>Kubko</a:t>
            </a:r>
            <a:r>
              <a:rPr lang="sk-SK" sz="2800" dirty="0" smtClean="0"/>
              <a:t> Maťkovi 1 ovcu: Maťko – 6 oviec</a:t>
            </a:r>
          </a:p>
          <a:p>
            <a:pPr>
              <a:buNone/>
            </a:pPr>
            <a:r>
              <a:rPr lang="sk-SK" sz="2800" dirty="0" smtClean="0"/>
              <a:t>                                                         </a:t>
            </a:r>
            <a:r>
              <a:rPr lang="sk-SK" sz="2800" dirty="0" err="1" smtClean="0"/>
              <a:t>Kubko</a:t>
            </a:r>
            <a:r>
              <a:rPr lang="sk-SK" sz="2800" dirty="0" smtClean="0"/>
              <a:t> – 6 oviec             </a:t>
            </a:r>
            <a:endParaRPr lang="sk-SK" sz="1600" dirty="0" smtClean="0"/>
          </a:p>
          <a:p>
            <a:r>
              <a:rPr lang="sk-SK" sz="2800" dirty="0" smtClean="0"/>
              <a:t>Ak dá Maťko </a:t>
            </a:r>
            <a:r>
              <a:rPr lang="sk-SK" sz="2800" dirty="0" err="1" smtClean="0"/>
              <a:t>Kubkovi</a:t>
            </a:r>
            <a:r>
              <a:rPr lang="sk-SK" sz="2800" dirty="0" smtClean="0"/>
              <a:t> 1 ovcu: Maťko – 4 ovce</a:t>
            </a:r>
          </a:p>
          <a:p>
            <a:pPr>
              <a:buNone/>
            </a:pPr>
            <a:r>
              <a:rPr lang="sk-SK" sz="2800" dirty="0" smtClean="0"/>
              <a:t>                                                         </a:t>
            </a:r>
            <a:r>
              <a:rPr lang="sk-SK" sz="2800" dirty="0" err="1" smtClean="0"/>
              <a:t>Kubko</a:t>
            </a:r>
            <a:r>
              <a:rPr lang="sk-SK" sz="2800" dirty="0" smtClean="0"/>
              <a:t> – 8 oviec</a:t>
            </a:r>
            <a:endParaRPr lang="sk-SK" sz="1600" dirty="0" smtClean="0"/>
          </a:p>
          <a:p>
            <a:endParaRPr lang="sk-S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9458"/>
                                        </p:tgtEl>
                                        <p:attrNameLst>
                                          <p:attrName>style.visibility</p:attrName>
                                        </p:attrNameLst>
                                      </p:cBhvr>
                                      <p:to>
                                        <p:strVal val="visible"/>
                                      </p:to>
                                    </p:set>
                                    <p:anim calcmode="lin" valueType="num">
                                      <p:cBhvr>
                                        <p:cTn id="13" dur="500" fill="hold"/>
                                        <p:tgtEl>
                                          <p:spTgt spid="19458"/>
                                        </p:tgtEl>
                                        <p:attrNameLst>
                                          <p:attrName>ppt_w</p:attrName>
                                        </p:attrNameLst>
                                      </p:cBhvr>
                                      <p:tavLst>
                                        <p:tav tm="0">
                                          <p:val>
                                            <p:fltVal val="0"/>
                                          </p:val>
                                        </p:tav>
                                        <p:tav tm="100000">
                                          <p:val>
                                            <p:strVal val="#ppt_w"/>
                                          </p:val>
                                        </p:tav>
                                      </p:tavLst>
                                    </p:anim>
                                    <p:anim calcmode="lin" valueType="num">
                                      <p:cBhvr>
                                        <p:cTn id="14" dur="500" fill="hold"/>
                                        <p:tgtEl>
                                          <p:spTgt spid="19458"/>
                                        </p:tgtEl>
                                        <p:attrNameLst>
                                          <p:attrName>ppt_h</p:attrName>
                                        </p:attrNameLst>
                                      </p:cBhvr>
                                      <p:tavLst>
                                        <p:tav tm="0">
                                          <p:val>
                                            <p:fltVal val="0"/>
                                          </p:val>
                                        </p:tav>
                                        <p:tav tm="100000">
                                          <p:val>
                                            <p:strVal val="#ppt_h"/>
                                          </p:val>
                                        </p:tav>
                                      </p:tavLst>
                                    </p:anim>
                                    <p:anim calcmode="lin" valueType="num">
                                      <p:cBhvr>
                                        <p:cTn id="15" dur="500" fill="hold"/>
                                        <p:tgtEl>
                                          <p:spTgt spid="19458"/>
                                        </p:tgtEl>
                                        <p:attrNameLst>
                                          <p:attrName>style.rotation</p:attrName>
                                        </p:attrNameLst>
                                      </p:cBhvr>
                                      <p:tavLst>
                                        <p:tav tm="0">
                                          <p:val>
                                            <p:fltVal val="360"/>
                                          </p:val>
                                        </p:tav>
                                        <p:tav tm="100000">
                                          <p:val>
                                            <p:fltVal val="0"/>
                                          </p:val>
                                        </p:tav>
                                      </p:tavLst>
                                    </p:anim>
                                    <p:animEffect transition="in" filter="fade">
                                      <p:cBhvr>
                                        <p:cTn id="16" dur="500"/>
                                        <p:tgtEl>
                                          <p:spTgt spid="19458"/>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p:cTn id="2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1"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9"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7"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48" dur="500"/>
                                        <p:tgtEl>
                                          <p:spTgt spid="3">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9" presetClass="entr" presetSubtype="0" decel="100000"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 calcmode="lin" valueType="num">
                                      <p:cBhvr>
                                        <p:cTn id="5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5"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56" dur="500"/>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3"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6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0" y="228600"/>
            <a:ext cx="8229600" cy="3429000"/>
          </a:xfrm>
        </p:spPr>
        <p:txBody>
          <a:bodyPr>
            <a:normAutofit/>
          </a:bodyPr>
          <a:lstStyle/>
          <a:p>
            <a:pPr>
              <a:buNone/>
            </a:pPr>
            <a:r>
              <a:rPr lang="sk-SK" b="1" dirty="0" smtClean="0"/>
              <a:t>	Tomášovi spadla do úzkej hlbokej rúry pingpongová loptička. </a:t>
            </a:r>
          </a:p>
          <a:p>
            <a:pPr>
              <a:buNone/>
            </a:pPr>
            <a:r>
              <a:rPr lang="sk-SK" b="1" dirty="0" smtClean="0"/>
              <a:t>	Rúra bola len o niečo širšia ako loptička, teda rukou ju vytiahnuť nemohol. </a:t>
            </a:r>
            <a:br>
              <a:rPr lang="sk-SK" b="1" dirty="0" smtClean="0"/>
            </a:br>
            <a:r>
              <a:rPr lang="sk-SK" b="1" dirty="0" smtClean="0"/>
              <a:t>Čo by ste mu poradili aby dostal túto loptičku von (bez jej poškodenia)?</a:t>
            </a:r>
          </a:p>
          <a:p>
            <a:pPr>
              <a:buNone/>
            </a:pPr>
            <a:endParaRPr lang="sk-SK" b="1" dirty="0" smtClean="0"/>
          </a:p>
          <a:p>
            <a:pPr>
              <a:buNone/>
            </a:pPr>
            <a:endParaRPr lang="sk-SK" dirty="0" smtClean="0"/>
          </a:p>
          <a:p>
            <a:pPr>
              <a:buNone/>
            </a:pPr>
            <a:endParaRPr lang="sk-SK" dirty="0" smtClean="0"/>
          </a:p>
          <a:p>
            <a:endParaRPr lang="sk-SK" dirty="0"/>
          </a:p>
        </p:txBody>
      </p:sp>
      <p:pic>
        <p:nvPicPr>
          <p:cNvPr id="20482" name="Picture 2" descr="http://timemanagementninja.com/wp-content/uploads/2010/08/ping-pong-email.jpg"/>
          <p:cNvPicPr>
            <a:picLocks noChangeAspect="1" noChangeArrowheads="1"/>
          </p:cNvPicPr>
          <p:nvPr/>
        </p:nvPicPr>
        <p:blipFill>
          <a:blip r:embed="rId2" cstate="print"/>
          <a:srcRect/>
          <a:stretch>
            <a:fillRect/>
          </a:stretch>
        </p:blipFill>
        <p:spPr bwMode="auto">
          <a:xfrm>
            <a:off x="4724400" y="3733800"/>
            <a:ext cx="4048125" cy="2686051"/>
          </a:xfrm>
          <a:prstGeom prst="rect">
            <a:avLst/>
          </a:prstGeom>
          <a:noFill/>
        </p:spPr>
      </p:pic>
      <p:sp>
        <p:nvSpPr>
          <p:cNvPr id="4" name="Zástupný symbol obsahu 2"/>
          <p:cNvSpPr txBox="1">
            <a:spLocks/>
          </p:cNvSpPr>
          <p:nvPr/>
        </p:nvSpPr>
        <p:spPr>
          <a:xfrm>
            <a:off x="228600" y="3733800"/>
            <a:ext cx="8229600" cy="3429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k-SK" sz="3200" b="0" i="0" u="none" strike="noStrike" kern="1200" cap="none" spc="0" normalizeH="0" baseline="0" noProof="0" dirty="0" smtClean="0">
                <a:ln>
                  <a:noFill/>
                </a:ln>
                <a:solidFill>
                  <a:schemeClr val="tx1"/>
                </a:solidFill>
                <a:effectLst/>
                <a:uLnTx/>
                <a:uFillTx/>
                <a:latin typeface="+mn-lt"/>
                <a:ea typeface="+mn-ea"/>
                <a:cs typeface="+mn-cs"/>
              </a:rPr>
              <a:t>Do rúry treba naliať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k-SK" sz="3200" b="0" i="0" u="none" strike="noStrike" kern="1200" cap="none" spc="0" normalizeH="0" baseline="0" noProof="0" dirty="0" smtClean="0">
                <a:ln>
                  <a:noFill/>
                </a:ln>
                <a:solidFill>
                  <a:schemeClr val="tx1"/>
                </a:solidFill>
                <a:effectLst/>
                <a:uLnTx/>
                <a:uFillTx/>
                <a:latin typeface="+mn-lt"/>
                <a:ea typeface="+mn-ea"/>
                <a:cs typeface="+mn-cs"/>
              </a:rPr>
              <a:t>tekutinu. Na jej hladine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k-SK" sz="3200" b="0" i="0" u="none" strike="noStrike" kern="1200" cap="none" spc="0" normalizeH="0" baseline="0" noProof="0" dirty="0" smtClean="0">
                <a:ln>
                  <a:noFill/>
                </a:ln>
                <a:solidFill>
                  <a:schemeClr val="tx1"/>
                </a:solidFill>
                <a:effectLst/>
                <a:uLnTx/>
                <a:uFillTx/>
                <a:latin typeface="+mn-lt"/>
                <a:ea typeface="+mn-ea"/>
                <a:cs typeface="+mn-cs"/>
              </a:rPr>
              <a:t>bude loptička plávať.</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sk-SK"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sk-SK"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sk-SK"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sk-SK"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1" end="1"/>
                                            </p:txEl>
                                          </p:spTgt>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20482"/>
                                        </p:tgtEl>
                                        <p:attrNameLst>
                                          <p:attrName>style.visibility</p:attrName>
                                        </p:attrNameLst>
                                      </p:cBhvr>
                                      <p:to>
                                        <p:strVal val="visible"/>
                                      </p:to>
                                    </p:set>
                                    <p:anim calcmode="lin" valueType="num">
                                      <p:cBhvr>
                                        <p:cTn id="19" dur="500" fill="hold"/>
                                        <p:tgtEl>
                                          <p:spTgt spid="20482"/>
                                        </p:tgtEl>
                                        <p:attrNameLst>
                                          <p:attrName>ppt_w</p:attrName>
                                        </p:attrNameLst>
                                      </p:cBhvr>
                                      <p:tavLst>
                                        <p:tav tm="0">
                                          <p:val>
                                            <p:fltVal val="0"/>
                                          </p:val>
                                        </p:tav>
                                        <p:tav tm="100000">
                                          <p:val>
                                            <p:strVal val="#ppt_w"/>
                                          </p:val>
                                        </p:tav>
                                      </p:tavLst>
                                    </p:anim>
                                    <p:anim calcmode="lin" valueType="num">
                                      <p:cBhvr>
                                        <p:cTn id="20" dur="500" fill="hold"/>
                                        <p:tgtEl>
                                          <p:spTgt spid="20482"/>
                                        </p:tgtEl>
                                        <p:attrNameLst>
                                          <p:attrName>ppt_h</p:attrName>
                                        </p:attrNameLst>
                                      </p:cBhvr>
                                      <p:tavLst>
                                        <p:tav tm="0">
                                          <p:val>
                                            <p:fltVal val="0"/>
                                          </p:val>
                                        </p:tav>
                                        <p:tav tm="100000">
                                          <p:val>
                                            <p:strVal val="#ppt_h"/>
                                          </p:val>
                                        </p:tav>
                                      </p:tavLst>
                                    </p:anim>
                                    <p:anim calcmode="lin" valueType="num">
                                      <p:cBhvr>
                                        <p:cTn id="21" dur="500" fill="hold"/>
                                        <p:tgtEl>
                                          <p:spTgt spid="20482"/>
                                        </p:tgtEl>
                                        <p:attrNameLst>
                                          <p:attrName>style.rotation</p:attrName>
                                        </p:attrNameLst>
                                      </p:cBhvr>
                                      <p:tavLst>
                                        <p:tav tm="0">
                                          <p:val>
                                            <p:fltVal val="360"/>
                                          </p:val>
                                        </p:tav>
                                        <p:tav tm="100000">
                                          <p:val>
                                            <p:fltVal val="0"/>
                                          </p:val>
                                        </p:tav>
                                      </p:tavLst>
                                    </p:anim>
                                    <p:animEffect transition="in" filter="fade">
                                      <p:cBhvr>
                                        <p:cTn id="22" dur="500"/>
                                        <p:tgtEl>
                                          <p:spTgt spid="20482"/>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 calcmode="lin" valueType="num">
                                      <p:cBhvr>
                                        <p:cTn id="29" dur="500" fill="hold"/>
                                        <p:tgtEl>
                                          <p:spTgt spid="4"/>
                                        </p:tgtEl>
                                        <p:attrNameLst>
                                          <p:attrName>style.rotation</p:attrName>
                                        </p:attrNameLst>
                                      </p:cBhvr>
                                      <p:tavLst>
                                        <p:tav tm="0">
                                          <p:val>
                                            <p:fltVal val="360"/>
                                          </p:val>
                                        </p:tav>
                                        <p:tav tm="100000">
                                          <p:val>
                                            <p:fltVal val="0"/>
                                          </p:val>
                                        </p:tav>
                                      </p:tavLst>
                                    </p:anim>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948952" y="457200"/>
            <a:ext cx="7509248" cy="6455318"/>
          </a:xfrm>
          <a:prstGeom prst="rect">
            <a:avLst/>
          </a:prstGeom>
          <a:noFill/>
          <a:ln w="9525">
            <a:noFill/>
            <a:miter lim="800000"/>
            <a:headEnd/>
            <a:tailEnd/>
          </a:ln>
        </p:spPr>
      </p:pic>
      <p:sp>
        <p:nvSpPr>
          <p:cNvPr id="2" name="Nadpis 1"/>
          <p:cNvSpPr>
            <a:spLocks noGrp="1"/>
          </p:cNvSpPr>
          <p:nvPr>
            <p:ph type="title"/>
          </p:nvPr>
        </p:nvSpPr>
        <p:spPr>
          <a:xfrm>
            <a:off x="-1752600" y="-228600"/>
            <a:ext cx="8229600" cy="1143000"/>
          </a:xfrm>
        </p:spPr>
        <p:txBody>
          <a:bodyPr/>
          <a:lstStyle/>
          <a:p>
            <a:r>
              <a:rPr lang="sk-SK" dirty="0" smtClean="0"/>
              <a:t>Nájdi 10 </a:t>
            </a:r>
            <a:r>
              <a:rPr lang="sk-SK" dirty="0" smtClean="0"/>
              <a:t>rozdielov:</a:t>
            </a:r>
            <a:endParaRPr lang="sk-SK" dirty="0"/>
          </a:p>
        </p:txBody>
      </p:sp>
      <p:sp>
        <p:nvSpPr>
          <p:cNvPr id="4" name="Ovál 3"/>
          <p:cNvSpPr/>
          <p:nvPr/>
        </p:nvSpPr>
        <p:spPr>
          <a:xfrm>
            <a:off x="6096000" y="4114800"/>
            <a:ext cx="1600200" cy="152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5" name="Ovál 4"/>
          <p:cNvSpPr/>
          <p:nvPr/>
        </p:nvSpPr>
        <p:spPr>
          <a:xfrm>
            <a:off x="5562600" y="38100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6" name="Ovál 5"/>
          <p:cNvSpPr/>
          <p:nvPr/>
        </p:nvSpPr>
        <p:spPr>
          <a:xfrm>
            <a:off x="6858000" y="5257800"/>
            <a:ext cx="4572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7" name="Ovál 6"/>
          <p:cNvSpPr/>
          <p:nvPr/>
        </p:nvSpPr>
        <p:spPr>
          <a:xfrm rot="1665915">
            <a:off x="6746092" y="2535504"/>
            <a:ext cx="8382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8" name="Ovál 7"/>
          <p:cNvSpPr/>
          <p:nvPr/>
        </p:nvSpPr>
        <p:spPr>
          <a:xfrm>
            <a:off x="7772400" y="12192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9" name="Ovál 8"/>
          <p:cNvSpPr/>
          <p:nvPr/>
        </p:nvSpPr>
        <p:spPr>
          <a:xfrm>
            <a:off x="6705600" y="17526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10" name="Ovál 9"/>
          <p:cNvSpPr/>
          <p:nvPr/>
        </p:nvSpPr>
        <p:spPr>
          <a:xfrm>
            <a:off x="4953000" y="2286000"/>
            <a:ext cx="685800" cy="685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11" name="Ovál 10"/>
          <p:cNvSpPr/>
          <p:nvPr/>
        </p:nvSpPr>
        <p:spPr>
          <a:xfrm>
            <a:off x="8001000" y="64008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12" name="Ovál 11"/>
          <p:cNvSpPr/>
          <p:nvPr/>
        </p:nvSpPr>
        <p:spPr>
          <a:xfrm>
            <a:off x="5105400" y="43434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
        <p:nvSpPr>
          <p:cNvPr id="13" name="Ovál 12"/>
          <p:cNvSpPr/>
          <p:nvPr/>
        </p:nvSpPr>
        <p:spPr>
          <a:xfrm>
            <a:off x="6248400" y="5715000"/>
            <a:ext cx="304800" cy="228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9" presetClass="entr" presetSubtype="0" decel="10000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p:cTn id="13" dur="500" fill="hold"/>
                                        <p:tgtEl>
                                          <p:spTgt spid="4098"/>
                                        </p:tgtEl>
                                        <p:attrNameLst>
                                          <p:attrName>ppt_w</p:attrName>
                                        </p:attrNameLst>
                                      </p:cBhvr>
                                      <p:tavLst>
                                        <p:tav tm="0">
                                          <p:val>
                                            <p:fltVal val="0"/>
                                          </p:val>
                                        </p:tav>
                                        <p:tav tm="100000">
                                          <p:val>
                                            <p:strVal val="#ppt_w"/>
                                          </p:val>
                                        </p:tav>
                                      </p:tavLst>
                                    </p:anim>
                                    <p:anim calcmode="lin" valueType="num">
                                      <p:cBhvr>
                                        <p:cTn id="14" dur="500" fill="hold"/>
                                        <p:tgtEl>
                                          <p:spTgt spid="4098"/>
                                        </p:tgtEl>
                                        <p:attrNameLst>
                                          <p:attrName>ppt_h</p:attrName>
                                        </p:attrNameLst>
                                      </p:cBhvr>
                                      <p:tavLst>
                                        <p:tav tm="0">
                                          <p:val>
                                            <p:fltVal val="0"/>
                                          </p:val>
                                        </p:tav>
                                        <p:tav tm="100000">
                                          <p:val>
                                            <p:strVal val="#ppt_h"/>
                                          </p:val>
                                        </p:tav>
                                      </p:tavLst>
                                    </p:anim>
                                    <p:anim calcmode="lin" valueType="num">
                                      <p:cBhvr>
                                        <p:cTn id="15" dur="500" fill="hold"/>
                                        <p:tgtEl>
                                          <p:spTgt spid="4098"/>
                                        </p:tgtEl>
                                        <p:attrNameLst>
                                          <p:attrName>style.rotation</p:attrName>
                                        </p:attrNameLst>
                                      </p:cBhvr>
                                      <p:tavLst>
                                        <p:tav tm="0">
                                          <p:val>
                                            <p:fltVal val="360"/>
                                          </p:val>
                                        </p:tav>
                                        <p:tav tm="100000">
                                          <p:val>
                                            <p:fltVal val="0"/>
                                          </p:val>
                                        </p:tav>
                                      </p:tavLst>
                                    </p:anim>
                                    <p:animEffect transition="in" filter="fade">
                                      <p:cBhvr>
                                        <p:cTn id="16" dur="500"/>
                                        <p:tgtEl>
                                          <p:spTgt spid="4098"/>
                                        </p:tgtEl>
                                      </p:cBhvr>
                                    </p:animEffect>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0"/>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0"/>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9" presetClass="entr" presetSubtype="0" accel="10000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30"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31"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9" presetClass="entr" presetSubtype="0" accel="10000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38"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39"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9" presetClass="entr" presetSubtype="0" accel="10000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46"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47"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9" presetClass="entr" presetSubtype="0" accel="10000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54"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55"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5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9" presetClass="entr" presetSubtype="0" accel="10000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ppt_h</p:attrName>
                                        </p:attrNameLst>
                                      </p:cBhvr>
                                      <p:tavLst>
                                        <p:tav tm="0">
                                          <p:val>
                                            <p:strVal val="#ppt_h/20"/>
                                          </p:val>
                                        </p:tav>
                                        <p:tav tm="50000">
                                          <p:val>
                                            <p:strVal val="#ppt_h/20"/>
                                          </p:val>
                                        </p:tav>
                                        <p:tav tm="100000">
                                          <p:val>
                                            <p:strVal val="#ppt_h"/>
                                          </p:val>
                                        </p:tav>
                                      </p:tavLst>
                                    </p:anim>
                                    <p:anim calcmode="lin" valueType="num">
                                      <p:cBhvr>
                                        <p:cTn id="62" dur="500" fill="hold"/>
                                        <p:tgtEl>
                                          <p:spTgt spid="12"/>
                                        </p:tgtEl>
                                        <p:attrNameLst>
                                          <p:attrName>ppt_w</p:attrName>
                                        </p:attrNameLst>
                                      </p:cBhvr>
                                      <p:tavLst>
                                        <p:tav tm="0">
                                          <p:val>
                                            <p:strVal val="#ppt_w+.3"/>
                                          </p:val>
                                        </p:tav>
                                        <p:tav tm="50000">
                                          <p:val>
                                            <p:strVal val="#ppt_w+.3"/>
                                          </p:val>
                                        </p:tav>
                                        <p:tav tm="100000">
                                          <p:val>
                                            <p:strVal val="#ppt_w"/>
                                          </p:val>
                                        </p:tav>
                                      </p:tavLst>
                                    </p:anim>
                                    <p:anim calcmode="lin" valueType="num">
                                      <p:cBhvr>
                                        <p:cTn id="63" dur="500" fill="hold"/>
                                        <p:tgtEl>
                                          <p:spTgt spid="12"/>
                                        </p:tgtEl>
                                        <p:attrNameLst>
                                          <p:attrName>ppt_x</p:attrName>
                                        </p:attrNameLst>
                                      </p:cBhvr>
                                      <p:tavLst>
                                        <p:tav tm="0">
                                          <p:val>
                                            <p:strVal val="#ppt_x-.3"/>
                                          </p:val>
                                        </p:tav>
                                        <p:tav tm="50000">
                                          <p:val>
                                            <p:strVal val="#ppt_x"/>
                                          </p:val>
                                        </p:tav>
                                        <p:tav tm="100000">
                                          <p:val>
                                            <p:strVal val="#ppt_x"/>
                                          </p:val>
                                        </p:tav>
                                      </p:tavLst>
                                    </p:anim>
                                    <p:anim calcmode="lin" valueType="num">
                                      <p:cBhvr>
                                        <p:cTn id="6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9" presetClass="entr" presetSubtype="0" accel="100000"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70"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71"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7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9" presetClass="entr" presetSubtype="0" accel="10000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7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7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8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39" presetClass="entr" presetSubtype="0" accel="10000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p:cTn id="85" dur="5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86" dur="5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87" dur="5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8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39" presetClass="entr" presetSubtype="0" accel="10000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 calcmode="lin" valueType="num">
                                      <p:cBhvr>
                                        <p:cTn id="93"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94"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95"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9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0" y="152400"/>
            <a:ext cx="8915400" cy="6705600"/>
          </a:xfrm>
        </p:spPr>
        <p:txBody>
          <a:bodyPr>
            <a:normAutofit/>
          </a:bodyPr>
          <a:lstStyle/>
          <a:p>
            <a:pPr>
              <a:buNone/>
            </a:pPr>
            <a:r>
              <a:rPr lang="sk-SK" b="1" dirty="0" smtClean="0"/>
              <a:t>	Jeden muž žije na desiatom poschodí a každý deň zíde do práce výťahom. Ale keď sa večer vracia, ide na siedme poschodie výťahom a potom peši po schodoch na desiate poschodie. Priamo na desiate poschodie ide </a:t>
            </a:r>
          </a:p>
          <a:p>
            <a:pPr>
              <a:buNone/>
            </a:pPr>
            <a:r>
              <a:rPr lang="sk-SK" b="1" dirty="0" smtClean="0"/>
              <a:t>	výťahom iba ak je ešte </a:t>
            </a:r>
          </a:p>
          <a:p>
            <a:pPr>
              <a:buNone/>
            </a:pPr>
            <a:r>
              <a:rPr lang="sk-SK" b="1" dirty="0" smtClean="0"/>
              <a:t>	niekto vo výťahu alebo </a:t>
            </a:r>
          </a:p>
          <a:p>
            <a:pPr>
              <a:buNone/>
            </a:pPr>
            <a:r>
              <a:rPr lang="sk-SK" b="1" dirty="0" smtClean="0"/>
              <a:t>	ak v ten deň pršalo. </a:t>
            </a:r>
          </a:p>
          <a:p>
            <a:pPr>
              <a:buNone/>
            </a:pPr>
            <a:endParaRPr lang="sk-SK" b="1" dirty="0" smtClean="0"/>
          </a:p>
          <a:p>
            <a:pPr>
              <a:buNone/>
            </a:pPr>
            <a:r>
              <a:rPr lang="sk-SK" b="1" dirty="0" smtClean="0"/>
              <a:t>			Prečo?</a:t>
            </a:r>
          </a:p>
          <a:p>
            <a:endParaRPr lang="sk-SK" sz="2000" dirty="0" smtClean="0"/>
          </a:p>
          <a:p>
            <a:pPr>
              <a:buNone/>
            </a:pPr>
            <a:r>
              <a:rPr lang="sk-SK" sz="2400" dirty="0" smtClean="0"/>
              <a:t>	</a:t>
            </a:r>
            <a:endParaRPr lang="sk-SK" dirty="0"/>
          </a:p>
        </p:txBody>
      </p:sp>
      <p:pic>
        <p:nvPicPr>
          <p:cNvPr id="11265" name="Picture 1" descr="C:\Users\Radka\Desktop\cool-cartoon-1965833.png"/>
          <p:cNvPicPr>
            <a:picLocks noChangeAspect="1" noChangeArrowheads="1"/>
          </p:cNvPicPr>
          <p:nvPr/>
        </p:nvPicPr>
        <p:blipFill>
          <a:blip r:embed="rId2" cstate="print"/>
          <a:srcRect t="7719" r="5142"/>
          <a:stretch>
            <a:fillRect/>
          </a:stretch>
        </p:blipFill>
        <p:spPr bwMode="auto">
          <a:xfrm>
            <a:off x="4724400" y="2303436"/>
            <a:ext cx="4038600" cy="455456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1265"/>
                                        </p:tgtEl>
                                        <p:attrNameLst>
                                          <p:attrName>style.visibility</p:attrName>
                                        </p:attrNameLst>
                                      </p:cBhvr>
                                      <p:to>
                                        <p:strVal val="visible"/>
                                      </p:to>
                                    </p:set>
                                    <p:anim calcmode="lin" valueType="num">
                                      <p:cBhvr>
                                        <p:cTn id="7" dur="500" fill="hold"/>
                                        <p:tgtEl>
                                          <p:spTgt spid="11265"/>
                                        </p:tgtEl>
                                        <p:attrNameLst>
                                          <p:attrName>ppt_w</p:attrName>
                                        </p:attrNameLst>
                                      </p:cBhvr>
                                      <p:tavLst>
                                        <p:tav tm="0">
                                          <p:val>
                                            <p:fltVal val="0"/>
                                          </p:val>
                                        </p:tav>
                                        <p:tav tm="100000">
                                          <p:val>
                                            <p:strVal val="#ppt_w"/>
                                          </p:val>
                                        </p:tav>
                                      </p:tavLst>
                                    </p:anim>
                                    <p:anim calcmode="lin" valueType="num">
                                      <p:cBhvr>
                                        <p:cTn id="8" dur="500" fill="hold"/>
                                        <p:tgtEl>
                                          <p:spTgt spid="11265"/>
                                        </p:tgtEl>
                                        <p:attrNameLst>
                                          <p:attrName>ppt_h</p:attrName>
                                        </p:attrNameLst>
                                      </p:cBhvr>
                                      <p:tavLst>
                                        <p:tav tm="0">
                                          <p:val>
                                            <p:fltVal val="0"/>
                                          </p:val>
                                        </p:tav>
                                        <p:tav tm="100000">
                                          <p:val>
                                            <p:strVal val="#ppt_h"/>
                                          </p:val>
                                        </p:tav>
                                      </p:tavLst>
                                    </p:anim>
                                    <p:anim calcmode="lin" valueType="num">
                                      <p:cBhvr>
                                        <p:cTn id="9" dur="500" fill="hold"/>
                                        <p:tgtEl>
                                          <p:spTgt spid="11265"/>
                                        </p:tgtEl>
                                        <p:attrNameLst>
                                          <p:attrName>style.rotation</p:attrName>
                                        </p:attrNameLst>
                                      </p:cBhvr>
                                      <p:tavLst>
                                        <p:tav tm="0">
                                          <p:val>
                                            <p:fltVal val="360"/>
                                          </p:val>
                                        </p:tav>
                                        <p:tav tm="100000">
                                          <p:val>
                                            <p:fltVal val="0"/>
                                          </p:val>
                                        </p:tav>
                                      </p:tavLst>
                                    </p:anim>
                                    <p:animEffect transition="in" filter="fade">
                                      <p:cBhvr>
                                        <p:cTn id="10" dur="500"/>
                                        <p:tgtEl>
                                          <p:spTgt spid="11265"/>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7" dur="500"/>
                                        <p:tgtEl>
                                          <p:spTgt spid="3">
                                            <p:txEl>
                                              <p:pRg st="0" end="0"/>
                                            </p:txEl>
                                          </p:spTgt>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4" dur="500"/>
                                        <p:tgtEl>
                                          <p:spTgt spid="3">
                                            <p:txEl>
                                              <p:pRg st="1" end="1"/>
                                            </p:txEl>
                                          </p:spTgt>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31" dur="500"/>
                                        <p:tgtEl>
                                          <p:spTgt spid="3">
                                            <p:txEl>
                                              <p:pRg st="2" end="2"/>
                                            </p:txEl>
                                          </p:spTgt>
                                        </p:tgtEl>
                                      </p:cBhvr>
                                    </p:animEffect>
                                  </p:childTnLst>
                                </p:cTn>
                              </p:par>
                            </p:childTnLst>
                          </p:cTn>
                        </p:par>
                        <p:par>
                          <p:cTn id="32" fill="hold">
                            <p:stCondLst>
                              <p:cond delay="2000"/>
                            </p:stCondLst>
                            <p:childTnLst>
                              <p:par>
                                <p:cTn id="33" presetID="49" presetClass="entr" presetSubtype="0" decel="10000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38" dur="500"/>
                                        <p:tgtEl>
                                          <p:spTgt spid="3">
                                            <p:txEl>
                                              <p:pRg st="3" end="3"/>
                                            </p:txEl>
                                          </p:spTgt>
                                        </p:tgtEl>
                                      </p:cBhvr>
                                    </p:animEffect>
                                  </p:childTnLst>
                                </p:cTn>
                              </p:par>
                            </p:childTnLst>
                          </p:cTn>
                        </p:par>
                        <p:par>
                          <p:cTn id="39" fill="hold">
                            <p:stCondLst>
                              <p:cond delay="2500"/>
                            </p:stCondLst>
                            <p:childTnLst>
                              <p:par>
                                <p:cTn id="40" presetID="49" presetClass="entr" presetSubtype="0" decel="100000" fill="hold" grpId="0"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4"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45" dur="500"/>
                                        <p:tgtEl>
                                          <p:spTgt spid="3">
                                            <p:txEl>
                                              <p:pRg st="5" end="5"/>
                                            </p:txEl>
                                          </p:spTgt>
                                        </p:tgtEl>
                                      </p:cBhvr>
                                    </p:animEffect>
                                  </p:childTnLst>
                                </p:cTn>
                              </p:par>
                            </p:childTnLst>
                          </p:cTn>
                        </p:par>
                        <p:par>
                          <p:cTn id="46" fill="hold">
                            <p:stCondLst>
                              <p:cond delay="3000"/>
                            </p:stCondLst>
                            <p:childTnLst>
                              <p:par>
                                <p:cTn id="47" presetID="49" presetClass="entr" presetSubtype="0" decel="10000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500" fill="hold"/>
                                        <p:tgtEl>
                                          <p:spTgt spid="3">
                                            <p:txEl>
                                              <p:pRg st="7" end="7"/>
                                            </p:txEl>
                                          </p:spTgt>
                                        </p:tgtEl>
                                        <p:attrNameLst>
                                          <p:attrName>style.rotation</p:attrName>
                                        </p:attrNameLst>
                                      </p:cBhvr>
                                      <p:tavLst>
                                        <p:tav tm="0">
                                          <p:val>
                                            <p:fltVal val="360"/>
                                          </p:val>
                                        </p:tav>
                                        <p:tav tm="100000">
                                          <p:val>
                                            <p:fltVal val="0"/>
                                          </p:val>
                                        </p:tav>
                                      </p:tavLst>
                                    </p:anim>
                                    <p:animEffect transition="in" filter="fade">
                                      <p:cBhvr>
                                        <p:cTn id="5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04800" y="228600"/>
            <a:ext cx="8229600" cy="4525963"/>
          </a:xfrm>
        </p:spPr>
        <p:txBody>
          <a:bodyPr/>
          <a:lstStyle/>
          <a:p>
            <a:pPr>
              <a:buNone/>
            </a:pPr>
            <a:r>
              <a:rPr lang="sk-SK" b="1" dirty="0" smtClean="0"/>
              <a:t>	Ten muž je trpaslík (je menší než ostatní ľudia). A preto nedočiahne (ani nevyskočí) na tlačidlo pre desiate poschodie. Ale môže požiadať ostatných vo výťahu, aby zapli jeho tlačidlo alebo ho môže stlačiť dáždnikom.</a:t>
            </a:r>
          </a:p>
          <a:p>
            <a:endParaRPr lang="sk-SK" dirty="0" smtClean="0"/>
          </a:p>
          <a:p>
            <a:endParaRPr lang="sk-SK" dirty="0"/>
          </a:p>
        </p:txBody>
      </p:sp>
      <p:pic>
        <p:nvPicPr>
          <p:cNvPr id="32770" name="Picture 2" descr="Profesor z Harryho Pottera vyvedl trpasličí rodinku"/>
          <p:cNvPicPr>
            <a:picLocks noChangeAspect="1" noChangeArrowheads="1"/>
          </p:cNvPicPr>
          <p:nvPr/>
        </p:nvPicPr>
        <p:blipFill>
          <a:blip r:embed="rId2" cstate="print"/>
          <a:srcRect/>
          <a:stretch>
            <a:fillRect/>
          </a:stretch>
        </p:blipFill>
        <p:spPr bwMode="auto">
          <a:xfrm>
            <a:off x="1676400" y="3048000"/>
            <a:ext cx="5334000" cy="34004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32770"/>
                                        </p:tgtEl>
                                        <p:attrNameLst>
                                          <p:attrName>style.visibility</p:attrName>
                                        </p:attrNameLst>
                                      </p:cBhvr>
                                      <p:to>
                                        <p:strVal val="visible"/>
                                      </p:to>
                                    </p:set>
                                    <p:anim calcmode="lin" valueType="num">
                                      <p:cBhvr>
                                        <p:cTn id="14" dur="500" fill="hold"/>
                                        <p:tgtEl>
                                          <p:spTgt spid="32770"/>
                                        </p:tgtEl>
                                        <p:attrNameLst>
                                          <p:attrName>ppt_w</p:attrName>
                                        </p:attrNameLst>
                                      </p:cBhvr>
                                      <p:tavLst>
                                        <p:tav tm="0">
                                          <p:val>
                                            <p:fltVal val="0"/>
                                          </p:val>
                                        </p:tav>
                                        <p:tav tm="100000">
                                          <p:val>
                                            <p:strVal val="#ppt_w"/>
                                          </p:val>
                                        </p:tav>
                                      </p:tavLst>
                                    </p:anim>
                                    <p:anim calcmode="lin" valueType="num">
                                      <p:cBhvr>
                                        <p:cTn id="15" dur="500" fill="hold"/>
                                        <p:tgtEl>
                                          <p:spTgt spid="32770"/>
                                        </p:tgtEl>
                                        <p:attrNameLst>
                                          <p:attrName>ppt_h</p:attrName>
                                        </p:attrNameLst>
                                      </p:cBhvr>
                                      <p:tavLst>
                                        <p:tav tm="0">
                                          <p:val>
                                            <p:fltVal val="0"/>
                                          </p:val>
                                        </p:tav>
                                        <p:tav tm="100000">
                                          <p:val>
                                            <p:strVal val="#ppt_h"/>
                                          </p:val>
                                        </p:tav>
                                      </p:tavLst>
                                    </p:anim>
                                    <p:anim calcmode="lin" valueType="num">
                                      <p:cBhvr>
                                        <p:cTn id="16" dur="500" fill="hold"/>
                                        <p:tgtEl>
                                          <p:spTgt spid="32770"/>
                                        </p:tgtEl>
                                        <p:attrNameLst>
                                          <p:attrName>style.rotation</p:attrName>
                                        </p:attrNameLst>
                                      </p:cBhvr>
                                      <p:tavLst>
                                        <p:tav tm="0">
                                          <p:val>
                                            <p:fltVal val="360"/>
                                          </p:val>
                                        </p:tav>
                                        <p:tav tm="100000">
                                          <p:val>
                                            <p:fltVal val="0"/>
                                          </p:val>
                                        </p:tav>
                                      </p:tavLst>
                                    </p:anim>
                                    <p:animEffect transition="in" filter="fade">
                                      <p:cBhvr>
                                        <p:cTn id="1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447800" y="533400"/>
            <a:ext cx="8229600" cy="1143000"/>
          </a:xfrm>
        </p:spPr>
        <p:txBody>
          <a:bodyPr/>
          <a:lstStyle/>
          <a:p>
            <a:r>
              <a:rPr lang="sk-SK" b="1" dirty="0" smtClean="0"/>
              <a:t>dešifruj:</a:t>
            </a:r>
            <a:endParaRPr lang="sk-SK" b="1" dirty="0"/>
          </a:p>
        </p:txBody>
      </p:sp>
      <p:pic>
        <p:nvPicPr>
          <p:cNvPr id="1026" name="Picture 2"/>
          <p:cNvPicPr>
            <a:picLocks noGrp="1" noChangeAspect="1" noChangeArrowheads="1"/>
          </p:cNvPicPr>
          <p:nvPr>
            <p:ph idx="1"/>
          </p:nvPr>
        </p:nvPicPr>
        <p:blipFill>
          <a:blip r:embed="rId2" cstate="print"/>
          <a:srcRect l="3226" t="32025" r="3226" b="9887"/>
          <a:stretch>
            <a:fillRect/>
          </a:stretch>
        </p:blipFill>
        <p:spPr bwMode="auto">
          <a:xfrm>
            <a:off x="152400" y="2121776"/>
            <a:ext cx="5562600" cy="4507624"/>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l="20968" t="2364" r="6452" b="74154"/>
          <a:stretch>
            <a:fillRect/>
          </a:stretch>
        </p:blipFill>
        <p:spPr bwMode="auto">
          <a:xfrm>
            <a:off x="5334000" y="457200"/>
            <a:ext cx="3429000"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 calcmode="lin" valueType="num">
                                      <p:cBhvr>
                                        <p:cTn id="17" dur="500" fill="hold"/>
                                        <p:tgtEl>
                                          <p:spTgt spid="1026"/>
                                        </p:tgtEl>
                                        <p:attrNameLst>
                                          <p:attrName>style.rotation</p:attrName>
                                        </p:attrNameLst>
                                      </p:cBhvr>
                                      <p:tavLst>
                                        <p:tav tm="0">
                                          <p:val>
                                            <p:fltVal val="360"/>
                                          </p:val>
                                        </p:tav>
                                        <p:tav tm="100000">
                                          <p:val>
                                            <p:fltVal val="0"/>
                                          </p:val>
                                        </p:tav>
                                      </p:tavLst>
                                    </p:anim>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 calcmode="lin" valueType="num">
                                      <p:cBhvr>
                                        <p:cTn id="25" dur="500" fill="hold"/>
                                        <p:tgtEl>
                                          <p:spTgt spid="5"/>
                                        </p:tgtEl>
                                        <p:attrNameLst>
                                          <p:attrName>style.rotation</p:attrName>
                                        </p:attrNameLst>
                                      </p:cBhvr>
                                      <p:tavLst>
                                        <p:tav tm="0">
                                          <p:val>
                                            <p:fltVal val="360"/>
                                          </p:val>
                                        </p:tav>
                                        <p:tav tm="100000">
                                          <p:val>
                                            <p:fltVal val="0"/>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172</Words>
  <Application>Microsoft Office PowerPoint</Application>
  <PresentationFormat>Prezentácia na obrazovke (4:3)</PresentationFormat>
  <Paragraphs>104</Paragraphs>
  <Slides>18</Slides>
  <Notes>0</Notes>
  <HiddenSlides>0</HiddenSlides>
  <MMClips>0</MMClips>
  <ScaleCrop>false</ScaleCrop>
  <HeadingPairs>
    <vt:vector size="4" baseType="variant">
      <vt:variant>
        <vt:lpstr>Motív</vt:lpstr>
      </vt:variant>
      <vt:variant>
        <vt:i4>1</vt:i4>
      </vt:variant>
      <vt:variant>
        <vt:lpstr>Nadpisy snímok</vt:lpstr>
      </vt:variant>
      <vt:variant>
        <vt:i4>18</vt:i4>
      </vt:variant>
    </vt:vector>
  </HeadingPairs>
  <TitlesOfParts>
    <vt:vector size="19" baseType="lpstr">
      <vt:lpstr>Motív Office</vt:lpstr>
      <vt:lpstr>LAMOHLAVY</vt:lpstr>
      <vt:lpstr>Otec má 26 rokov, syn má 6 rokov. O koľko rokov bude mať otec trikrát viac rokov ako jeho syn? </vt:lpstr>
      <vt:lpstr>Nájdi 5 rozdielov:</vt:lpstr>
      <vt:lpstr>Bača Maťko hovorí bačovi Kubkovi: „ Daj mi jednu z tvojich oviec a budeme mať rovnaký počet oviec.“  Na to mu bača Kubko hovorí: „ Ak mi dáš ty jednu ovcu, budem mať dvakrát viac oviec ako  ty.“   Koľko mal každý bača oviec? (Pomôcka: každý z nich mal menej ako desať oviec.)</vt:lpstr>
      <vt:lpstr>Snímka 5</vt:lpstr>
      <vt:lpstr>Nájdi 10 rozdielov:</vt:lpstr>
      <vt:lpstr>Snímka 7</vt:lpstr>
      <vt:lpstr>Snímka 8</vt:lpstr>
      <vt:lpstr>dešifruj:</vt:lpstr>
      <vt:lpstr>Snímka 10</vt:lpstr>
      <vt:lpstr>nájdi 10 rozdielov:</vt:lpstr>
      <vt:lpstr>Vylúšti, ktoré slová sa skrývajú v jednotlivých riadkoch:</vt:lpstr>
      <vt:lpstr>Koľko trojuholníkov je na obrázku?</vt:lpstr>
      <vt:lpstr>Snímka 14</vt:lpstr>
      <vt:lpstr>Snímka 15</vt:lpstr>
      <vt:lpstr>Snímka 16</vt:lpstr>
      <vt:lpstr>Snímka 17</vt:lpstr>
      <vt:lpstr>Snímka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Radka</dc:creator>
  <cp:lastModifiedBy>Radka</cp:lastModifiedBy>
  <cp:revision>13</cp:revision>
  <dcterms:created xsi:type="dcterms:W3CDTF">2012-11-21T07:05:12Z</dcterms:created>
  <dcterms:modified xsi:type="dcterms:W3CDTF">2013-01-15T14:59:38Z</dcterms:modified>
</cp:coreProperties>
</file>