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63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9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7.wmf"/><Relationship Id="rId7" Type="http://schemas.openxmlformats.org/officeDocument/2006/relationships/image" Target="../media/image8.wmf"/><Relationship Id="rId12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2.wmf"/><Relationship Id="rId6" Type="http://schemas.openxmlformats.org/officeDocument/2006/relationships/image" Target="../media/image20.wmf"/><Relationship Id="rId11" Type="http://schemas.openxmlformats.org/officeDocument/2006/relationships/image" Target="../media/image24.wmf"/><Relationship Id="rId5" Type="http://schemas.openxmlformats.org/officeDocument/2006/relationships/image" Target="../media/image19.wmf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Relationship Id="rId1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4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8.wmf"/><Relationship Id="rId1" Type="http://schemas.openxmlformats.org/officeDocument/2006/relationships/image" Target="../media/image2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17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40.wmf"/><Relationship Id="rId1" Type="http://schemas.openxmlformats.org/officeDocument/2006/relationships/image" Target="../media/image2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54.wmf"/><Relationship Id="rId21" Type="http://schemas.openxmlformats.org/officeDocument/2006/relationships/image" Target="../media/image72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20" Type="http://schemas.openxmlformats.org/officeDocument/2006/relationships/image" Target="../media/image71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19" Type="http://schemas.openxmlformats.org/officeDocument/2006/relationships/image" Target="../media/image70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Relationship Id="rId22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6885-BA41-4F8A-9DB0-1AF8F77C8881}" type="datetimeFigureOut">
              <a:rPr lang="sk-SK" smtClean="0"/>
              <a:pPr/>
              <a:t>24. 11. 2012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307D-F327-4971-8329-56BCDED1B8C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84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83.bin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9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8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8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logaritmus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i="1" dirty="0" err="1" smtClean="0">
                <a:solidFill>
                  <a:srgbClr val="FF0000"/>
                </a:solidFill>
              </a:rPr>
              <a:t>log</a:t>
            </a:r>
            <a:r>
              <a:rPr lang="sk-SK" i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i="1" dirty="0" err="1" smtClean="0">
                <a:solidFill>
                  <a:srgbClr val="FF0000"/>
                </a:solidFill>
              </a:rPr>
              <a:t>x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64807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Vypočítajte logaritmy:</a:t>
            </a:r>
            <a:endParaRPr lang="sk-SK" dirty="0"/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755576" y="1916832"/>
          <a:ext cx="720080" cy="385159"/>
        </p:xfrm>
        <a:graphic>
          <a:graphicData uri="http://schemas.openxmlformats.org/presentationml/2006/ole">
            <p:oleObj spid="_x0000_s45071" name="Rovnica" r:id="rId3" imgW="406048" imgH="215713" progId="Equation.3">
              <p:embed/>
            </p:oleObj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755576" y="2276872"/>
          <a:ext cx="720080" cy="656073"/>
        </p:xfrm>
        <a:graphic>
          <a:graphicData uri="http://schemas.openxmlformats.org/presentationml/2006/ole">
            <p:oleObj spid="_x0000_s45070" name="Rovnica" r:id="rId4" imgW="431613" imgH="393529" progId="Equation.3">
              <p:embed/>
            </p:oleObj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755576" y="2996952"/>
          <a:ext cx="950506" cy="432048"/>
        </p:xfrm>
        <a:graphic>
          <a:graphicData uri="http://schemas.openxmlformats.org/presentationml/2006/ole">
            <p:oleObj spid="_x0000_s45069" name="Rovnica" r:id="rId5" imgW="520474" imgH="241195" progId="Equation.3">
              <p:embed/>
            </p:oleObj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755576" y="3573016"/>
          <a:ext cx="864096" cy="476135"/>
        </p:xfrm>
        <a:graphic>
          <a:graphicData uri="http://schemas.openxmlformats.org/presentationml/2006/ole">
            <p:oleObj spid="_x0000_s45068" name="Rovnica" r:id="rId6" imgW="469696" imgH="253890" progId="Equation.3">
              <p:embed/>
            </p:oleObj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755576" y="4149080"/>
          <a:ext cx="864096" cy="614838"/>
        </p:xfrm>
        <a:graphic>
          <a:graphicData uri="http://schemas.openxmlformats.org/presentationml/2006/ole">
            <p:oleObj spid="_x0000_s45067" name="Rovnica" r:id="rId7" imgW="494870" imgH="355292" progId="Equation.3">
              <p:embed/>
            </p:oleObj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755576" y="4797152"/>
          <a:ext cx="1008112" cy="728943"/>
        </p:xfrm>
        <a:graphic>
          <a:graphicData uri="http://schemas.openxmlformats.org/presentationml/2006/ole">
            <p:oleObj spid="_x0000_s45066" name="Rovnica" r:id="rId8" imgW="622030" imgH="444307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5076056" y="2492896"/>
          <a:ext cx="1296144" cy="368041"/>
        </p:xfrm>
        <a:graphic>
          <a:graphicData uri="http://schemas.openxmlformats.org/presentationml/2006/ole">
            <p:oleObj spid="_x0000_s45061" name="Rovnica" r:id="rId9" imgW="774364" imgH="215806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004049" y="1916832"/>
          <a:ext cx="1512168" cy="417150"/>
        </p:xfrm>
        <a:graphic>
          <a:graphicData uri="http://schemas.openxmlformats.org/presentationml/2006/ole">
            <p:oleObj spid="_x0000_s45060" name="Rovnica" r:id="rId10" imgW="825500" imgH="2286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076056" y="3140968"/>
          <a:ext cx="2016224" cy="387115"/>
        </p:xfrm>
        <a:graphic>
          <a:graphicData uri="http://schemas.openxmlformats.org/presentationml/2006/ole">
            <p:oleObj spid="_x0000_s45059" name="Rovnica" r:id="rId11" imgW="1193800" imgH="228600" progId="Equation.3">
              <p:embed/>
            </p:oleObj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076056" y="3789040"/>
          <a:ext cx="2721903" cy="648072"/>
        </p:xfrm>
        <a:graphic>
          <a:graphicData uri="http://schemas.openxmlformats.org/presentationml/2006/ole">
            <p:oleObj spid="_x0000_s45058" name="Rovnica" r:id="rId12" imgW="1803400" imgH="431800" progId="Equation.3">
              <p:embed/>
            </p:oleObj>
          </a:graphicData>
        </a:graphic>
      </p:graphicFrame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5148063" y="4797152"/>
          <a:ext cx="1368153" cy="670395"/>
        </p:xfrm>
        <a:graphic>
          <a:graphicData uri="http://schemas.openxmlformats.org/presentationml/2006/ole">
            <p:oleObj spid="_x0000_s45057" name="Rovnica" r:id="rId13" imgW="952087" imgH="469696" progId="Equation.3">
              <p:embed/>
            </p:oleObj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1547664" y="1916832"/>
          <a:ext cx="428625" cy="295275"/>
        </p:xfrm>
        <a:graphic>
          <a:graphicData uri="http://schemas.openxmlformats.org/presentationml/2006/ole">
            <p:oleObj spid="_x0000_s45072" name="Rovnica" r:id="rId14" imgW="241200" imgH="164880" progId="Equation.3">
              <p:embed/>
            </p:oleObj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1488157" y="2420888"/>
          <a:ext cx="563563" cy="317500"/>
        </p:xfrm>
        <a:graphic>
          <a:graphicData uri="http://schemas.openxmlformats.org/presentationml/2006/ole">
            <p:oleObj spid="_x0000_s45073" name="Rovnica" r:id="rId15" imgW="317160" imgH="177480" progId="Equation.3">
              <p:embed/>
            </p:oleObj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1736725" y="2847975"/>
          <a:ext cx="479425" cy="703263"/>
        </p:xfrm>
        <a:graphic>
          <a:graphicData uri="http://schemas.openxmlformats.org/presentationml/2006/ole">
            <p:oleObj spid="_x0000_s45074" name="Rovnica" r:id="rId16" imgW="266400" imgH="393480" progId="Equation.3">
              <p:embed/>
            </p:oleObj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1691680" y="3645024"/>
          <a:ext cx="428625" cy="295275"/>
        </p:xfrm>
        <a:graphic>
          <a:graphicData uri="http://schemas.openxmlformats.org/presentationml/2006/ole">
            <p:oleObj spid="_x0000_s45075" name="Rovnica" r:id="rId17" imgW="241200" imgH="164880" progId="Equation.3">
              <p:embed/>
            </p:oleObj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1681957" y="4138613"/>
          <a:ext cx="585787" cy="317500"/>
        </p:xfrm>
        <a:graphic>
          <a:graphicData uri="http://schemas.openxmlformats.org/presentationml/2006/ole">
            <p:oleObj spid="_x0000_s45076" name="Rovnica" r:id="rId18" imgW="330120" imgH="177480" progId="Equation.3">
              <p:embed/>
            </p:oleObj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1825625" y="5024438"/>
          <a:ext cx="585788" cy="295275"/>
        </p:xfrm>
        <a:graphic>
          <a:graphicData uri="http://schemas.openxmlformats.org/presentationml/2006/ole">
            <p:oleObj spid="_x0000_s45077" name="Rovnica" r:id="rId19" imgW="330120" imgH="164880" progId="Equation.3">
              <p:embed/>
            </p:oleObj>
          </a:graphicData>
        </a:graphic>
      </p:graphicFrame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6596063" y="1916113"/>
          <a:ext cx="427037" cy="295275"/>
        </p:xfrm>
        <a:graphic>
          <a:graphicData uri="http://schemas.openxmlformats.org/presentationml/2006/ole">
            <p:oleObj spid="_x0000_s45078" name="Rovnica" r:id="rId20" imgW="241200" imgH="164880" progId="Equation.3">
              <p:embed/>
            </p:oleObj>
          </a:graphicData>
        </a:graphic>
      </p:graphicFrame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6450013" y="2492896"/>
          <a:ext cx="425450" cy="317500"/>
        </p:xfrm>
        <a:graphic>
          <a:graphicData uri="http://schemas.openxmlformats.org/presentationml/2006/ole">
            <p:oleObj spid="_x0000_s45079" name="Rovnica" r:id="rId21" imgW="241200" imgH="177480" progId="Equation.3">
              <p:embed/>
            </p:oleObj>
          </a:graphicData>
        </a:graphic>
      </p:graphicFrame>
      <p:graphicFrame>
        <p:nvGraphicFramePr>
          <p:cNvPr id="45080" name="Object 24"/>
          <p:cNvGraphicFramePr>
            <a:graphicFrameLocks noChangeAspect="1"/>
          </p:cNvGraphicFramePr>
          <p:nvPr/>
        </p:nvGraphicFramePr>
        <p:xfrm>
          <a:off x="7164288" y="3140968"/>
          <a:ext cx="425450" cy="317500"/>
        </p:xfrm>
        <a:graphic>
          <a:graphicData uri="http://schemas.openxmlformats.org/presentationml/2006/ole">
            <p:oleObj spid="_x0000_s45080" name="Rovnica" r:id="rId22" imgW="241200" imgH="177480" progId="Equation.3">
              <p:embed/>
            </p:oleObj>
          </a:graphicData>
        </a:graphic>
      </p:graphicFrame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7888485" y="3925813"/>
          <a:ext cx="715963" cy="295275"/>
        </p:xfrm>
        <a:graphic>
          <a:graphicData uri="http://schemas.openxmlformats.org/presentationml/2006/ole">
            <p:oleObj spid="_x0000_s45081" name="Rovnica" r:id="rId23" imgW="406080" imgH="164880" progId="Equation.3">
              <p:embed/>
            </p:oleObj>
          </a:graphicData>
        </a:graphic>
      </p:graphicFrame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6550025" y="4737100"/>
          <a:ext cx="649288" cy="704850"/>
        </p:xfrm>
        <a:graphic>
          <a:graphicData uri="http://schemas.openxmlformats.org/presentationml/2006/ole">
            <p:oleObj spid="_x0000_s45082" name="Rovnica" r:id="rId24" imgW="368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1475656" y="5445224"/>
            <a:ext cx="3168352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403648" y="4005064"/>
            <a:ext cx="2160240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403648" y="1556792"/>
            <a:ext cx="1152128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Logaritmy s kalkulačkou</a:t>
            </a:r>
            <a:endParaRPr lang="sk-SK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475656" y="4005064"/>
          <a:ext cx="2084908" cy="946466"/>
        </p:xfrm>
        <a:graphic>
          <a:graphicData uri="http://schemas.openxmlformats.org/presentationml/2006/ole">
            <p:oleObj spid="_x0000_s47106" name="Rovnica" r:id="rId3" imgW="952200" imgH="431640" progId="Equation.3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475656" y="5517232"/>
          <a:ext cx="3096344" cy="752926"/>
        </p:xfrm>
        <a:graphic>
          <a:graphicData uri="http://schemas.openxmlformats.org/presentationml/2006/ole">
            <p:oleObj spid="_x0000_s47107" name="Rovnica" r:id="rId4" imgW="1777680" imgH="431640" progId="Equation.3">
              <p:embed/>
            </p:oleObj>
          </a:graphicData>
        </a:graphic>
      </p:graphicFrame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 smtClean="0"/>
              <a:t>Napr.: log</a:t>
            </a:r>
            <a:r>
              <a:rPr lang="sk-SK" baseline="-25000" dirty="0" smtClean="0"/>
              <a:t>3</a:t>
            </a:r>
            <a:r>
              <a:rPr lang="sk-SK" dirty="0" smtClean="0"/>
              <a:t>8 =</a:t>
            </a:r>
          </a:p>
          <a:p>
            <a:r>
              <a:rPr lang="sk-SK" dirty="0" smtClean="0"/>
              <a:t>Ak máme kalkulačku s meniteľným základom – vypočítame vložením do kalkulačky</a:t>
            </a:r>
          </a:p>
          <a:p>
            <a:r>
              <a:rPr lang="sk-SK" dirty="0" smtClean="0"/>
              <a:t>Ak nemáme kalkulačku s meniteľným základom</a:t>
            </a:r>
          </a:p>
          <a:p>
            <a:pPr lvl="1"/>
            <a:r>
              <a:rPr lang="sk-SK" dirty="0" smtClean="0"/>
              <a:t>kalkulačky majú základ 10 (log, </a:t>
            </a:r>
            <a:r>
              <a:rPr lang="sk-SK" dirty="0" err="1" smtClean="0"/>
              <a:t>lg</a:t>
            </a:r>
            <a:r>
              <a:rPr lang="sk-SK" dirty="0" smtClean="0"/>
              <a:t>) alebo </a:t>
            </a:r>
            <a:r>
              <a:rPr lang="sk-SK" i="1" dirty="0" smtClean="0"/>
              <a:t>e </a:t>
            </a:r>
            <a:r>
              <a:rPr lang="sk-SK" dirty="0" smtClean="0"/>
              <a:t>(</a:t>
            </a:r>
            <a:r>
              <a:rPr lang="sk-SK" dirty="0" err="1" smtClean="0"/>
              <a:t>ln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najprv prepíšeme logaritmus podľa vzorca</a:t>
            </a:r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potom vypočítame logaritmus podľa vzorca</a:t>
            </a:r>
          </a:p>
          <a:p>
            <a:pPr lvl="1"/>
            <a:endParaRPr lang="sk-SK" dirty="0" smtClean="0"/>
          </a:p>
          <a:p>
            <a:pPr lvl="1">
              <a:buNone/>
            </a:pPr>
            <a:r>
              <a:rPr lang="sk-SK" dirty="0" smtClean="0"/>
              <a:t> </a:t>
            </a:r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/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7"/>
          <p:cNvSpPr/>
          <p:nvPr/>
        </p:nvSpPr>
        <p:spPr>
          <a:xfrm>
            <a:off x="1547664" y="4365104"/>
            <a:ext cx="2088232" cy="122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868144" y="2060848"/>
            <a:ext cx="5040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508104" y="2420888"/>
            <a:ext cx="43204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0872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sk-SK" sz="8000" i="1" dirty="0" smtClean="0">
                <a:solidFill>
                  <a:srgbClr val="FF0000"/>
                </a:solidFill>
              </a:rPr>
              <a:t>y = </a:t>
            </a:r>
            <a:r>
              <a:rPr lang="sk-SK" sz="8000" i="1" dirty="0" err="1" smtClean="0">
                <a:solidFill>
                  <a:srgbClr val="FF0000"/>
                </a:solidFill>
              </a:rPr>
              <a:t>log</a:t>
            </a:r>
            <a:r>
              <a:rPr lang="sk-SK" sz="8000" i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8000" i="1" dirty="0" err="1" smtClean="0">
                <a:solidFill>
                  <a:srgbClr val="FF0000"/>
                </a:solidFill>
              </a:rPr>
              <a:t>x</a:t>
            </a:r>
            <a:endParaRPr lang="sk-SK" sz="8000" i="1" baseline="300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Pojmy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499992" y="3501008"/>
            <a:ext cx="135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základ</a:t>
            </a:r>
            <a:endParaRPr lang="sk-SK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Rovná spojovacia šípka 5"/>
          <p:cNvCxnSpPr>
            <a:stCxn id="4" idx="0"/>
            <a:endCxn id="7" idx="2"/>
          </p:cNvCxnSpPr>
          <p:nvPr/>
        </p:nvCxnSpPr>
        <p:spPr>
          <a:xfrm flipV="1">
            <a:off x="5179986" y="2996952"/>
            <a:ext cx="54414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516216" y="3068960"/>
            <a:ext cx="200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argument</a:t>
            </a:r>
            <a:endParaRPr lang="sk-SK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Rovná spojovacia šípka 10"/>
          <p:cNvCxnSpPr/>
          <p:nvPr/>
        </p:nvCxnSpPr>
        <p:spPr>
          <a:xfrm flipH="1" flipV="1">
            <a:off x="6228184" y="2636912"/>
            <a:ext cx="1292794" cy="36004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ĺžnik 16"/>
          <p:cNvSpPr/>
          <p:nvPr/>
        </p:nvSpPr>
        <p:spPr>
          <a:xfrm>
            <a:off x="1547664" y="4293096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7200" i="1" dirty="0" err="1" smtClean="0">
                <a:solidFill>
                  <a:srgbClr val="FF0000"/>
                </a:solidFill>
              </a:rPr>
              <a:t>log</a:t>
            </a:r>
            <a:r>
              <a:rPr lang="sk-SK" sz="7200" i="1" baseline="-25000" dirty="0" err="1" smtClean="0">
                <a:solidFill>
                  <a:srgbClr val="FF0000"/>
                </a:solidFill>
              </a:rPr>
              <a:t>a</a:t>
            </a:r>
            <a:r>
              <a:rPr lang="sk-SK" sz="7200" i="1" dirty="0" err="1" smtClean="0">
                <a:solidFill>
                  <a:srgbClr val="FF0000"/>
                </a:solidFill>
              </a:rPr>
              <a:t>x</a:t>
            </a:r>
            <a:endParaRPr lang="sk-SK" sz="7200" dirty="0"/>
          </a:p>
        </p:txBody>
      </p:sp>
      <p:sp>
        <p:nvSpPr>
          <p:cNvPr id="19" name="BlokTextu 18"/>
          <p:cNvSpPr txBox="1"/>
          <p:nvPr/>
        </p:nvSpPr>
        <p:spPr>
          <a:xfrm>
            <a:off x="4067944" y="5373216"/>
            <a:ext cx="494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</a:rPr>
              <a:t>ogaritmus</a:t>
            </a:r>
            <a:r>
              <a:rPr lang="sk-SK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sz="3600" i="1" dirty="0" smtClean="0">
                <a:solidFill>
                  <a:schemeClr val="accent6">
                    <a:lumMod val="75000"/>
                  </a:schemeClr>
                </a:solidFill>
              </a:rPr>
              <a:t>x </a:t>
            </a:r>
            <a:r>
              <a:rPr lang="sk-SK" sz="3600" dirty="0" smtClean="0">
                <a:solidFill>
                  <a:schemeClr val="accent6">
                    <a:lumMod val="75000"/>
                  </a:schemeClr>
                </a:solidFill>
              </a:rPr>
              <a:t>pri základe </a:t>
            </a:r>
            <a:r>
              <a:rPr lang="sk-SK" sz="3600" i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Rovná spojovacia šípka 20"/>
          <p:cNvCxnSpPr>
            <a:stCxn id="19" idx="1"/>
            <a:endCxn id="18" idx="3"/>
          </p:cNvCxnSpPr>
          <p:nvPr/>
        </p:nvCxnSpPr>
        <p:spPr>
          <a:xfrm flipH="1" flipV="1">
            <a:off x="3635896" y="4977172"/>
            <a:ext cx="432048" cy="71921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2339752" y="2276872"/>
            <a:ext cx="3888432" cy="86409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Počítanie logaritmov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zapamätajme si tieto súvisiace vzťahy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podľa nich počítame logaritmy nasledovne:</a:t>
            </a:r>
          </a:p>
          <a:p>
            <a:pPr lvl="1"/>
            <a:r>
              <a:rPr lang="sk-SK" dirty="0" smtClean="0"/>
              <a:t>Čím musím umocniť základ aby som dostal argument?</a:t>
            </a:r>
          </a:p>
          <a:p>
            <a:pPr lvl="1"/>
            <a:r>
              <a:rPr lang="sk-SK" dirty="0" smtClean="0"/>
              <a:t>Základ na koľkú je argument?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627784" y="2348880"/>
          <a:ext cx="3255047" cy="624706"/>
        </p:xfrm>
        <a:graphic>
          <a:graphicData uri="http://schemas.openxmlformats.org/presentationml/2006/ole">
            <p:oleObj spid="_x0000_s23554" name="Rovnica" r:id="rId3" imgW="1257120" imgH="2412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627784" y="5445224"/>
          <a:ext cx="3090863" cy="590550"/>
        </p:xfrm>
        <a:graphic>
          <a:graphicData uri="http://schemas.openxmlformats.org/presentationml/2006/ole">
            <p:oleObj spid="_x0000_s23555" name="Rovnica" r:id="rId4" imgW="1193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Počítajme</a:t>
            </a:r>
            <a:endParaRPr lang="sk-SK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059832" y="1268760"/>
          <a:ext cx="3090863" cy="590550"/>
        </p:xfrm>
        <a:graphic>
          <a:graphicData uri="http://schemas.openxmlformats.org/presentationml/2006/ole">
            <p:oleObj spid="_x0000_s24578" name="Rovnica" r:id="rId3" imgW="1193760" imgH="22860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83568" y="1860550"/>
          <a:ext cx="1479550" cy="558800"/>
        </p:xfrm>
        <a:graphic>
          <a:graphicData uri="http://schemas.openxmlformats.org/presentationml/2006/ole">
            <p:oleObj spid="_x0000_s24579" name="Rovnica" r:id="rId4" imgW="571320" imgH="21564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452320" y="1124744"/>
          <a:ext cx="1412875" cy="4995863"/>
        </p:xfrm>
        <a:graphic>
          <a:graphicData uri="http://schemas.openxmlformats.org/presentationml/2006/ole">
            <p:oleObj spid="_x0000_s24580" name="Rovnica" r:id="rId5" imgW="545760" imgH="193032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50875" y="2420938"/>
          <a:ext cx="1546225" cy="558800"/>
        </p:xfrm>
        <a:graphic>
          <a:graphicData uri="http://schemas.openxmlformats.org/presentationml/2006/ole">
            <p:oleObj spid="_x0000_s24581" name="Rovnica" r:id="rId6" imgW="596880" imgH="21564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89769" y="3770313"/>
          <a:ext cx="1577975" cy="887412"/>
        </p:xfrm>
        <a:graphic>
          <a:graphicData uri="http://schemas.openxmlformats.org/presentationml/2006/ole">
            <p:oleObj spid="_x0000_s24582" name="Rovnica" r:id="rId7" imgW="609480" imgH="34272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0875" y="2973636"/>
          <a:ext cx="1546225" cy="887412"/>
        </p:xfrm>
        <a:graphic>
          <a:graphicData uri="http://schemas.openxmlformats.org/presentationml/2006/ole">
            <p:oleObj spid="_x0000_s24583" name="Rovnica" r:id="rId8" imgW="596880" imgH="34272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267744" y="1916832"/>
          <a:ext cx="328612" cy="427037"/>
        </p:xfrm>
        <a:graphic>
          <a:graphicData uri="http://schemas.openxmlformats.org/presentationml/2006/ole">
            <p:oleObj spid="_x0000_s24584" name="Rovnica" r:id="rId9" imgW="126720" imgH="16488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268538" y="2405063"/>
          <a:ext cx="327025" cy="460375"/>
        </p:xfrm>
        <a:graphic>
          <a:graphicData uri="http://schemas.openxmlformats.org/presentationml/2006/ole">
            <p:oleObj spid="_x0000_s24585" name="Rovnica" r:id="rId10" imgW="126720" imgH="17748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138363" y="2996952"/>
          <a:ext cx="588962" cy="428625"/>
        </p:xfrm>
        <a:graphic>
          <a:graphicData uri="http://schemas.openxmlformats.org/presentationml/2006/ole">
            <p:oleObj spid="_x0000_s24586" name="Rovnica" r:id="rId11" imgW="228600" imgH="16488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195513" y="3831134"/>
          <a:ext cx="588962" cy="461962"/>
        </p:xfrm>
        <a:graphic>
          <a:graphicData uri="http://schemas.openxmlformats.org/presentationml/2006/ole">
            <p:oleObj spid="_x0000_s24587" name="Rovnica" r:id="rId12" imgW="228600" imgH="17748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83568" y="4640263"/>
          <a:ext cx="1511300" cy="623887"/>
        </p:xfrm>
        <a:graphic>
          <a:graphicData uri="http://schemas.openxmlformats.org/presentationml/2006/ole">
            <p:oleObj spid="_x0000_s24588" name="Rovnica" r:id="rId13" imgW="583920" imgH="241200" progId="Equation.3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195736" y="4653136"/>
          <a:ext cx="328612" cy="427038"/>
        </p:xfrm>
        <a:graphic>
          <a:graphicData uri="http://schemas.openxmlformats.org/presentationml/2006/ole">
            <p:oleObj spid="_x0000_s24589" name="Rovnica" r:id="rId14" imgW="126720" imgH="164880" progId="Equation.3">
              <p:embed/>
            </p:oleObj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683568" y="5325393"/>
          <a:ext cx="1643063" cy="623887"/>
        </p:xfrm>
        <a:graphic>
          <a:graphicData uri="http://schemas.openxmlformats.org/presentationml/2006/ole">
            <p:oleObj spid="_x0000_s24590" name="Rovnica" r:id="rId15" imgW="634680" imgH="241200" progId="Equation.3">
              <p:embed/>
            </p:oleObj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2307680" y="5147717"/>
          <a:ext cx="392112" cy="1017587"/>
        </p:xfrm>
        <a:graphic>
          <a:graphicData uri="http://schemas.openxmlformats.org/presentationml/2006/ole">
            <p:oleObj spid="_x0000_s24591" name="Rovnica" r:id="rId16" imgW="152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/>
          <p:nvPr/>
        </p:nvSpPr>
        <p:spPr>
          <a:xfrm>
            <a:off x="3059832" y="1268760"/>
            <a:ext cx="309634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Počítajme</a:t>
            </a:r>
            <a:endParaRPr lang="sk-SK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059832" y="1268760"/>
          <a:ext cx="3090863" cy="590550"/>
        </p:xfrm>
        <a:graphic>
          <a:graphicData uri="http://schemas.openxmlformats.org/presentationml/2006/ole">
            <p:oleObj spid="_x0000_s25602" name="Rovnica" r:id="rId3" imgW="1193760" imgH="22860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84213" y="1844675"/>
          <a:ext cx="1479550" cy="592138"/>
        </p:xfrm>
        <a:graphic>
          <a:graphicData uri="http://schemas.openxmlformats.org/presentationml/2006/ole">
            <p:oleObj spid="_x0000_s25603" name="Rovnica" r:id="rId4" imgW="571320" imgH="22860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451725" y="1196752"/>
          <a:ext cx="1412875" cy="3746500"/>
        </p:xfrm>
        <a:graphic>
          <a:graphicData uri="http://schemas.openxmlformats.org/presentationml/2006/ole">
            <p:oleObj spid="_x0000_s25604" name="Rovnica" r:id="rId5" imgW="545760" imgH="144756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66750" y="2405063"/>
          <a:ext cx="1514475" cy="590550"/>
        </p:xfrm>
        <a:graphic>
          <a:graphicData uri="http://schemas.openxmlformats.org/presentationml/2006/ole">
            <p:oleObj spid="_x0000_s25605" name="Rovnica" r:id="rId6" imgW="583920" imgH="2286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89769" y="3770313"/>
          <a:ext cx="1577975" cy="887412"/>
        </p:xfrm>
        <a:graphic>
          <a:graphicData uri="http://schemas.openxmlformats.org/presentationml/2006/ole">
            <p:oleObj spid="_x0000_s25606" name="Rovnica" r:id="rId7" imgW="609480" imgH="34272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83568" y="2973388"/>
          <a:ext cx="1347788" cy="887412"/>
        </p:xfrm>
        <a:graphic>
          <a:graphicData uri="http://schemas.openxmlformats.org/presentationml/2006/ole">
            <p:oleObj spid="_x0000_s25607" name="Rovnica" r:id="rId8" imgW="520560" imgH="34272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267744" y="1916832"/>
          <a:ext cx="328612" cy="427037"/>
        </p:xfrm>
        <a:graphic>
          <a:graphicData uri="http://schemas.openxmlformats.org/presentationml/2006/ole">
            <p:oleObj spid="_x0000_s25608" name="Rovnica" r:id="rId9" imgW="126720" imgH="16488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284413" y="2405063"/>
          <a:ext cx="295275" cy="460375"/>
        </p:xfrm>
        <a:graphic>
          <a:graphicData uri="http://schemas.openxmlformats.org/presentationml/2006/ole">
            <p:oleObj spid="_x0000_s25609" name="Rovnica" r:id="rId10" imgW="114120" imgH="17748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138363" y="2996952"/>
          <a:ext cx="588962" cy="428625"/>
        </p:xfrm>
        <a:graphic>
          <a:graphicData uri="http://schemas.openxmlformats.org/presentationml/2006/ole">
            <p:oleObj spid="_x0000_s25610" name="Rovnica" r:id="rId11" imgW="228600" imgH="16488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195513" y="3831134"/>
          <a:ext cx="588962" cy="461962"/>
        </p:xfrm>
        <a:graphic>
          <a:graphicData uri="http://schemas.openxmlformats.org/presentationml/2006/ole">
            <p:oleObj spid="_x0000_s25611" name="Rovnica" r:id="rId12" imgW="228600" imgH="17748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700088" y="4624388"/>
          <a:ext cx="1477962" cy="657225"/>
        </p:xfrm>
        <a:graphic>
          <a:graphicData uri="http://schemas.openxmlformats.org/presentationml/2006/ole">
            <p:oleObj spid="_x0000_s25612" name="Rovnica" r:id="rId13" imgW="571320" imgH="253800" progId="Equation.3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195736" y="4653136"/>
          <a:ext cx="328612" cy="427038"/>
        </p:xfrm>
        <a:graphic>
          <a:graphicData uri="http://schemas.openxmlformats.org/presentationml/2006/ole">
            <p:oleObj spid="_x0000_s25613" name="Rovnica" r:id="rId14" imgW="126720" imgH="164880" progId="Equation.3">
              <p:embed/>
            </p:oleObj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700088" y="5310188"/>
          <a:ext cx="1611312" cy="655637"/>
        </p:xfrm>
        <a:graphic>
          <a:graphicData uri="http://schemas.openxmlformats.org/presentationml/2006/ole">
            <p:oleObj spid="_x0000_s25614" name="Rovnica" r:id="rId15" imgW="622080" imgH="253800" progId="Equation.3">
              <p:embed/>
            </p:oleObj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2307680" y="5147717"/>
          <a:ext cx="392112" cy="1017587"/>
        </p:xfrm>
        <a:graphic>
          <a:graphicData uri="http://schemas.openxmlformats.org/presentationml/2006/ole">
            <p:oleObj spid="_x0000_s25615" name="Rovnica" r:id="rId16" imgW="152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2339752" y="2276872"/>
            <a:ext cx="3888432" cy="86409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Počítanie logaritmov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zapamätajme si tieto súvisiace vzťahy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podľa nich počítame argument logaritmu nasledovne:</a:t>
            </a:r>
          </a:p>
          <a:p>
            <a:pPr lvl="1"/>
            <a:r>
              <a:rPr lang="sk-SK" dirty="0" smtClean="0"/>
              <a:t>Základ na výsledok je argument.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627784" y="2348880"/>
          <a:ext cx="3255047" cy="624706"/>
        </p:xfrm>
        <a:graphic>
          <a:graphicData uri="http://schemas.openxmlformats.org/presentationml/2006/ole">
            <p:oleObj spid="_x0000_s26626" name="Rovnica" r:id="rId3" imgW="1257120" imgH="2412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835696" y="5070698"/>
          <a:ext cx="4471987" cy="590550"/>
        </p:xfrm>
        <a:graphic>
          <a:graphicData uri="http://schemas.openxmlformats.org/presentationml/2006/ole">
            <p:oleObj spid="_x0000_s26627" name="Rovnica" r:id="rId4" imgW="17269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/>
          <p:nvPr/>
        </p:nvSpPr>
        <p:spPr>
          <a:xfrm>
            <a:off x="3059832" y="1268760"/>
            <a:ext cx="309634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Počítajme</a:t>
            </a:r>
            <a:endParaRPr lang="sk-SK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059832" y="1268760"/>
          <a:ext cx="3090863" cy="590550"/>
        </p:xfrm>
        <a:graphic>
          <a:graphicData uri="http://schemas.openxmlformats.org/presentationml/2006/ole">
            <p:oleObj spid="_x0000_s27650" name="Rovnica" r:id="rId3" imgW="1193760" imgH="22860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80665" y="1860550"/>
          <a:ext cx="1643063" cy="558800"/>
        </p:xfrm>
        <a:graphic>
          <a:graphicData uri="http://schemas.openxmlformats.org/presentationml/2006/ole">
            <p:oleObj spid="_x0000_s27651" name="Rovnica" r:id="rId4" imgW="634680" imgH="21564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452320" y="1124744"/>
          <a:ext cx="1412875" cy="4995863"/>
        </p:xfrm>
        <a:graphic>
          <a:graphicData uri="http://schemas.openxmlformats.org/presentationml/2006/ole">
            <p:oleObj spid="_x0000_s27652" name="Rovnica" r:id="rId5" imgW="545760" imgH="193032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10828" y="2420938"/>
          <a:ext cx="1612900" cy="558800"/>
        </p:xfrm>
        <a:graphic>
          <a:graphicData uri="http://schemas.openxmlformats.org/presentationml/2006/ole">
            <p:oleObj spid="_x0000_s27653" name="Rovnica" r:id="rId6" imgW="622080" imgH="21564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42925" y="3770313"/>
          <a:ext cx="1873250" cy="887412"/>
        </p:xfrm>
        <a:graphic>
          <a:graphicData uri="http://schemas.openxmlformats.org/presentationml/2006/ole">
            <p:oleObj spid="_x0000_s27654" name="Rovnica" r:id="rId7" imgW="723600" imgH="34272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87363" y="2973388"/>
          <a:ext cx="1874837" cy="887412"/>
        </p:xfrm>
        <a:graphic>
          <a:graphicData uri="http://schemas.openxmlformats.org/presentationml/2006/ole">
            <p:oleObj spid="_x0000_s27655" name="Rovnica" r:id="rId8" imgW="723600" imgH="34272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86484" y="1823417"/>
          <a:ext cx="1841500" cy="525463"/>
        </p:xfrm>
        <a:graphic>
          <a:graphicData uri="http://schemas.openxmlformats.org/presentationml/2006/ole">
            <p:oleObj spid="_x0000_s27656" name="Rovnica" r:id="rId9" imgW="711000" imgH="20304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596654" y="2405063"/>
          <a:ext cx="1111250" cy="460375"/>
        </p:xfrm>
        <a:graphic>
          <a:graphicData uri="http://schemas.openxmlformats.org/presentationml/2006/ole">
            <p:oleObj spid="_x0000_s27657" name="Rovnica" r:id="rId10" imgW="431640" imgH="17748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626816" y="2981325"/>
          <a:ext cx="1081088" cy="461963"/>
        </p:xfrm>
        <a:graphic>
          <a:graphicData uri="http://schemas.openxmlformats.org/presentationml/2006/ole">
            <p:oleObj spid="_x0000_s27658" name="Rovnica" r:id="rId11" imgW="419040" imgH="17748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699792" y="3789040"/>
          <a:ext cx="1112837" cy="461962"/>
        </p:xfrm>
        <a:graphic>
          <a:graphicData uri="http://schemas.openxmlformats.org/presentationml/2006/ole">
            <p:oleObj spid="_x0000_s27659" name="Rovnica" r:id="rId12" imgW="431640" imgH="17748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36575" y="4640263"/>
          <a:ext cx="1808163" cy="623887"/>
        </p:xfrm>
        <a:graphic>
          <a:graphicData uri="http://schemas.openxmlformats.org/presentationml/2006/ole">
            <p:oleObj spid="_x0000_s27660" name="Rovnica" r:id="rId13" imgW="698400" imgH="241200" progId="Equation.3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699792" y="4653136"/>
          <a:ext cx="920750" cy="460375"/>
        </p:xfrm>
        <a:graphic>
          <a:graphicData uri="http://schemas.openxmlformats.org/presentationml/2006/ole">
            <p:oleObj spid="_x0000_s27661" name="Rovnica" r:id="rId14" imgW="355320" imgH="177480" progId="Equation.3">
              <p:embed/>
            </p:oleObj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650875" y="5129213"/>
          <a:ext cx="1709738" cy="1017587"/>
        </p:xfrm>
        <a:graphic>
          <a:graphicData uri="http://schemas.openxmlformats.org/presentationml/2006/ole">
            <p:oleObj spid="_x0000_s27662" name="Rovnica" r:id="rId15" imgW="660240" imgH="393480" progId="Equation.3">
              <p:embed/>
            </p:oleObj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2699792" y="5157192"/>
          <a:ext cx="392112" cy="1017587"/>
        </p:xfrm>
        <a:graphic>
          <a:graphicData uri="http://schemas.openxmlformats.org/presentationml/2006/ole">
            <p:oleObj spid="_x0000_s27663" name="Rovnica" r:id="rId16" imgW="152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4"/>
          <p:cNvSpPr/>
          <p:nvPr/>
        </p:nvSpPr>
        <p:spPr>
          <a:xfrm>
            <a:off x="2339752" y="2276872"/>
            <a:ext cx="3888432" cy="86409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Počítanie logaritmov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zapamätajme si tieto súvisiace vzťahy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podľa nich počítame základ logaritmu nasledovne:</a:t>
            </a:r>
          </a:p>
          <a:p>
            <a:pPr lvl="1"/>
            <a:r>
              <a:rPr lang="sk-SK" dirty="0" smtClean="0"/>
              <a:t>čo na výsledok je argument.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627784" y="2348880"/>
          <a:ext cx="3255047" cy="624706"/>
        </p:xfrm>
        <a:graphic>
          <a:graphicData uri="http://schemas.openxmlformats.org/presentationml/2006/ole">
            <p:oleObj spid="_x0000_s44034" name="Rovnica" r:id="rId3" imgW="1257120" imgH="2412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803400" y="5054600"/>
          <a:ext cx="4537075" cy="623888"/>
        </p:xfrm>
        <a:graphic>
          <a:graphicData uri="http://schemas.openxmlformats.org/presentationml/2006/ole">
            <p:oleObj spid="_x0000_s44035" name="Rovnica" r:id="rId4" imgW="1752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/>
          <p:nvPr/>
        </p:nvSpPr>
        <p:spPr>
          <a:xfrm>
            <a:off x="3059832" y="1268760"/>
            <a:ext cx="309634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Počítajme</a:t>
            </a:r>
            <a:endParaRPr lang="sk-SK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059832" y="1268760"/>
          <a:ext cx="3090863" cy="590550"/>
        </p:xfrm>
        <a:graphic>
          <a:graphicData uri="http://schemas.openxmlformats.org/presentationml/2006/ole">
            <p:oleObj spid="_x0000_s28674" name="Rovnica" r:id="rId3" imgW="1193760" imgH="22860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39552" y="1844675"/>
          <a:ext cx="1808163" cy="592138"/>
        </p:xfrm>
        <a:graphic>
          <a:graphicData uri="http://schemas.openxmlformats.org/presentationml/2006/ole">
            <p:oleObj spid="_x0000_s28675" name="Rovnica" r:id="rId4" imgW="698400" imgH="22860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451725" y="1196752"/>
          <a:ext cx="1412875" cy="3746500"/>
        </p:xfrm>
        <a:graphic>
          <a:graphicData uri="http://schemas.openxmlformats.org/presentationml/2006/ole">
            <p:oleObj spid="_x0000_s28676" name="Rovnica" r:id="rId5" imgW="545760" imgH="144756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67085" y="2405063"/>
          <a:ext cx="1844675" cy="590550"/>
        </p:xfrm>
        <a:graphic>
          <a:graphicData uri="http://schemas.openxmlformats.org/presentationml/2006/ole">
            <p:oleObj spid="_x0000_s28677" name="Rovnica" r:id="rId6" imgW="711000" imgH="2286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56096" y="3916982"/>
          <a:ext cx="2071688" cy="592138"/>
        </p:xfrm>
        <a:graphic>
          <a:graphicData uri="http://schemas.openxmlformats.org/presentationml/2006/ole">
            <p:oleObj spid="_x0000_s28678" name="Rovnica" r:id="rId7" imgW="799920" imgH="2286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71847" y="3068638"/>
          <a:ext cx="1839913" cy="590550"/>
        </p:xfrm>
        <a:graphic>
          <a:graphicData uri="http://schemas.openxmlformats.org/presentationml/2006/ole">
            <p:oleObj spid="_x0000_s28679" name="Rovnica" r:id="rId8" imgW="711000" imgH="2286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964508" y="1844824"/>
          <a:ext cx="887412" cy="460375"/>
        </p:xfrm>
        <a:graphic>
          <a:graphicData uri="http://schemas.openxmlformats.org/presentationml/2006/ole">
            <p:oleObj spid="_x0000_s28680" name="Rovnica" r:id="rId9" imgW="342720" imgH="17748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967682" y="2405063"/>
          <a:ext cx="884238" cy="460375"/>
        </p:xfrm>
        <a:graphic>
          <a:graphicData uri="http://schemas.openxmlformats.org/presentationml/2006/ole">
            <p:oleObj spid="_x0000_s28681" name="Rovnica" r:id="rId10" imgW="342720" imgH="17748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976190" y="2766690"/>
          <a:ext cx="947738" cy="1022350"/>
        </p:xfrm>
        <a:graphic>
          <a:graphicData uri="http://schemas.openxmlformats.org/presentationml/2006/ole">
            <p:oleObj spid="_x0000_s28682" name="Rovnica" r:id="rId11" imgW="368280" imgH="39348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974603" y="3629199"/>
          <a:ext cx="949325" cy="1023937"/>
        </p:xfrm>
        <a:graphic>
          <a:graphicData uri="http://schemas.openxmlformats.org/presentationml/2006/ole">
            <p:oleObj spid="_x0000_s28683" name="Rovnica" r:id="rId12" imgW="368280" imgH="39348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39552" y="4657725"/>
          <a:ext cx="1609725" cy="590550"/>
        </p:xfrm>
        <a:graphic>
          <a:graphicData uri="http://schemas.openxmlformats.org/presentationml/2006/ole">
            <p:oleObj spid="_x0000_s28684" name="Rovnica" r:id="rId13" imgW="622080" imgH="228600" progId="Equation.3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987824" y="4509120"/>
          <a:ext cx="1181100" cy="592137"/>
        </p:xfrm>
        <a:graphic>
          <a:graphicData uri="http://schemas.openxmlformats.org/presentationml/2006/ole">
            <p:oleObj spid="_x0000_s28685" name="Rovnica" r:id="rId14" imgW="457200" imgH="228600" progId="Equation.3">
              <p:embed/>
            </p:oleObj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549176" y="5130800"/>
          <a:ext cx="2006600" cy="1016000"/>
        </p:xfrm>
        <a:graphic>
          <a:graphicData uri="http://schemas.openxmlformats.org/presentationml/2006/ole">
            <p:oleObj spid="_x0000_s28686" name="Rovnica" r:id="rId15" imgW="774360" imgH="393480" progId="Equation.3">
              <p:embed/>
            </p:oleObj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2957513" y="5301208"/>
          <a:ext cx="1174750" cy="590550"/>
        </p:xfrm>
        <a:graphic>
          <a:graphicData uri="http://schemas.openxmlformats.org/presentationml/2006/ole">
            <p:oleObj spid="_x0000_s28687" name="Rovnica" r:id="rId16" imgW="457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141</Words>
  <Application>Microsoft Office PowerPoint</Application>
  <PresentationFormat>Prezentácia na obrazovke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Motív Office</vt:lpstr>
      <vt:lpstr>Rovnica</vt:lpstr>
      <vt:lpstr>logaritmus</vt:lpstr>
      <vt:lpstr>Pojmy</vt:lpstr>
      <vt:lpstr>Počítanie logaritmov</vt:lpstr>
      <vt:lpstr>Počítajme</vt:lpstr>
      <vt:lpstr>Počítajme</vt:lpstr>
      <vt:lpstr>Počítanie logaritmov</vt:lpstr>
      <vt:lpstr>Počítajme</vt:lpstr>
      <vt:lpstr>Počítanie logaritmov</vt:lpstr>
      <vt:lpstr>Počítajme</vt:lpstr>
      <vt:lpstr>Príklady</vt:lpstr>
      <vt:lpstr>Logaritmy s kalkulačkou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Kvadratická funkcia</dc:title>
  <dc:creator>Janka</dc:creator>
  <cp:lastModifiedBy>cervena_hana</cp:lastModifiedBy>
  <cp:revision>54</cp:revision>
  <dcterms:created xsi:type="dcterms:W3CDTF">2011-08-01T07:12:29Z</dcterms:created>
  <dcterms:modified xsi:type="dcterms:W3CDTF">2012-11-24T12:42:40Z</dcterms:modified>
</cp:coreProperties>
</file>