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sk-SK"/>
              <a:t>Kliknutím upravte štýl predlohy nadpisu</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4C1A660-F5BA-4409-95B7-B7A2543552E4}" type="datetimeFigureOut">
              <a:rPr lang="sk-SK" smtClean="0"/>
              <a:t>2. 10. 2023</a:t>
            </a:fld>
            <a:endParaRPr lang="sk-SK"/>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sk-SK"/>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7552885-E54D-4FB9-815D-9471C1E9FC59}" type="slidenum">
              <a:rPr lang="sk-SK" smtClean="0"/>
              <a:t>‹#›</a:t>
            </a:fld>
            <a:endParaRPr lang="sk-SK"/>
          </a:p>
        </p:txBody>
      </p:sp>
    </p:spTree>
    <p:extLst>
      <p:ext uri="{BB962C8B-B14F-4D97-AF65-F5344CB8AC3E}">
        <p14:creationId xmlns:p14="http://schemas.microsoft.com/office/powerpoint/2010/main" val="36502956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14C1A660-F5BA-4409-95B7-B7A2543552E4}" type="datetimeFigureOut">
              <a:rPr lang="sk-SK" smtClean="0"/>
              <a:t>2. 10. 2023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37149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14C1A660-F5BA-4409-95B7-B7A2543552E4}" type="datetimeFigureOut">
              <a:rPr lang="sk-SK" smtClean="0"/>
              <a:t>2. 10. 2023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220182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14C1A660-F5BA-4409-95B7-B7A2543552E4}" type="datetimeFigureOut">
              <a:rPr lang="sk-SK" smtClean="0"/>
              <a:t>2. 10. 2023</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72475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sk-SK"/>
              <a:t>Kliknutím upravte štýl predlohy nadpisu</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4C1A660-F5BA-4409-95B7-B7A2543552E4}" type="datetimeFigureOut">
              <a:rPr lang="sk-SK" smtClean="0"/>
              <a:t>2. 10. 2023</a:t>
            </a:fld>
            <a:endParaRPr lang="sk-SK"/>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sk-SK"/>
          </a:p>
        </p:txBody>
      </p:sp>
      <p:sp>
        <p:nvSpPr>
          <p:cNvPr id="6" name="Slide Number Placeholder 5"/>
          <p:cNvSpPr>
            <a:spLocks noGrp="1"/>
          </p:cNvSpPr>
          <p:nvPr>
            <p:ph type="sldNum" sz="quarter" idx="12"/>
          </p:nvPr>
        </p:nvSpPr>
        <p:spPr>
          <a:xfrm>
            <a:off x="8604504" y="5211060"/>
            <a:ext cx="2112264" cy="228600"/>
          </a:xfrm>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14977777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14C1A660-F5BA-4409-95B7-B7A2543552E4}" type="datetimeFigureOut">
              <a:rPr lang="sk-SK" smtClean="0"/>
              <a:t>2. 10. 2023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3289147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14C1A660-F5BA-4409-95B7-B7A2543552E4}" type="datetimeFigureOut">
              <a:rPr lang="sk-SK" smtClean="0"/>
              <a:t>2. 10. 2023</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379165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14C1A660-F5BA-4409-95B7-B7A2543552E4}" type="datetimeFigureOut">
              <a:rPr lang="sk-SK" smtClean="0"/>
              <a:t>2. 10. 2023</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32030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1A660-F5BA-4409-95B7-B7A2543552E4}" type="datetimeFigureOut">
              <a:rPr lang="sk-SK" smtClean="0"/>
              <a:t>2. 10. 2023</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97552885-E54D-4FB9-815D-9471C1E9FC59}" type="slidenum">
              <a:rPr lang="sk-SK" smtClean="0"/>
              <a:t>‹#›</a:t>
            </a:fld>
            <a:endParaRPr lang="sk-SK"/>
          </a:p>
        </p:txBody>
      </p:sp>
    </p:spTree>
    <p:extLst>
      <p:ext uri="{BB962C8B-B14F-4D97-AF65-F5344CB8AC3E}">
        <p14:creationId xmlns:p14="http://schemas.microsoft.com/office/powerpoint/2010/main" val="246283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sk-SK"/>
              <a:t>Kliknutím upravte štýl predlohy nadpisu</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8" name="Date Placeholder 7"/>
          <p:cNvSpPr>
            <a:spLocks noGrp="1"/>
          </p:cNvSpPr>
          <p:nvPr>
            <p:ph type="dt" sz="half" idx="10"/>
          </p:nvPr>
        </p:nvSpPr>
        <p:spPr/>
        <p:txBody>
          <a:bodyPr/>
          <a:lstStyle/>
          <a:p>
            <a:fld id="{14C1A660-F5BA-4409-95B7-B7A2543552E4}" type="datetimeFigureOut">
              <a:rPr lang="sk-SK" smtClean="0"/>
              <a:t>2. 10. 2023</a:t>
            </a:fld>
            <a:endParaRPr lang="sk-SK"/>
          </a:p>
        </p:txBody>
      </p:sp>
      <p:sp>
        <p:nvSpPr>
          <p:cNvPr id="9" name="Footer Placeholder 8"/>
          <p:cNvSpPr>
            <a:spLocks noGrp="1"/>
          </p:cNvSpPr>
          <p:nvPr>
            <p:ph type="ftr" sz="quarter" idx="11"/>
          </p:nvPr>
        </p:nvSpPr>
        <p:spPr/>
        <p:txBody>
          <a:bodyPr/>
          <a:lstStyle>
            <a:lvl1pPr algn="r">
              <a:defRPr/>
            </a:lvl1pPr>
          </a:lstStyle>
          <a:p>
            <a:endParaRPr lang="sk-SK"/>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7552885-E54D-4FB9-815D-9471C1E9FC59}" type="slidenum">
              <a:rPr lang="sk-SK" smtClean="0"/>
              <a:t>‹#›</a:t>
            </a:fld>
            <a:endParaRPr lang="sk-SK"/>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14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4C1A660-F5BA-4409-95B7-B7A2543552E4}" type="datetimeFigureOut">
              <a:rPr lang="sk-SK" smtClean="0"/>
              <a:t>2. 10. 2023</a:t>
            </a:fld>
            <a:endParaRPr lang="sk-SK"/>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sk-SK"/>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7552885-E54D-4FB9-815D-9471C1E9FC59}" type="slidenum">
              <a:rPr lang="sk-SK" smtClean="0"/>
              <a:t>‹#›</a:t>
            </a:fld>
            <a:endParaRPr lang="sk-SK"/>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545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4C1A660-F5BA-4409-95B7-B7A2543552E4}" type="datetimeFigureOut">
              <a:rPr lang="sk-SK" smtClean="0"/>
              <a:t>2. 10. 2023</a:t>
            </a:fld>
            <a:endParaRPr lang="sk-SK"/>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sk-SK"/>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7552885-E54D-4FB9-815D-9471C1E9FC59}" type="slidenum">
              <a:rPr lang="sk-SK" smtClean="0"/>
              <a:t>‹#›</a:t>
            </a:fld>
            <a:endParaRPr lang="sk-SK"/>
          </a:p>
        </p:txBody>
      </p:sp>
    </p:spTree>
    <p:extLst>
      <p:ext uri="{BB962C8B-B14F-4D97-AF65-F5344CB8AC3E}">
        <p14:creationId xmlns:p14="http://schemas.microsoft.com/office/powerpoint/2010/main" val="39647265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ADD578FE-F3F3-4090-A7C3-BC757F421944}"/>
              </a:ext>
            </a:extLst>
          </p:cNvPr>
          <p:cNvSpPr>
            <a:spLocks noGrp="1"/>
          </p:cNvSpPr>
          <p:nvPr>
            <p:ph type="ctrTitle"/>
          </p:nvPr>
        </p:nvSpPr>
        <p:spPr/>
        <p:txBody>
          <a:bodyPr/>
          <a:lstStyle/>
          <a:p>
            <a:r>
              <a:rPr lang="sk-SK" dirty="0">
                <a:solidFill>
                  <a:srgbClr val="002060"/>
                </a:solidFill>
              </a:rPr>
              <a:t>OPAKOVANIE </a:t>
            </a:r>
            <a:br>
              <a:rPr lang="sk-SK" dirty="0">
                <a:solidFill>
                  <a:srgbClr val="002060"/>
                </a:solidFill>
              </a:rPr>
            </a:br>
            <a:r>
              <a:rPr lang="sk-SK" dirty="0">
                <a:solidFill>
                  <a:srgbClr val="002060"/>
                </a:solidFill>
              </a:rPr>
              <a:t>,,Moja rodina“</a:t>
            </a:r>
          </a:p>
        </p:txBody>
      </p:sp>
    </p:spTree>
    <p:extLst>
      <p:ext uri="{BB962C8B-B14F-4D97-AF65-F5344CB8AC3E}">
        <p14:creationId xmlns:p14="http://schemas.microsoft.com/office/powerpoint/2010/main" val="315651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6: </a:t>
            </a:r>
            <a:r>
              <a:rPr lang="sk-SK" b="1" dirty="0"/>
              <a:t>Označ správnu odpoveď pre tvrdenie: ,,Ak dbajú rodičia o môj odpočinok a rozvoj môjho nadania, vyjadruje to.............................“</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A)citovú funkciu</a:t>
            </a:r>
          </a:p>
        </p:txBody>
      </p:sp>
      <p:sp>
        <p:nvSpPr>
          <p:cNvPr id="6" name="Obdĺžnik: odstrihnuté protiľahlé rohy 5">
            <a:extLst>
              <a:ext uri="{FF2B5EF4-FFF2-40B4-BE49-F238E27FC236}">
                <a16:creationId xmlns:a16="http://schemas.microsoft.com/office/drawing/2014/main" xmlns="" id="{69A5C727-BE97-479A-8069-C4AD2BAA77AB}"/>
              </a:ext>
            </a:extLst>
          </p:cNvPr>
          <p:cNvSpPr/>
          <p:nvPr/>
        </p:nvSpPr>
        <p:spPr>
          <a:xfrm>
            <a:off x="1767280" y="3961003"/>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 odpočinkovú funkciu</a:t>
            </a:r>
          </a:p>
        </p:txBody>
      </p:sp>
      <p:sp>
        <p:nvSpPr>
          <p:cNvPr id="8" name="Obdĺžnik: odstrihnuté protiľahlé rohy 7">
            <a:extLst>
              <a:ext uri="{FF2B5EF4-FFF2-40B4-BE49-F238E27FC236}">
                <a16:creationId xmlns:a16="http://schemas.microsoft.com/office/drawing/2014/main" xmlns="" id="{BB03EF46-8420-4314-8B8A-CA86470ABEA2}"/>
              </a:ext>
            </a:extLst>
          </p:cNvPr>
          <p:cNvSpPr/>
          <p:nvPr/>
        </p:nvSpPr>
        <p:spPr>
          <a:xfrm>
            <a:off x="1767279" y="4734189"/>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biologickú funkciu</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56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7: </a:t>
            </a:r>
            <a:r>
              <a:rPr lang="sk-SK" b="1" dirty="0"/>
              <a:t>Označ správnu odpoveď pre tvrdenie: ,,Ak mi rodičia zabezpečujú zdravý duševný a fyzický vývin, vyjadruje to......“</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A)citovú funkciu</a:t>
            </a:r>
          </a:p>
        </p:txBody>
      </p:sp>
      <p:sp>
        <p:nvSpPr>
          <p:cNvPr id="6" name="Obdĺžnik: odstrihnuté protiľahlé rohy 5">
            <a:extLst>
              <a:ext uri="{FF2B5EF4-FFF2-40B4-BE49-F238E27FC236}">
                <a16:creationId xmlns:a16="http://schemas.microsoft.com/office/drawing/2014/main" xmlns="" id="{69A5C727-BE97-479A-8069-C4AD2BAA77AB}"/>
              </a:ext>
            </a:extLst>
          </p:cNvPr>
          <p:cNvSpPr/>
          <p:nvPr/>
        </p:nvSpPr>
        <p:spPr>
          <a:xfrm>
            <a:off x="1767280" y="3961003"/>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 spoločenskú funkciu</a:t>
            </a:r>
          </a:p>
        </p:txBody>
      </p:sp>
      <p:sp>
        <p:nvSpPr>
          <p:cNvPr id="8" name="Obdĺžnik: odstrihnuté protiľahlé rohy 7">
            <a:extLst>
              <a:ext uri="{FF2B5EF4-FFF2-40B4-BE49-F238E27FC236}">
                <a16:creationId xmlns:a16="http://schemas.microsoft.com/office/drawing/2014/main" xmlns="" id="{BB03EF46-8420-4314-8B8A-CA86470ABEA2}"/>
              </a:ext>
            </a:extLst>
          </p:cNvPr>
          <p:cNvSpPr/>
          <p:nvPr/>
        </p:nvSpPr>
        <p:spPr>
          <a:xfrm>
            <a:off x="1767279" y="4734189"/>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ekonomickú funkciu</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2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8: </a:t>
            </a:r>
            <a:r>
              <a:rPr lang="sk-SK" b="1" dirty="0"/>
              <a:t>Označ správnu odpoveď pre tvrdenie: ,,Rodina, v ktorej platia výlučne rozhodnutia rodičov, je typom .................................“</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A)zanedbávajúcej výchovy</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
        <p:nvSpPr>
          <p:cNvPr id="9" name="Obdĺžnik: odstrihnuté protiľahlé rohy 8">
            <a:extLst>
              <a:ext uri="{FF2B5EF4-FFF2-40B4-BE49-F238E27FC236}">
                <a16:creationId xmlns:a16="http://schemas.microsoft.com/office/drawing/2014/main" xmlns="" id="{C8DA64DD-05FA-43C2-9AB7-A9C08B846B7D}"/>
              </a:ext>
            </a:extLst>
          </p:cNvPr>
          <p:cNvSpPr/>
          <p:nvPr/>
        </p:nvSpPr>
        <p:spPr>
          <a:xfrm>
            <a:off x="1767280" y="3938544"/>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B)ponižujúcej výchovy</a:t>
            </a:r>
          </a:p>
        </p:txBody>
      </p:sp>
      <p:sp>
        <p:nvSpPr>
          <p:cNvPr id="10" name="Obdĺžnik: odstrihnuté protiľahlé rohy 9">
            <a:extLst>
              <a:ext uri="{FF2B5EF4-FFF2-40B4-BE49-F238E27FC236}">
                <a16:creationId xmlns:a16="http://schemas.microsoft.com/office/drawing/2014/main" xmlns="" id="{7802CED9-8622-4B2E-9FB2-FEE008138F1E}"/>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autoritatívnej výchovy</a:t>
            </a:r>
          </a:p>
        </p:txBody>
      </p:sp>
    </p:spTree>
    <p:extLst>
      <p:ext uri="{BB962C8B-B14F-4D97-AF65-F5344CB8AC3E}">
        <p14:creationId xmlns:p14="http://schemas.microsoft.com/office/powerpoint/2010/main" val="393050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9: </a:t>
            </a:r>
            <a:r>
              <a:rPr lang="sk-SK" b="1" dirty="0"/>
              <a:t>Označ správnu odpoveď pre tvrdenie: ,,Rodina, v ktorej záujmy rodičov sú nad záujmami detí, je typom .................................“</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A)zanedbávajúcej výchovy</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
        <p:nvSpPr>
          <p:cNvPr id="9" name="Obdĺžnik: odstrihnuté protiľahlé rohy 8">
            <a:extLst>
              <a:ext uri="{FF2B5EF4-FFF2-40B4-BE49-F238E27FC236}">
                <a16:creationId xmlns:a16="http://schemas.microsoft.com/office/drawing/2014/main" xmlns="" id="{C8DA64DD-05FA-43C2-9AB7-A9C08B846B7D}"/>
              </a:ext>
            </a:extLst>
          </p:cNvPr>
          <p:cNvSpPr/>
          <p:nvPr/>
        </p:nvSpPr>
        <p:spPr>
          <a:xfrm>
            <a:off x="1767280" y="3938544"/>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B)harmonickej výchovy</a:t>
            </a:r>
          </a:p>
        </p:txBody>
      </p:sp>
      <p:sp>
        <p:nvSpPr>
          <p:cNvPr id="10" name="Obdĺžnik: odstrihnuté protiľahlé rohy 9">
            <a:extLst>
              <a:ext uri="{FF2B5EF4-FFF2-40B4-BE49-F238E27FC236}">
                <a16:creationId xmlns:a16="http://schemas.microsoft.com/office/drawing/2014/main" xmlns="" id="{7802CED9-8622-4B2E-9FB2-FEE008138F1E}"/>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zhovievavej výchovy</a:t>
            </a:r>
          </a:p>
        </p:txBody>
      </p:sp>
    </p:spTree>
    <p:extLst>
      <p:ext uri="{BB962C8B-B14F-4D97-AF65-F5344CB8AC3E}">
        <p14:creationId xmlns:p14="http://schemas.microsoft.com/office/powerpoint/2010/main" val="356525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10: </a:t>
            </a:r>
            <a:r>
              <a:rPr lang="sk-SK" b="1" dirty="0"/>
              <a:t>Označ správnu odpoveď pre tvrdenie: ,,Rodina, v ktorej má dieťa až príliš veľkú slobodu, je typom .................................“</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A)harmonickej výchovy</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
        <p:nvSpPr>
          <p:cNvPr id="9" name="Obdĺžnik: odstrihnuté protiľahlé rohy 8">
            <a:extLst>
              <a:ext uri="{FF2B5EF4-FFF2-40B4-BE49-F238E27FC236}">
                <a16:creationId xmlns:a16="http://schemas.microsoft.com/office/drawing/2014/main" xmlns="" id="{C8DA64DD-05FA-43C2-9AB7-A9C08B846B7D}"/>
              </a:ext>
            </a:extLst>
          </p:cNvPr>
          <p:cNvSpPr/>
          <p:nvPr/>
        </p:nvSpPr>
        <p:spPr>
          <a:xfrm>
            <a:off x="1767280" y="3938544"/>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B)autoritatívnej výchovy</a:t>
            </a:r>
          </a:p>
        </p:txBody>
      </p:sp>
      <p:sp>
        <p:nvSpPr>
          <p:cNvPr id="10" name="Obdĺžnik: odstrihnuté protiľahlé rohy 9">
            <a:extLst>
              <a:ext uri="{FF2B5EF4-FFF2-40B4-BE49-F238E27FC236}">
                <a16:creationId xmlns:a16="http://schemas.microsoft.com/office/drawing/2014/main" xmlns="" id="{7802CED9-8622-4B2E-9FB2-FEE008138F1E}"/>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zhovievavej výchovy</a:t>
            </a:r>
          </a:p>
        </p:txBody>
      </p:sp>
    </p:spTree>
    <p:extLst>
      <p:ext uri="{BB962C8B-B14F-4D97-AF65-F5344CB8AC3E}">
        <p14:creationId xmlns:p14="http://schemas.microsoft.com/office/powerpoint/2010/main" val="28938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11: </a:t>
            </a:r>
            <a:r>
              <a:rPr lang="sk-SK" b="1" dirty="0"/>
              <a:t>Označ správnu odpoveď pre tvrdenie: ,,Rodina, v ktorej je dieťa obeťou fyzických trestov, je typom .................................“</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A)zanedbávajúcej výchovy</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
        <p:nvSpPr>
          <p:cNvPr id="9" name="Obdĺžnik: odstrihnuté protiľahlé rohy 8">
            <a:extLst>
              <a:ext uri="{FF2B5EF4-FFF2-40B4-BE49-F238E27FC236}">
                <a16:creationId xmlns:a16="http://schemas.microsoft.com/office/drawing/2014/main" xmlns="" id="{C8DA64DD-05FA-43C2-9AB7-A9C08B846B7D}"/>
              </a:ext>
            </a:extLst>
          </p:cNvPr>
          <p:cNvSpPr/>
          <p:nvPr/>
        </p:nvSpPr>
        <p:spPr>
          <a:xfrm>
            <a:off x="1767280" y="3938544"/>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B)autoritatívnej výchovy</a:t>
            </a:r>
          </a:p>
        </p:txBody>
      </p:sp>
      <p:sp>
        <p:nvSpPr>
          <p:cNvPr id="10" name="Obdĺžnik: odstrihnuté protiľahlé rohy 9">
            <a:extLst>
              <a:ext uri="{FF2B5EF4-FFF2-40B4-BE49-F238E27FC236}">
                <a16:creationId xmlns:a16="http://schemas.microsoft.com/office/drawing/2014/main" xmlns="" id="{7802CED9-8622-4B2E-9FB2-FEE008138F1E}"/>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ponižujúcej výchovy</a:t>
            </a:r>
          </a:p>
        </p:txBody>
      </p:sp>
    </p:spTree>
    <p:extLst>
      <p:ext uri="{BB962C8B-B14F-4D97-AF65-F5344CB8AC3E}">
        <p14:creationId xmlns:p14="http://schemas.microsoft.com/office/powerpoint/2010/main" val="425044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12: </a:t>
            </a:r>
            <a:r>
              <a:rPr lang="sk-SK" b="1" dirty="0"/>
              <a:t>Označ správnu odpoveď pre tvrdenie: ,,Rodina, v ktorej rodičia berú do úvahy názory detí, je typom .................................“</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A)harmonickej výchovy</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
        <p:nvSpPr>
          <p:cNvPr id="9" name="Obdĺžnik: odstrihnuté protiľahlé rohy 8">
            <a:extLst>
              <a:ext uri="{FF2B5EF4-FFF2-40B4-BE49-F238E27FC236}">
                <a16:creationId xmlns:a16="http://schemas.microsoft.com/office/drawing/2014/main" xmlns="" id="{C8DA64DD-05FA-43C2-9AB7-A9C08B846B7D}"/>
              </a:ext>
            </a:extLst>
          </p:cNvPr>
          <p:cNvSpPr/>
          <p:nvPr/>
        </p:nvSpPr>
        <p:spPr>
          <a:xfrm>
            <a:off x="1767280" y="3938544"/>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B)autoritatívnej výchovy</a:t>
            </a:r>
          </a:p>
        </p:txBody>
      </p:sp>
      <p:sp>
        <p:nvSpPr>
          <p:cNvPr id="10" name="Obdĺžnik: odstrihnuté protiľahlé rohy 9">
            <a:extLst>
              <a:ext uri="{FF2B5EF4-FFF2-40B4-BE49-F238E27FC236}">
                <a16:creationId xmlns:a16="http://schemas.microsoft.com/office/drawing/2014/main" xmlns="" id="{7802CED9-8622-4B2E-9FB2-FEE008138F1E}"/>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zhovievavej výchovy</a:t>
            </a:r>
          </a:p>
        </p:txBody>
      </p:sp>
    </p:spTree>
    <p:extLst>
      <p:ext uri="{BB962C8B-B14F-4D97-AF65-F5344CB8AC3E}">
        <p14:creationId xmlns:p14="http://schemas.microsoft.com/office/powerpoint/2010/main" val="3032835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13: </a:t>
            </a:r>
            <a:r>
              <a:rPr lang="sk-SK" sz="2400" b="1" dirty="0">
                <a:solidFill>
                  <a:schemeClr val="bg1"/>
                </a:solidFill>
              </a:rPr>
              <a:t>Napíš, k akému typu výchovy patrí nasledujúce tvrdenie:</a:t>
            </a:r>
            <a:endParaRPr lang="sk-SK" b="1" dirty="0">
              <a:solidFill>
                <a:schemeClr val="bg1"/>
              </a:solidFill>
            </a:endParaRP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985820" cy="2148018"/>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000" dirty="0">
                <a:solidFill>
                  <a:srgbClr val="002060"/>
                </a:solidFill>
              </a:rPr>
              <a:t>Andrej nemá vo svojej rodine právo rozhodnúť sa, čo by rád robil. Rodičia ho nútia tancov vo folklórnom súbore, pretože sa to tak páči im. Jeho názor je pre nich nepodstatný.</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14: </a:t>
            </a:r>
            <a:r>
              <a:rPr lang="sk-SK" sz="2400" b="1" dirty="0">
                <a:solidFill>
                  <a:schemeClr val="bg1"/>
                </a:solidFill>
              </a:rPr>
              <a:t>Napíš, k akému typu výchovy patrí nasledujúce tvrdenie:</a:t>
            </a:r>
            <a:endParaRPr lang="sk-SK" b="1" dirty="0">
              <a:solidFill>
                <a:schemeClr val="bg1"/>
              </a:solidFill>
            </a:endParaRP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985820" cy="2148018"/>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solidFill>
                  <a:srgbClr val="002060"/>
                </a:solidFill>
              </a:rPr>
              <a:t>Petra pochádza z rodiny, v ktorej sú rodičia neustále v práci. Všetku zodpovednosť ponechávajú na jej plecia. Petra sa nemá ani s kým porozprávať, práca a záujmy sú rodičom prednejšie.</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15: </a:t>
            </a:r>
            <a:r>
              <a:rPr lang="sk-SK" sz="2400" b="1" dirty="0">
                <a:solidFill>
                  <a:schemeClr val="bg1"/>
                </a:solidFill>
              </a:rPr>
              <a:t>Napíš, k akému typu výchovy patrí nasledujúce tvrdenie:</a:t>
            </a:r>
            <a:endParaRPr lang="sk-SK" b="1" dirty="0">
              <a:solidFill>
                <a:schemeClr val="bg1"/>
              </a:solidFill>
            </a:endParaRP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985820" cy="2148018"/>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solidFill>
                  <a:srgbClr val="002060"/>
                </a:solidFill>
              </a:rPr>
              <a:t>Rado pochádza z rodiny, v ktorej je bežnou súčasťou rodinná rada. Sú na nej prítomné aj deti. Rodina sa spoločne zhovára o pravidlách a rôznych rozhodnutiach.</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56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29585B82-C296-41F8-8355-072710F7F61E}"/>
              </a:ext>
            </a:extLst>
          </p:cNvPr>
          <p:cNvSpPr>
            <a:spLocks noGrp="1"/>
          </p:cNvSpPr>
          <p:nvPr>
            <p:ph type="ctrTitle"/>
          </p:nvPr>
        </p:nvSpPr>
        <p:spPr>
          <a:xfrm>
            <a:off x="1561706" y="2636547"/>
            <a:ext cx="9068586" cy="2590800"/>
          </a:xfrm>
        </p:spPr>
        <p:txBody>
          <a:bodyPr/>
          <a:lstStyle/>
          <a:p>
            <a:r>
              <a:rPr lang="sk-SK" sz="3600" b="1" dirty="0">
                <a:solidFill>
                  <a:srgbClr val="0070C0"/>
                </a:solidFill>
              </a:rPr>
              <a:t>Milí žiaci, nastal čas nastaviť zrkadlo Vedomostiam, ktoré ste </a:t>
            </a:r>
            <a:r>
              <a:rPr lang="sk-SK" sz="3600" b="1" dirty="0" err="1">
                <a:solidFill>
                  <a:srgbClr val="0070C0"/>
                </a:solidFill>
              </a:rPr>
              <a:t>dosiaĽ</a:t>
            </a:r>
            <a:r>
              <a:rPr lang="sk-SK" sz="3600" b="1" dirty="0">
                <a:solidFill>
                  <a:srgbClr val="0070C0"/>
                </a:solidFill>
              </a:rPr>
              <a:t> nadobudli z </a:t>
            </a:r>
            <a:r>
              <a:rPr lang="sk-SK" sz="3600" b="1" dirty="0" err="1">
                <a:solidFill>
                  <a:srgbClr val="0070C0"/>
                </a:solidFill>
              </a:rPr>
              <a:t>OBčIANSKEJ</a:t>
            </a:r>
            <a:r>
              <a:rPr lang="sk-SK" sz="3600" b="1" dirty="0">
                <a:solidFill>
                  <a:srgbClr val="0070C0"/>
                </a:solidFill>
              </a:rPr>
              <a:t> </a:t>
            </a:r>
            <a:r>
              <a:rPr lang="sk-SK" sz="3600" b="1" dirty="0" err="1">
                <a:solidFill>
                  <a:srgbClr val="0070C0"/>
                </a:solidFill>
              </a:rPr>
              <a:t>VýCHOVY</a:t>
            </a:r>
            <a:r>
              <a:rPr lang="sk-SK" sz="3600" b="1" dirty="0">
                <a:solidFill>
                  <a:srgbClr val="0070C0"/>
                </a:solidFill>
              </a:rPr>
              <a:t>. Pripravte si </a:t>
            </a:r>
            <a:r>
              <a:rPr lang="sk-SK" sz="3600" b="1" dirty="0">
                <a:solidFill>
                  <a:schemeClr val="accent3">
                    <a:lumMod val="50000"/>
                  </a:schemeClr>
                </a:solidFill>
              </a:rPr>
              <a:t>PERO </a:t>
            </a:r>
            <a:r>
              <a:rPr lang="sk-SK" sz="3600" b="1" dirty="0">
                <a:solidFill>
                  <a:srgbClr val="0070C0"/>
                </a:solidFill>
              </a:rPr>
              <a:t>a </a:t>
            </a:r>
            <a:r>
              <a:rPr lang="sk-SK" sz="3600" b="1" dirty="0">
                <a:solidFill>
                  <a:schemeClr val="accent4">
                    <a:lumMod val="50000"/>
                  </a:schemeClr>
                </a:solidFill>
              </a:rPr>
              <a:t>papier,</a:t>
            </a:r>
            <a:r>
              <a:rPr lang="sk-SK" sz="3600" b="1" dirty="0">
                <a:solidFill>
                  <a:srgbClr val="0070C0"/>
                </a:solidFill>
              </a:rPr>
              <a:t> na ktorý budete zaznamenávať svoje odpovede. </a:t>
            </a:r>
            <a:r>
              <a:rPr lang="sk-SK" sz="3600" b="1" dirty="0" err="1">
                <a:solidFill>
                  <a:schemeClr val="accent3">
                    <a:lumMod val="50000"/>
                  </a:schemeClr>
                </a:solidFill>
              </a:rPr>
              <a:t>ČaKÁ</a:t>
            </a:r>
            <a:r>
              <a:rPr lang="sk-SK" sz="3600" b="1" dirty="0">
                <a:solidFill>
                  <a:schemeClr val="accent3">
                    <a:lumMod val="50000"/>
                  </a:schemeClr>
                </a:solidFill>
              </a:rPr>
              <a:t> VÁS KVÍZ! </a:t>
            </a:r>
            <a:r>
              <a:rPr lang="sk-SK" sz="3600" b="1" dirty="0">
                <a:solidFill>
                  <a:schemeClr val="accent3">
                    <a:lumMod val="50000"/>
                  </a:schemeClr>
                </a:solidFill>
                <a:sym typeface="Wingdings" panose="05000000000000000000" pitchFamily="2" charset="2"/>
              </a:rPr>
              <a:t></a:t>
            </a:r>
            <a:endParaRPr lang="sk-SK" sz="3600" b="1" dirty="0">
              <a:solidFill>
                <a:schemeClr val="accent3">
                  <a:lumMod val="50000"/>
                </a:schemeClr>
              </a:solidFill>
            </a:endParaRPr>
          </a:p>
        </p:txBody>
      </p:sp>
      <p:sp>
        <p:nvSpPr>
          <p:cNvPr id="3" name="Podnadpis 2">
            <a:extLst>
              <a:ext uri="{FF2B5EF4-FFF2-40B4-BE49-F238E27FC236}">
                <a16:creationId xmlns:a16="http://schemas.microsoft.com/office/drawing/2014/main" xmlns="" id="{EF843E86-6C51-4328-B745-CCA48577F141}"/>
              </a:ext>
            </a:extLst>
          </p:cNvPr>
          <p:cNvSpPr>
            <a:spLocks noGrp="1"/>
          </p:cNvSpPr>
          <p:nvPr>
            <p:ph type="subTitle" idx="1"/>
          </p:nvPr>
        </p:nvSpPr>
        <p:spPr>
          <a:xfrm>
            <a:off x="1561706" y="1997584"/>
            <a:ext cx="9070848" cy="457201"/>
          </a:xfrm>
        </p:spPr>
        <p:txBody>
          <a:bodyPr>
            <a:normAutofit fontScale="92500" lnSpcReduction="10000"/>
          </a:bodyPr>
          <a:lstStyle/>
          <a:p>
            <a:r>
              <a:rPr lang="sk-SK" sz="2800" b="1" dirty="0">
                <a:solidFill>
                  <a:schemeClr val="accent3">
                    <a:lumMod val="50000"/>
                  </a:schemeClr>
                </a:solidFill>
              </a:rPr>
              <a:t>Čo ma dnes čaká?</a:t>
            </a:r>
          </a:p>
        </p:txBody>
      </p:sp>
    </p:spTree>
    <p:extLst>
      <p:ext uri="{BB962C8B-B14F-4D97-AF65-F5344CB8AC3E}">
        <p14:creationId xmlns:p14="http://schemas.microsoft.com/office/powerpoint/2010/main" val="55671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16: </a:t>
            </a:r>
            <a:r>
              <a:rPr lang="sk-SK" sz="2400" b="1" dirty="0">
                <a:solidFill>
                  <a:schemeClr val="bg1"/>
                </a:solidFill>
              </a:rPr>
              <a:t>Označ, o aké právo dieťaťa ide, ak: ,,Dieťa sa vyjadruje k veciam, ktoré sa ho týkajú.........................“</a:t>
            </a:r>
            <a:endParaRPr lang="sk-SK" b="1" dirty="0">
              <a:solidFill>
                <a:schemeClr val="bg1"/>
              </a:solidFill>
            </a:endParaRPr>
          </a:p>
        </p:txBody>
      </p:sp>
      <p:pic>
        <p:nvPicPr>
          <p:cNvPr id="7170" name="Picture 2" descr="EQUALITY IN CHILD RIGHTS | Lawsisto Legal News">
            <a:extLst>
              <a:ext uri="{FF2B5EF4-FFF2-40B4-BE49-F238E27FC236}">
                <a16:creationId xmlns:a16="http://schemas.microsoft.com/office/drawing/2014/main" xmlns="" id="{ADB405DE-A347-49B8-A49B-09328D3F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3193497"/>
            <a:ext cx="3257550" cy="2142338"/>
          </a:xfrm>
          <a:prstGeom prst="rect">
            <a:avLst/>
          </a:prstGeom>
          <a:noFill/>
          <a:extLst>
            <a:ext uri="{909E8E84-426E-40DD-AFC4-6F175D3DCCD1}">
              <a14:hiddenFill xmlns:a14="http://schemas.microsoft.com/office/drawing/2010/main">
                <a:solidFill>
                  <a:srgbClr val="FFFFFF"/>
                </a:solidFill>
              </a14:hiddenFill>
            </a:ext>
          </a:extLst>
        </p:spPr>
      </p:pic>
      <p:sp>
        <p:nvSpPr>
          <p:cNvPr id="6" name="Obdĺžnik: odstrihnuté protiľahlé rohy 5">
            <a:extLst>
              <a:ext uri="{FF2B5EF4-FFF2-40B4-BE49-F238E27FC236}">
                <a16:creationId xmlns:a16="http://schemas.microsoft.com/office/drawing/2014/main" xmlns="" id="{C7D37609-0FD5-4FBD-A7D9-CA4D2393046B}"/>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A)právo na zdravý vývin</a:t>
            </a: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80" y="39207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B)právo žiť v rodine</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C)právo vysloviť svoj názor</a:t>
            </a:r>
          </a:p>
        </p:txBody>
      </p:sp>
    </p:spTree>
    <p:extLst>
      <p:ext uri="{BB962C8B-B14F-4D97-AF65-F5344CB8AC3E}">
        <p14:creationId xmlns:p14="http://schemas.microsoft.com/office/powerpoint/2010/main" val="185410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17: </a:t>
            </a:r>
            <a:r>
              <a:rPr lang="sk-SK" sz="2400" b="1" dirty="0">
                <a:solidFill>
                  <a:schemeClr val="bg1"/>
                </a:solidFill>
              </a:rPr>
              <a:t>Označ, o aké právo dieťaťa ide, ak: ,,Dieťa má možnosť učiť sa a navštevovať školu, .........................“</a:t>
            </a:r>
            <a:endParaRPr lang="sk-SK" b="1" dirty="0">
              <a:solidFill>
                <a:schemeClr val="bg1"/>
              </a:solidFill>
            </a:endParaRPr>
          </a:p>
        </p:txBody>
      </p:sp>
      <p:pic>
        <p:nvPicPr>
          <p:cNvPr id="7170" name="Picture 2" descr="EQUALITY IN CHILD RIGHTS | Lawsisto Legal News">
            <a:extLst>
              <a:ext uri="{FF2B5EF4-FFF2-40B4-BE49-F238E27FC236}">
                <a16:creationId xmlns:a16="http://schemas.microsoft.com/office/drawing/2014/main" xmlns="" id="{ADB405DE-A347-49B8-A49B-09328D3F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3193497"/>
            <a:ext cx="3257550" cy="2142338"/>
          </a:xfrm>
          <a:prstGeom prst="rect">
            <a:avLst/>
          </a:prstGeom>
          <a:noFill/>
          <a:extLst>
            <a:ext uri="{909E8E84-426E-40DD-AFC4-6F175D3DCCD1}">
              <a14:hiddenFill xmlns:a14="http://schemas.microsoft.com/office/drawing/2010/main">
                <a:solidFill>
                  <a:srgbClr val="FFFFFF"/>
                </a:solidFill>
              </a14:hiddenFill>
            </a:ext>
          </a:extLst>
        </p:spPr>
      </p:pic>
      <p:sp>
        <p:nvSpPr>
          <p:cNvPr id="6" name="Obdĺžnik: odstrihnuté protiľahlé rohy 5">
            <a:extLst>
              <a:ext uri="{FF2B5EF4-FFF2-40B4-BE49-F238E27FC236}">
                <a16:creationId xmlns:a16="http://schemas.microsoft.com/office/drawing/2014/main" xmlns="" id="{C7D37609-0FD5-4FBD-A7D9-CA4D2393046B}"/>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A)právo na lásku</a:t>
            </a: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80" y="39207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B)právo na vzdelanie</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C)právo žiť v rodine</a:t>
            </a:r>
          </a:p>
        </p:txBody>
      </p:sp>
    </p:spTree>
    <p:extLst>
      <p:ext uri="{BB962C8B-B14F-4D97-AF65-F5344CB8AC3E}">
        <p14:creationId xmlns:p14="http://schemas.microsoft.com/office/powerpoint/2010/main" val="145243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18: </a:t>
            </a:r>
            <a:r>
              <a:rPr lang="sk-SK" sz="2400" b="1" dirty="0">
                <a:solidFill>
                  <a:schemeClr val="bg1"/>
                </a:solidFill>
              </a:rPr>
              <a:t>Označ, o aké právo dieťaťa ide, ak: ,,Dieťa má možnosť hrať na hudobnom nástroji/maľovať/spievať....“</a:t>
            </a:r>
            <a:endParaRPr lang="sk-SK" b="1" dirty="0">
              <a:solidFill>
                <a:schemeClr val="bg1"/>
              </a:solidFill>
            </a:endParaRPr>
          </a:p>
        </p:txBody>
      </p:sp>
      <p:pic>
        <p:nvPicPr>
          <p:cNvPr id="7170" name="Picture 2" descr="EQUALITY IN CHILD RIGHTS | Lawsisto Legal News">
            <a:extLst>
              <a:ext uri="{FF2B5EF4-FFF2-40B4-BE49-F238E27FC236}">
                <a16:creationId xmlns:a16="http://schemas.microsoft.com/office/drawing/2014/main" xmlns="" id="{ADB405DE-A347-49B8-A49B-09328D3F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3193497"/>
            <a:ext cx="3257550" cy="2142338"/>
          </a:xfrm>
          <a:prstGeom prst="rect">
            <a:avLst/>
          </a:prstGeom>
          <a:noFill/>
          <a:extLst>
            <a:ext uri="{909E8E84-426E-40DD-AFC4-6F175D3DCCD1}">
              <a14:hiddenFill xmlns:a14="http://schemas.microsoft.com/office/drawing/2010/main">
                <a:solidFill>
                  <a:srgbClr val="FFFFFF"/>
                </a:solidFill>
              </a14:hiddenFill>
            </a:ext>
          </a:extLst>
        </p:spPr>
      </p:pic>
      <p:sp>
        <p:nvSpPr>
          <p:cNvPr id="6" name="Obdĺžnik: odstrihnuté protiľahlé rohy 5">
            <a:extLst>
              <a:ext uri="{FF2B5EF4-FFF2-40B4-BE49-F238E27FC236}">
                <a16:creationId xmlns:a16="http://schemas.microsoft.com/office/drawing/2014/main" xmlns="" id="{C7D37609-0FD5-4FBD-A7D9-CA4D2393046B}"/>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A)právo na odpočinok</a:t>
            </a: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80" y="39207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B)právo na hru</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C)právo na rozvoj talentu</a:t>
            </a:r>
          </a:p>
        </p:txBody>
      </p:sp>
    </p:spTree>
    <p:extLst>
      <p:ext uri="{BB962C8B-B14F-4D97-AF65-F5344CB8AC3E}">
        <p14:creationId xmlns:p14="http://schemas.microsoft.com/office/powerpoint/2010/main" val="4260354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19: </a:t>
            </a:r>
            <a:r>
              <a:rPr lang="sk-SK" sz="2400" b="1" dirty="0">
                <a:solidFill>
                  <a:schemeClr val="bg1"/>
                </a:solidFill>
              </a:rPr>
              <a:t>Označ, o aké právo dieťaťa ide, ak: ,,Dieťa pociťuje zo strany svojich rodičov pochopenie, podporu, pomoc, emócie.......“</a:t>
            </a:r>
            <a:endParaRPr lang="sk-SK" b="1" dirty="0">
              <a:solidFill>
                <a:schemeClr val="bg1"/>
              </a:solidFill>
            </a:endParaRPr>
          </a:p>
        </p:txBody>
      </p:sp>
      <p:pic>
        <p:nvPicPr>
          <p:cNvPr id="7170" name="Picture 2" descr="EQUALITY IN CHILD RIGHTS | Lawsisto Legal News">
            <a:extLst>
              <a:ext uri="{FF2B5EF4-FFF2-40B4-BE49-F238E27FC236}">
                <a16:creationId xmlns:a16="http://schemas.microsoft.com/office/drawing/2014/main" xmlns="" id="{ADB405DE-A347-49B8-A49B-09328D3F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3193497"/>
            <a:ext cx="3257550" cy="2142338"/>
          </a:xfrm>
          <a:prstGeom prst="rect">
            <a:avLst/>
          </a:prstGeom>
          <a:noFill/>
          <a:extLst>
            <a:ext uri="{909E8E84-426E-40DD-AFC4-6F175D3DCCD1}">
              <a14:hiddenFill xmlns:a14="http://schemas.microsoft.com/office/drawing/2010/main">
                <a:solidFill>
                  <a:srgbClr val="FFFFFF"/>
                </a:solidFill>
              </a14:hiddenFill>
            </a:ext>
          </a:extLst>
        </p:spPr>
      </p:pic>
      <p:sp>
        <p:nvSpPr>
          <p:cNvPr id="6" name="Obdĺžnik: odstrihnuté protiľahlé rohy 5">
            <a:extLst>
              <a:ext uri="{FF2B5EF4-FFF2-40B4-BE49-F238E27FC236}">
                <a16:creationId xmlns:a16="http://schemas.microsoft.com/office/drawing/2014/main" xmlns="" id="{C7D37609-0FD5-4FBD-A7D9-CA4D2393046B}"/>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A)právo na odpočinok</a:t>
            </a: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80" y="39207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B)právo na lásku</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C)právo na zdravý vývin</a:t>
            </a:r>
          </a:p>
        </p:txBody>
      </p:sp>
    </p:spTree>
    <p:extLst>
      <p:ext uri="{BB962C8B-B14F-4D97-AF65-F5344CB8AC3E}">
        <p14:creationId xmlns:p14="http://schemas.microsoft.com/office/powerpoint/2010/main" val="2902674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20: </a:t>
            </a:r>
            <a:r>
              <a:rPr lang="sk-SK" sz="2400" b="1" dirty="0">
                <a:solidFill>
                  <a:schemeClr val="bg1"/>
                </a:solidFill>
              </a:rPr>
              <a:t>Dopíš k nasledujúcim právam rodičov JEDNOU VETOU povinnosť, ktorá z toho vypláva pre dieťa.</a:t>
            </a:r>
            <a:endParaRPr lang="sk-SK" b="1" dirty="0">
              <a:solidFill>
                <a:schemeClr val="bg1"/>
              </a:solidFill>
            </a:endParaRPr>
          </a:p>
        </p:txBody>
      </p:sp>
      <p:sp>
        <p:nvSpPr>
          <p:cNvPr id="6" name="Obdĺžnik: odstrihnuté protiľahlé rohy 5">
            <a:extLst>
              <a:ext uri="{FF2B5EF4-FFF2-40B4-BE49-F238E27FC236}">
                <a16:creationId xmlns:a16="http://schemas.microsoft.com/office/drawing/2014/main" xmlns="" id="{C7D37609-0FD5-4FBD-A7D9-CA4D2393046B}"/>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PRÁVO RODIČA</a:t>
            </a: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80" y="39207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1) úcta a rešpekt</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80" y="4697835"/>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2) pomoc v domácnosti</a:t>
            </a:r>
          </a:p>
        </p:txBody>
      </p:sp>
      <p:sp>
        <p:nvSpPr>
          <p:cNvPr id="7" name="Obdĺžnik: odstrihnuté protiľahlé rohy 6">
            <a:extLst>
              <a:ext uri="{FF2B5EF4-FFF2-40B4-BE49-F238E27FC236}">
                <a16:creationId xmlns:a16="http://schemas.microsoft.com/office/drawing/2014/main" xmlns="" id="{3971575D-5C1E-4180-A195-4231114FD6B2}"/>
              </a:ext>
            </a:extLst>
          </p:cNvPr>
          <p:cNvSpPr/>
          <p:nvPr/>
        </p:nvSpPr>
        <p:spPr>
          <a:xfrm>
            <a:off x="6677636" y="3175670"/>
            <a:ext cx="3895289" cy="687897"/>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POVINNOSŤ DETÍ:</a:t>
            </a:r>
          </a:p>
        </p:txBody>
      </p:sp>
      <p:sp>
        <p:nvSpPr>
          <p:cNvPr id="10" name="Obdĺžnik: odstrihnuté protiľahlé rohy 9">
            <a:extLst>
              <a:ext uri="{FF2B5EF4-FFF2-40B4-BE49-F238E27FC236}">
                <a16:creationId xmlns:a16="http://schemas.microsoft.com/office/drawing/2014/main" xmlns="" id="{78496C0C-F996-49B5-A21A-B2A8627A32B5}"/>
              </a:ext>
            </a:extLst>
          </p:cNvPr>
          <p:cNvSpPr/>
          <p:nvPr/>
        </p:nvSpPr>
        <p:spPr>
          <a:xfrm>
            <a:off x="6677636" y="4009938"/>
            <a:ext cx="3895289" cy="687897"/>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1) .....................................</a:t>
            </a:r>
          </a:p>
        </p:txBody>
      </p:sp>
      <p:sp>
        <p:nvSpPr>
          <p:cNvPr id="11" name="Obdĺžnik: odstrihnuté protiľahlé rohy 10">
            <a:extLst>
              <a:ext uri="{FF2B5EF4-FFF2-40B4-BE49-F238E27FC236}">
                <a16:creationId xmlns:a16="http://schemas.microsoft.com/office/drawing/2014/main" xmlns="" id="{6CF649DD-C134-4125-B1B8-8EC964762756}"/>
              </a:ext>
            </a:extLst>
          </p:cNvPr>
          <p:cNvSpPr/>
          <p:nvPr/>
        </p:nvSpPr>
        <p:spPr>
          <a:xfrm>
            <a:off x="6677635" y="4769578"/>
            <a:ext cx="3895289" cy="687897"/>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1) .....................................</a:t>
            </a:r>
          </a:p>
        </p:txBody>
      </p:sp>
    </p:spTree>
    <p:extLst>
      <p:ext uri="{BB962C8B-B14F-4D97-AF65-F5344CB8AC3E}">
        <p14:creationId xmlns:p14="http://schemas.microsoft.com/office/powerpoint/2010/main" val="2711485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21: </a:t>
            </a:r>
            <a:r>
              <a:rPr lang="sk-SK" sz="2400" b="1" dirty="0">
                <a:solidFill>
                  <a:schemeClr val="bg1"/>
                </a:solidFill>
              </a:rPr>
              <a:t>Označte tú možnosť, v ktorej sú správne vypísaní všetci členovia, ktorí patria k užšej rodine. </a:t>
            </a:r>
            <a:r>
              <a:rPr lang="sk-SK" sz="2400" b="1" dirty="0">
                <a:solidFill>
                  <a:srgbClr val="FFFF00"/>
                </a:solidFill>
              </a:rPr>
              <a:t>POZOR, správna je viac ako jedna odpoveď.</a:t>
            </a:r>
            <a:endParaRPr lang="sk-SK" b="1" dirty="0">
              <a:solidFill>
                <a:srgbClr val="FFFF00"/>
              </a:solidFill>
            </a:endParaRP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79" y="346884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 mama, otec, starí rodiča</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79" y="4374858"/>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B)súrodenci, bratranci</a:t>
            </a:r>
          </a:p>
        </p:txBody>
      </p:sp>
      <p:sp>
        <p:nvSpPr>
          <p:cNvPr id="12" name="Obdĺžnik: odstrihnuté protiľahlé rohy 11">
            <a:extLst>
              <a:ext uri="{FF2B5EF4-FFF2-40B4-BE49-F238E27FC236}">
                <a16:creationId xmlns:a16="http://schemas.microsoft.com/office/drawing/2014/main" xmlns="" id="{C996C754-8972-4B40-B032-3D022E69F897}"/>
              </a:ext>
            </a:extLst>
          </p:cNvPr>
          <p:cNvSpPr/>
          <p:nvPr/>
        </p:nvSpPr>
        <p:spPr>
          <a:xfrm>
            <a:off x="6529432" y="3468846"/>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mama, otec, brat</a:t>
            </a:r>
          </a:p>
        </p:txBody>
      </p:sp>
      <p:sp>
        <p:nvSpPr>
          <p:cNvPr id="13" name="Obdĺžnik: odstrihnuté protiľahlé rohy 12">
            <a:extLst>
              <a:ext uri="{FF2B5EF4-FFF2-40B4-BE49-F238E27FC236}">
                <a16:creationId xmlns:a16="http://schemas.microsoft.com/office/drawing/2014/main" xmlns="" id="{F55877AD-3727-45A9-A65A-E36207F5A859}"/>
              </a:ext>
            </a:extLst>
          </p:cNvPr>
          <p:cNvSpPr/>
          <p:nvPr/>
        </p:nvSpPr>
        <p:spPr>
          <a:xfrm>
            <a:off x="6529432" y="4374858"/>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D)príbuzní 1. stupňa</a:t>
            </a:r>
          </a:p>
        </p:txBody>
      </p:sp>
    </p:spTree>
    <p:extLst>
      <p:ext uri="{BB962C8B-B14F-4D97-AF65-F5344CB8AC3E}">
        <p14:creationId xmlns:p14="http://schemas.microsoft.com/office/powerpoint/2010/main" val="3413143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22: </a:t>
            </a:r>
            <a:r>
              <a:rPr lang="sk-SK" sz="2400" b="1" dirty="0">
                <a:solidFill>
                  <a:schemeClr val="bg1"/>
                </a:solidFill>
              </a:rPr>
              <a:t>Označte tú možnosť, v ktorej sú správne vypísaní všetci členovia, ktorí patria k širšej rodine. </a:t>
            </a:r>
            <a:r>
              <a:rPr lang="sk-SK" sz="2400" b="1" dirty="0">
                <a:solidFill>
                  <a:srgbClr val="FFFF00"/>
                </a:solidFill>
              </a:rPr>
              <a:t>POZOR, správna je viac ako jedna odpoveď.</a:t>
            </a:r>
            <a:endParaRPr lang="sk-SK" b="1" dirty="0">
              <a:solidFill>
                <a:srgbClr val="FFFF00"/>
              </a:solidFill>
            </a:endParaRP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79" y="346884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A)príbuzní 1. stupňa</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79" y="4374858"/>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B)ujo, teta, bratranci</a:t>
            </a:r>
          </a:p>
        </p:txBody>
      </p:sp>
      <p:sp>
        <p:nvSpPr>
          <p:cNvPr id="12" name="Obdĺžnik: odstrihnuté protiľahlé rohy 11">
            <a:extLst>
              <a:ext uri="{FF2B5EF4-FFF2-40B4-BE49-F238E27FC236}">
                <a16:creationId xmlns:a16="http://schemas.microsoft.com/office/drawing/2014/main" xmlns="" id="{C996C754-8972-4B40-B032-3D022E69F897}"/>
              </a:ext>
            </a:extLst>
          </p:cNvPr>
          <p:cNvSpPr/>
          <p:nvPr/>
        </p:nvSpPr>
        <p:spPr>
          <a:xfrm>
            <a:off x="6529432" y="3468846"/>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krstní rodičia, rodičia, starí rodičia</a:t>
            </a:r>
          </a:p>
        </p:txBody>
      </p:sp>
      <p:sp>
        <p:nvSpPr>
          <p:cNvPr id="13" name="Obdĺžnik: odstrihnuté protiľahlé rohy 12">
            <a:extLst>
              <a:ext uri="{FF2B5EF4-FFF2-40B4-BE49-F238E27FC236}">
                <a16:creationId xmlns:a16="http://schemas.microsoft.com/office/drawing/2014/main" xmlns="" id="{F55877AD-3727-45A9-A65A-E36207F5A859}"/>
              </a:ext>
            </a:extLst>
          </p:cNvPr>
          <p:cNvSpPr/>
          <p:nvPr/>
        </p:nvSpPr>
        <p:spPr>
          <a:xfrm>
            <a:off x="6529432" y="4374858"/>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D)príbuzní 2. stupňa</a:t>
            </a:r>
          </a:p>
        </p:txBody>
      </p:sp>
    </p:spTree>
    <p:extLst>
      <p:ext uri="{BB962C8B-B14F-4D97-AF65-F5344CB8AC3E}">
        <p14:creationId xmlns:p14="http://schemas.microsoft.com/office/powerpoint/2010/main" val="413727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23: </a:t>
            </a:r>
            <a:r>
              <a:rPr lang="sk-SK" sz="2400" b="1" dirty="0"/>
              <a:t>Označ správnu odpoveď pre tvrdenie: ,,Generácia označuje členov rodiny, ktorí sú .................................“</a:t>
            </a:r>
            <a:endParaRPr lang="sk-SK" b="1" dirty="0"/>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79" y="3128176"/>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A)narodení v tom istom roku</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
        <p:nvSpPr>
          <p:cNvPr id="8" name="Obdĺžnik: odstrihnuté protiľahlé rohy 7">
            <a:extLst>
              <a:ext uri="{FF2B5EF4-FFF2-40B4-BE49-F238E27FC236}">
                <a16:creationId xmlns:a16="http://schemas.microsoft.com/office/drawing/2014/main" xmlns="" id="{F580EAF9-3A19-49D8-819D-1F106B04B50C}"/>
              </a:ext>
            </a:extLst>
          </p:cNvPr>
          <p:cNvSpPr/>
          <p:nvPr/>
        </p:nvSpPr>
        <p:spPr>
          <a:xfrm>
            <a:off x="1767278" y="3905162"/>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B)narodení približne v rovnakom období</a:t>
            </a:r>
          </a:p>
        </p:txBody>
      </p:sp>
      <p:sp>
        <p:nvSpPr>
          <p:cNvPr id="11" name="Obdĺžnik: odstrihnuté protiľahlé rohy 10">
            <a:extLst>
              <a:ext uri="{FF2B5EF4-FFF2-40B4-BE49-F238E27FC236}">
                <a16:creationId xmlns:a16="http://schemas.microsoft.com/office/drawing/2014/main" xmlns="" id="{E55E209D-24CB-4EA2-98AD-F44370CF2CED}"/>
              </a:ext>
            </a:extLst>
          </p:cNvPr>
          <p:cNvSpPr/>
          <p:nvPr/>
        </p:nvSpPr>
        <p:spPr>
          <a:xfrm>
            <a:off x="1767278" y="4682148"/>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narodení v rovnakom storočí</a:t>
            </a:r>
          </a:p>
        </p:txBody>
      </p:sp>
    </p:spTree>
    <p:extLst>
      <p:ext uri="{BB962C8B-B14F-4D97-AF65-F5344CB8AC3E}">
        <p14:creationId xmlns:p14="http://schemas.microsoft.com/office/powerpoint/2010/main" val="234646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24: </a:t>
            </a:r>
            <a:r>
              <a:rPr lang="sk-SK" sz="2400" b="1" dirty="0">
                <a:solidFill>
                  <a:schemeClr val="bg1"/>
                </a:solidFill>
              </a:rPr>
              <a:t>Dopíšte, ktorí členovia budú tvoriť viacgeneračnú rodinu, ak hovoríme </a:t>
            </a:r>
            <a:r>
              <a:rPr lang="sk-SK" sz="2400" b="1" dirty="0">
                <a:solidFill>
                  <a:srgbClr val="FFFF00"/>
                </a:solidFill>
              </a:rPr>
              <a:t>o 3-generačnej rodine.</a:t>
            </a:r>
            <a:endParaRPr lang="sk-SK" b="1" dirty="0"/>
          </a:p>
        </p:txBody>
      </p:sp>
      <p:sp>
        <p:nvSpPr>
          <p:cNvPr id="9" name="Obdĺžnik: odstrihnuté protiľahlé rohy 8">
            <a:extLst>
              <a:ext uri="{FF2B5EF4-FFF2-40B4-BE49-F238E27FC236}">
                <a16:creationId xmlns:a16="http://schemas.microsoft.com/office/drawing/2014/main" xmlns="" id="{E7D05D4E-23FF-4BC7-98E1-077390D62006}"/>
              </a:ext>
            </a:extLst>
          </p:cNvPr>
          <p:cNvSpPr/>
          <p:nvPr/>
        </p:nvSpPr>
        <p:spPr>
          <a:xfrm>
            <a:off x="1285700" y="3784262"/>
            <a:ext cx="2991025" cy="948655"/>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t>
            </a:r>
          </a:p>
        </p:txBody>
      </p:sp>
      <p:sp>
        <p:nvSpPr>
          <p:cNvPr id="2" name="Znak plus 1">
            <a:extLst>
              <a:ext uri="{FF2B5EF4-FFF2-40B4-BE49-F238E27FC236}">
                <a16:creationId xmlns:a16="http://schemas.microsoft.com/office/drawing/2014/main" xmlns="" id="{67F31760-C123-47AE-B59D-BC756FD0D15F}"/>
              </a:ext>
            </a:extLst>
          </p:cNvPr>
          <p:cNvSpPr/>
          <p:nvPr/>
        </p:nvSpPr>
        <p:spPr>
          <a:xfrm>
            <a:off x="3981450" y="3673719"/>
            <a:ext cx="1200150" cy="128587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 name="Obdĺžnik: odstrihnuté protiľahlé rohy 9">
            <a:extLst>
              <a:ext uri="{FF2B5EF4-FFF2-40B4-BE49-F238E27FC236}">
                <a16:creationId xmlns:a16="http://schemas.microsoft.com/office/drawing/2014/main" xmlns="" id="{58D28D5A-2409-4852-BCFC-1A70A54E6656}"/>
              </a:ext>
            </a:extLst>
          </p:cNvPr>
          <p:cNvSpPr/>
          <p:nvPr/>
        </p:nvSpPr>
        <p:spPr>
          <a:xfrm>
            <a:off x="5057775" y="3842328"/>
            <a:ext cx="2991025" cy="948655"/>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t>
            </a:r>
          </a:p>
        </p:txBody>
      </p:sp>
      <p:sp>
        <p:nvSpPr>
          <p:cNvPr id="12" name="Znak plus 11">
            <a:extLst>
              <a:ext uri="{FF2B5EF4-FFF2-40B4-BE49-F238E27FC236}">
                <a16:creationId xmlns:a16="http://schemas.microsoft.com/office/drawing/2014/main" xmlns="" id="{98B229B9-54EB-49BC-91DB-CA39F78D759E}"/>
              </a:ext>
            </a:extLst>
          </p:cNvPr>
          <p:cNvSpPr/>
          <p:nvPr/>
        </p:nvSpPr>
        <p:spPr>
          <a:xfrm>
            <a:off x="7601300" y="3722258"/>
            <a:ext cx="1200150" cy="128587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 name="Obdĺžnik: odstrihnuté protiľahlé rohy 12">
            <a:extLst>
              <a:ext uri="{FF2B5EF4-FFF2-40B4-BE49-F238E27FC236}">
                <a16:creationId xmlns:a16="http://schemas.microsoft.com/office/drawing/2014/main" xmlns="" id="{CDCA8B8A-BE7B-4854-B4A9-25735CF2F9C2}"/>
              </a:ext>
            </a:extLst>
          </p:cNvPr>
          <p:cNvSpPr/>
          <p:nvPr/>
        </p:nvSpPr>
        <p:spPr>
          <a:xfrm>
            <a:off x="8686800" y="3890867"/>
            <a:ext cx="2991025" cy="948655"/>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t>
            </a:r>
          </a:p>
        </p:txBody>
      </p:sp>
    </p:spTree>
    <p:extLst>
      <p:ext uri="{BB962C8B-B14F-4D97-AF65-F5344CB8AC3E}">
        <p14:creationId xmlns:p14="http://schemas.microsoft.com/office/powerpoint/2010/main" val="3303651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25: </a:t>
            </a:r>
            <a:r>
              <a:rPr lang="sk-SK" sz="2400" b="1" dirty="0">
                <a:solidFill>
                  <a:schemeClr val="bg1"/>
                </a:solidFill>
              </a:rPr>
              <a:t>Označte tú možnosť, v ktorej sú vypísané negatívna života vo viacgeneračných rodinách.</a:t>
            </a:r>
            <a:r>
              <a:rPr lang="sk-SK" sz="2400" b="1" dirty="0">
                <a:solidFill>
                  <a:srgbClr val="FFFF00"/>
                </a:solidFill>
              </a:rPr>
              <a:t> POZOR, správna je viac ako jedna odpoveď.</a:t>
            </a:r>
            <a:endParaRPr lang="sk-SK" b="1" dirty="0">
              <a:solidFill>
                <a:srgbClr val="FFFF00"/>
              </a:solidFill>
            </a:endParaRPr>
          </a:p>
        </p:txBody>
      </p:sp>
      <p:sp>
        <p:nvSpPr>
          <p:cNvPr id="8" name="Obdĺžnik: odstrihnuté protiľahlé rohy 7">
            <a:extLst>
              <a:ext uri="{FF2B5EF4-FFF2-40B4-BE49-F238E27FC236}">
                <a16:creationId xmlns:a16="http://schemas.microsoft.com/office/drawing/2014/main" xmlns="" id="{A478C277-E1D1-43D8-BBE4-8E0927A4D233}"/>
              </a:ext>
            </a:extLst>
          </p:cNvPr>
          <p:cNvSpPr/>
          <p:nvPr/>
        </p:nvSpPr>
        <p:spPr>
          <a:xfrm>
            <a:off x="1767279" y="346884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A)nedostatok súkromia</a:t>
            </a:r>
          </a:p>
        </p:txBody>
      </p:sp>
      <p:sp>
        <p:nvSpPr>
          <p:cNvPr id="9" name="Obdĺžnik: odstrihnuté protiľahlé rohy 8">
            <a:extLst>
              <a:ext uri="{FF2B5EF4-FFF2-40B4-BE49-F238E27FC236}">
                <a16:creationId xmlns:a16="http://schemas.microsoft.com/office/drawing/2014/main" xmlns="" id="{935A3B62-23C4-42AB-984C-95BFA085070D}"/>
              </a:ext>
            </a:extLst>
          </p:cNvPr>
          <p:cNvSpPr/>
          <p:nvPr/>
        </p:nvSpPr>
        <p:spPr>
          <a:xfrm>
            <a:off x="1767279" y="4374858"/>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2)vzájomná úcta</a:t>
            </a:r>
          </a:p>
        </p:txBody>
      </p:sp>
      <p:sp>
        <p:nvSpPr>
          <p:cNvPr id="12" name="Obdĺžnik: odstrihnuté protiľahlé rohy 11">
            <a:extLst>
              <a:ext uri="{FF2B5EF4-FFF2-40B4-BE49-F238E27FC236}">
                <a16:creationId xmlns:a16="http://schemas.microsoft.com/office/drawing/2014/main" xmlns="" id="{C996C754-8972-4B40-B032-3D022E69F897}"/>
              </a:ext>
            </a:extLst>
          </p:cNvPr>
          <p:cNvSpPr/>
          <p:nvPr/>
        </p:nvSpPr>
        <p:spPr>
          <a:xfrm>
            <a:off x="6529432" y="3468846"/>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3)rešpektovanie rodinných pravidiel</a:t>
            </a:r>
          </a:p>
        </p:txBody>
      </p:sp>
      <p:sp>
        <p:nvSpPr>
          <p:cNvPr id="13" name="Obdĺžnik: odstrihnuté protiľahlé rohy 12">
            <a:extLst>
              <a:ext uri="{FF2B5EF4-FFF2-40B4-BE49-F238E27FC236}">
                <a16:creationId xmlns:a16="http://schemas.microsoft.com/office/drawing/2014/main" xmlns="" id="{F55877AD-3727-45A9-A65A-E36207F5A859}"/>
              </a:ext>
            </a:extLst>
          </p:cNvPr>
          <p:cNvSpPr/>
          <p:nvPr/>
        </p:nvSpPr>
        <p:spPr>
          <a:xfrm>
            <a:off x="6529432" y="4374858"/>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4)dvojitá výchova</a:t>
            </a:r>
          </a:p>
        </p:txBody>
      </p:sp>
    </p:spTree>
    <p:extLst>
      <p:ext uri="{BB962C8B-B14F-4D97-AF65-F5344CB8AC3E}">
        <p14:creationId xmlns:p14="http://schemas.microsoft.com/office/powerpoint/2010/main" val="140850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29585B82-C296-41F8-8355-072710F7F61E}"/>
              </a:ext>
            </a:extLst>
          </p:cNvPr>
          <p:cNvSpPr>
            <a:spLocks noGrp="1"/>
          </p:cNvSpPr>
          <p:nvPr>
            <p:ph type="ctrTitle"/>
          </p:nvPr>
        </p:nvSpPr>
        <p:spPr>
          <a:xfrm>
            <a:off x="1561706" y="2636547"/>
            <a:ext cx="9068586" cy="2590800"/>
          </a:xfrm>
        </p:spPr>
        <p:txBody>
          <a:bodyPr/>
          <a:lstStyle/>
          <a:p>
            <a:r>
              <a:rPr lang="sk-SK" sz="2400" b="1" dirty="0">
                <a:solidFill>
                  <a:schemeClr val="accent3">
                    <a:lumMod val="50000"/>
                  </a:schemeClr>
                </a:solidFill>
              </a:rPr>
              <a:t>1.) Počas kvízu </a:t>
            </a:r>
            <a:r>
              <a:rPr lang="sk-SK" sz="2400" b="1" dirty="0">
                <a:solidFill>
                  <a:srgbClr val="0070C0"/>
                </a:solidFill>
              </a:rPr>
              <a:t>mám zapnutý mikrofón a kameru.</a:t>
            </a:r>
            <a:r>
              <a:rPr lang="sk-SK" sz="2400" b="1" dirty="0">
                <a:solidFill>
                  <a:schemeClr val="accent3">
                    <a:lumMod val="50000"/>
                  </a:schemeClr>
                </a:solidFill>
              </a:rPr>
              <a:t/>
            </a:r>
            <a:br>
              <a:rPr lang="sk-SK" sz="2400" b="1" dirty="0">
                <a:solidFill>
                  <a:schemeClr val="accent3">
                    <a:lumMod val="50000"/>
                  </a:schemeClr>
                </a:solidFill>
              </a:rPr>
            </a:br>
            <a:r>
              <a:rPr lang="sk-SK" sz="2400" b="1" dirty="0">
                <a:solidFill>
                  <a:schemeClr val="accent3">
                    <a:lumMod val="50000"/>
                  </a:schemeClr>
                </a:solidFill>
              </a:rPr>
              <a:t>2.) Počas kvízu žiadnym spôsobom </a:t>
            </a:r>
            <a:r>
              <a:rPr lang="sk-SK" sz="2400" b="1" dirty="0">
                <a:solidFill>
                  <a:srgbClr val="0070C0"/>
                </a:solidFill>
              </a:rPr>
              <a:t>nekomunikujem so svojimi spolužiakmi.</a:t>
            </a:r>
            <a:br>
              <a:rPr lang="sk-SK" sz="2400" b="1" dirty="0">
                <a:solidFill>
                  <a:srgbClr val="0070C0"/>
                </a:solidFill>
              </a:rPr>
            </a:br>
            <a:r>
              <a:rPr lang="sk-SK" sz="2400" b="1" dirty="0">
                <a:solidFill>
                  <a:schemeClr val="accent3">
                    <a:lumMod val="50000"/>
                  </a:schemeClr>
                </a:solidFill>
              </a:rPr>
              <a:t>3.) Počas kvízu dodržiavam pravidlá samostatnej práce – </a:t>
            </a:r>
            <a:r>
              <a:rPr lang="sk-SK" sz="2400" b="1" dirty="0">
                <a:solidFill>
                  <a:srgbClr val="0070C0"/>
                </a:solidFill>
              </a:rPr>
              <a:t>využívam výlučne vlastné vedomosti.</a:t>
            </a:r>
            <a:r>
              <a:rPr lang="sk-SK" sz="2400" b="1" dirty="0">
                <a:solidFill>
                  <a:schemeClr val="accent3">
                    <a:lumMod val="50000"/>
                  </a:schemeClr>
                </a:solidFill>
              </a:rPr>
              <a:t/>
            </a:r>
            <a:br>
              <a:rPr lang="sk-SK" sz="2400" b="1" dirty="0">
                <a:solidFill>
                  <a:schemeClr val="accent3">
                    <a:lumMod val="50000"/>
                  </a:schemeClr>
                </a:solidFill>
              </a:rPr>
            </a:br>
            <a:r>
              <a:rPr lang="sk-SK" sz="2400" b="1" dirty="0">
                <a:solidFill>
                  <a:schemeClr val="accent3">
                    <a:lumMod val="50000"/>
                  </a:schemeClr>
                </a:solidFill>
              </a:rPr>
              <a:t>4.) po ukončení kvízu </a:t>
            </a:r>
            <a:r>
              <a:rPr lang="sk-SK" sz="2400" b="1" dirty="0">
                <a:solidFill>
                  <a:srgbClr val="0070C0"/>
                </a:solidFill>
              </a:rPr>
              <a:t>zašlem obratom svoje odpovede </a:t>
            </a:r>
            <a:r>
              <a:rPr lang="sk-SK" sz="2400" b="1" dirty="0" err="1">
                <a:solidFill>
                  <a:srgbClr val="0070C0"/>
                </a:solidFill>
              </a:rPr>
              <a:t>p.uč</a:t>
            </a:r>
            <a:r>
              <a:rPr lang="sk-SK" sz="2400" b="1" dirty="0">
                <a:solidFill>
                  <a:srgbClr val="0070C0"/>
                </a:solidFill>
              </a:rPr>
              <a:t>. Na </a:t>
            </a:r>
            <a:r>
              <a:rPr lang="sk-SK" sz="2400" b="1" dirty="0" err="1">
                <a:solidFill>
                  <a:srgbClr val="0070C0"/>
                </a:solidFill>
              </a:rPr>
              <a:t>edupage</a:t>
            </a:r>
            <a:r>
              <a:rPr lang="sk-SK" sz="2400" b="1" dirty="0">
                <a:solidFill>
                  <a:srgbClr val="0070C0"/>
                </a:solidFill>
              </a:rPr>
              <a:t> na zhodnotenie.</a:t>
            </a:r>
          </a:p>
        </p:txBody>
      </p:sp>
      <p:sp>
        <p:nvSpPr>
          <p:cNvPr id="3" name="Podnadpis 2">
            <a:extLst>
              <a:ext uri="{FF2B5EF4-FFF2-40B4-BE49-F238E27FC236}">
                <a16:creationId xmlns:a16="http://schemas.microsoft.com/office/drawing/2014/main" xmlns="" id="{EF843E86-6C51-4328-B745-CCA48577F141}"/>
              </a:ext>
            </a:extLst>
          </p:cNvPr>
          <p:cNvSpPr>
            <a:spLocks noGrp="1"/>
          </p:cNvSpPr>
          <p:nvPr>
            <p:ph type="subTitle" idx="1"/>
          </p:nvPr>
        </p:nvSpPr>
        <p:spPr>
          <a:xfrm>
            <a:off x="1561706" y="1997584"/>
            <a:ext cx="9070848" cy="457201"/>
          </a:xfrm>
        </p:spPr>
        <p:txBody>
          <a:bodyPr>
            <a:normAutofit fontScale="92500" lnSpcReduction="10000"/>
          </a:bodyPr>
          <a:lstStyle/>
          <a:p>
            <a:r>
              <a:rPr lang="sk-SK" sz="2800" b="1" dirty="0">
                <a:solidFill>
                  <a:schemeClr val="accent3">
                    <a:lumMod val="50000"/>
                  </a:schemeClr>
                </a:solidFill>
              </a:rPr>
              <a:t>Aké pravidlá kvízu budeme uplatňovať?</a:t>
            </a:r>
          </a:p>
        </p:txBody>
      </p:sp>
    </p:spTree>
    <p:extLst>
      <p:ext uri="{BB962C8B-B14F-4D97-AF65-F5344CB8AC3E}">
        <p14:creationId xmlns:p14="http://schemas.microsoft.com/office/powerpoint/2010/main" val="887491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nadpis 2">
            <a:extLst>
              <a:ext uri="{FF2B5EF4-FFF2-40B4-BE49-F238E27FC236}">
                <a16:creationId xmlns:a16="http://schemas.microsoft.com/office/drawing/2014/main" xmlns="" id="{031F92EB-6EBA-4684-A067-CD36951C2BF5}"/>
              </a:ext>
            </a:extLst>
          </p:cNvPr>
          <p:cNvSpPr>
            <a:spLocks noGrp="1"/>
          </p:cNvSpPr>
          <p:nvPr>
            <p:ph type="subTitle" idx="1"/>
          </p:nvPr>
        </p:nvSpPr>
        <p:spPr>
          <a:xfrm>
            <a:off x="1790700" y="1976962"/>
            <a:ext cx="9070848" cy="457201"/>
          </a:xfrm>
        </p:spPr>
        <p:txBody>
          <a:bodyPr>
            <a:normAutofit fontScale="92500" lnSpcReduction="10000"/>
          </a:bodyPr>
          <a:lstStyle/>
          <a:p>
            <a:r>
              <a:rPr lang="sk-SK" sz="2800" dirty="0">
                <a:solidFill>
                  <a:schemeClr val="accent3">
                    <a:lumMod val="50000"/>
                  </a:schemeClr>
                </a:solidFill>
              </a:rPr>
              <a:t>Gratulujem, sme na konci! </a:t>
            </a:r>
            <a:r>
              <a:rPr lang="sk-SK" sz="2800" dirty="0">
                <a:solidFill>
                  <a:schemeClr val="accent3">
                    <a:lumMod val="50000"/>
                  </a:schemeClr>
                </a:solidFill>
                <a:sym typeface="Wingdings" panose="05000000000000000000" pitchFamily="2" charset="2"/>
              </a:rPr>
              <a:t></a:t>
            </a:r>
            <a:endParaRPr lang="sk-SK" sz="2800" dirty="0">
              <a:solidFill>
                <a:schemeClr val="accent3">
                  <a:lumMod val="50000"/>
                </a:schemeClr>
              </a:solidFill>
            </a:endParaRPr>
          </a:p>
        </p:txBody>
      </p:sp>
      <p:sp>
        <p:nvSpPr>
          <p:cNvPr id="4" name="Obdĺžnik: odstrihnuté protiľahlé rohy 3">
            <a:extLst>
              <a:ext uri="{FF2B5EF4-FFF2-40B4-BE49-F238E27FC236}">
                <a16:creationId xmlns:a16="http://schemas.microsoft.com/office/drawing/2014/main" xmlns="" id="{F9CE880F-C2A1-482B-A08A-4C3A68E0B071}"/>
              </a:ext>
            </a:extLst>
          </p:cNvPr>
          <p:cNvSpPr/>
          <p:nvPr/>
        </p:nvSpPr>
        <p:spPr>
          <a:xfrm>
            <a:off x="1586305" y="2434163"/>
            <a:ext cx="3709596" cy="2928412"/>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b="1" dirty="0">
                <a:solidFill>
                  <a:srgbClr val="002060"/>
                </a:solidFill>
              </a:rPr>
              <a:t>Svoje odpovede ODFOŤ a VÝSLEDOK POŠLI hneď po ukončení hodiny cez EDUPAGE. Ďakujem. </a:t>
            </a:r>
            <a:r>
              <a:rPr lang="sk-SK" sz="2800" b="1" dirty="0">
                <a:solidFill>
                  <a:srgbClr val="002060"/>
                </a:solidFill>
                <a:sym typeface="Wingdings" panose="05000000000000000000" pitchFamily="2" charset="2"/>
              </a:rPr>
              <a:t></a:t>
            </a:r>
            <a:endParaRPr lang="sk-SK" sz="2800" b="1" dirty="0">
              <a:solidFill>
                <a:srgbClr val="002060"/>
              </a:solidFill>
            </a:endParaRPr>
          </a:p>
        </p:txBody>
      </p:sp>
      <p:pic>
        <p:nvPicPr>
          <p:cNvPr id="20482" name="Picture 2" descr="GIF congratulations share congrats - animated GIF on GIFER">
            <a:extLst>
              <a:ext uri="{FF2B5EF4-FFF2-40B4-BE49-F238E27FC236}">
                <a16:creationId xmlns:a16="http://schemas.microsoft.com/office/drawing/2014/main" xmlns="" id="{25A77C6A-D1E3-4332-9DAE-9E94E8E60D9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2509838"/>
            <a:ext cx="4981575" cy="285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041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Flowers Thank You GIF by Hallmark eCards - Find &amp; Share on GIPHY">
            <a:extLst>
              <a:ext uri="{FF2B5EF4-FFF2-40B4-BE49-F238E27FC236}">
                <a16:creationId xmlns:a16="http://schemas.microsoft.com/office/drawing/2014/main" xmlns="" id="{152F50DE-CED2-4B4B-8CA3-90E031EBFCD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516591"/>
            <a:ext cx="8134350" cy="382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56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nadpis 2">
            <a:extLst>
              <a:ext uri="{FF2B5EF4-FFF2-40B4-BE49-F238E27FC236}">
                <a16:creationId xmlns:a16="http://schemas.microsoft.com/office/drawing/2014/main" xmlns="" id="{EF843E86-6C51-4328-B745-CCA48577F141}"/>
              </a:ext>
            </a:extLst>
          </p:cNvPr>
          <p:cNvSpPr>
            <a:spLocks noGrp="1"/>
          </p:cNvSpPr>
          <p:nvPr>
            <p:ph type="subTitle" idx="1"/>
          </p:nvPr>
        </p:nvSpPr>
        <p:spPr>
          <a:xfrm>
            <a:off x="2257992" y="2039529"/>
            <a:ext cx="9070848" cy="457201"/>
          </a:xfrm>
        </p:spPr>
        <p:txBody>
          <a:bodyPr>
            <a:normAutofit fontScale="92500" lnSpcReduction="10000"/>
          </a:bodyPr>
          <a:lstStyle/>
          <a:p>
            <a:r>
              <a:rPr lang="sk-SK" sz="2800" b="1" dirty="0">
                <a:solidFill>
                  <a:schemeClr val="accent3">
                    <a:lumMod val="50000"/>
                  </a:schemeClr>
                </a:solidFill>
              </a:rPr>
              <a:t>Si pripravený? </a:t>
            </a:r>
            <a:r>
              <a:rPr lang="sk-SK" sz="2800" b="1" dirty="0">
                <a:solidFill>
                  <a:schemeClr val="accent3">
                    <a:lumMod val="50000"/>
                  </a:schemeClr>
                </a:solidFill>
                <a:sym typeface="Wingdings" panose="05000000000000000000" pitchFamily="2" charset="2"/>
              </a:rPr>
              <a:t></a:t>
            </a:r>
            <a:endParaRPr lang="sk-SK" sz="2800" b="1" dirty="0">
              <a:solidFill>
                <a:schemeClr val="accent3">
                  <a:lumMod val="50000"/>
                </a:schemeClr>
              </a:solidFill>
            </a:endParaRPr>
          </a:p>
        </p:txBody>
      </p:sp>
      <p:pic>
        <p:nvPicPr>
          <p:cNvPr id="1026" name="Picture 2" descr="Pripraviť sa, pozor, štart! - Nitrianska galéria">
            <a:extLst>
              <a:ext uri="{FF2B5EF4-FFF2-40B4-BE49-F238E27FC236}">
                <a16:creationId xmlns:a16="http://schemas.microsoft.com/office/drawing/2014/main" xmlns="" id="{DEF4DCAC-F26F-4162-82BC-B1D1A9D2C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050" y="1928860"/>
            <a:ext cx="3703957" cy="346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inking brain clipart png - Clip Art Library">
            <a:extLst>
              <a:ext uri="{FF2B5EF4-FFF2-40B4-BE49-F238E27FC236}">
                <a16:creationId xmlns:a16="http://schemas.microsoft.com/office/drawing/2014/main" xmlns="" id="{6DCC009C-D4F8-4C09-A904-333AEE9CF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8656" y="1463267"/>
            <a:ext cx="2270621" cy="3813408"/>
          </a:xfrm>
          <a:prstGeom prst="rect">
            <a:avLst/>
          </a:prstGeom>
          <a:noFill/>
          <a:extLst>
            <a:ext uri="{909E8E84-426E-40DD-AFC4-6F175D3DCCD1}">
              <a14:hiddenFill xmlns:a14="http://schemas.microsoft.com/office/drawing/2010/main">
                <a:solidFill>
                  <a:srgbClr val="FFFFFF"/>
                </a:solidFill>
              </a14:hiddenFill>
            </a:ext>
          </a:extLst>
        </p:spPr>
      </p:pic>
      <p:sp>
        <p:nvSpPr>
          <p:cNvPr id="6" name="Bublina: šípka doprava 5">
            <a:extLst>
              <a:ext uri="{FF2B5EF4-FFF2-40B4-BE49-F238E27FC236}">
                <a16:creationId xmlns:a16="http://schemas.microsoft.com/office/drawing/2014/main" xmlns="" id="{EF8F619B-3101-416C-B21E-7DEA5E7C07A0}"/>
              </a:ext>
            </a:extLst>
          </p:cNvPr>
          <p:cNvSpPr/>
          <p:nvPr/>
        </p:nvSpPr>
        <p:spPr>
          <a:xfrm>
            <a:off x="4655890" y="3182049"/>
            <a:ext cx="3976382" cy="2094626"/>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sym typeface="Wingdings" panose="05000000000000000000" pitchFamily="2" charset="2"/>
              </a:rPr>
              <a:t></a:t>
            </a:r>
            <a:r>
              <a:rPr lang="sk-SK" dirty="0"/>
              <a:t> Sústreď sa!</a:t>
            </a:r>
          </a:p>
          <a:p>
            <a:pPr algn="ctr"/>
            <a:r>
              <a:rPr lang="sk-SK" dirty="0">
                <a:sym typeface="Wingdings" panose="05000000000000000000" pitchFamily="2" charset="2"/>
              </a:rPr>
              <a:t></a:t>
            </a:r>
            <a:r>
              <a:rPr lang="sk-SK" dirty="0"/>
              <a:t> Premýšľaj!</a:t>
            </a:r>
          </a:p>
          <a:p>
            <a:pPr algn="ctr"/>
            <a:r>
              <a:rPr lang="sk-SK" dirty="0">
                <a:sym typeface="Wingdings" panose="05000000000000000000" pitchFamily="2" charset="2"/>
              </a:rPr>
              <a:t> </a:t>
            </a:r>
            <a:r>
              <a:rPr lang="sk-SK" dirty="0"/>
              <a:t>Dodržuj pravidlá!</a:t>
            </a:r>
          </a:p>
          <a:p>
            <a:pPr algn="ctr"/>
            <a:r>
              <a:rPr lang="sk-SK" dirty="0">
                <a:sym typeface="Wingdings" panose="05000000000000000000" pitchFamily="2" charset="2"/>
              </a:rPr>
              <a:t></a:t>
            </a:r>
            <a:r>
              <a:rPr lang="sk-SK" dirty="0"/>
              <a:t> Ukáž, čo v Tebe je!</a:t>
            </a:r>
          </a:p>
        </p:txBody>
      </p:sp>
    </p:spTree>
    <p:extLst>
      <p:ext uri="{BB962C8B-B14F-4D97-AF65-F5344CB8AC3E}">
        <p14:creationId xmlns:p14="http://schemas.microsoft.com/office/powerpoint/2010/main" val="162378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1: </a:t>
            </a:r>
            <a:r>
              <a:rPr lang="sk-SK" b="1" dirty="0"/>
              <a:t>Označ správnu odpoveď pre tvrdenie: ,,Rodina je: ...................“</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3151463" y="3707934"/>
            <a:ext cx="6174299" cy="872455"/>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3200" dirty="0">
                <a:solidFill>
                  <a:srgbClr val="002060"/>
                </a:solidFill>
              </a:rPr>
              <a:t>A) malá spoločenská skupina</a:t>
            </a:r>
          </a:p>
        </p:txBody>
      </p:sp>
      <p:sp>
        <p:nvSpPr>
          <p:cNvPr id="10" name="Obdĺžnik: odstrihnuté protiľahlé rohy 9">
            <a:extLst>
              <a:ext uri="{FF2B5EF4-FFF2-40B4-BE49-F238E27FC236}">
                <a16:creationId xmlns:a16="http://schemas.microsoft.com/office/drawing/2014/main" xmlns="" id="{4FBBD927-C45A-435A-82E3-D10B0B8848C7}"/>
              </a:ext>
            </a:extLst>
          </p:cNvPr>
          <p:cNvSpPr/>
          <p:nvPr/>
        </p:nvSpPr>
        <p:spPr>
          <a:xfrm>
            <a:off x="3151462" y="4672668"/>
            <a:ext cx="6174299" cy="872455"/>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3200" dirty="0">
                <a:solidFill>
                  <a:srgbClr val="002060"/>
                </a:solidFill>
              </a:rPr>
              <a:t>B) veľká spoločenská skupina</a:t>
            </a:r>
          </a:p>
        </p:txBody>
      </p:sp>
    </p:spTree>
    <p:extLst>
      <p:ext uri="{BB962C8B-B14F-4D97-AF65-F5344CB8AC3E}">
        <p14:creationId xmlns:p14="http://schemas.microsoft.com/office/powerpoint/2010/main" val="58829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2: </a:t>
            </a:r>
            <a:r>
              <a:rPr lang="sk-SK" sz="2400" b="1" dirty="0">
                <a:solidFill>
                  <a:schemeClr val="bg1"/>
                </a:solidFill>
              </a:rPr>
              <a:t>Spoj typy rodín, označená PÍSMENAMI, s vysvetlením, označeným ČÍSLICOU.</a:t>
            </a:r>
            <a:endParaRPr lang="sk-SK" b="1" dirty="0">
              <a:solidFill>
                <a:schemeClr val="bg1"/>
              </a:solidFill>
            </a:endParaRP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619074" y="3338819"/>
            <a:ext cx="3355597" cy="620786"/>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 neúplná rodina</a:t>
            </a:r>
          </a:p>
        </p:txBody>
      </p:sp>
      <p:sp>
        <p:nvSpPr>
          <p:cNvPr id="6" name="Obdĺžnik: odstrihnuté protiľahlé rohy 5">
            <a:extLst>
              <a:ext uri="{FF2B5EF4-FFF2-40B4-BE49-F238E27FC236}">
                <a16:creationId xmlns:a16="http://schemas.microsoft.com/office/drawing/2014/main" xmlns="" id="{DDF79DC8-4257-43EC-BCC2-7EE58717C84D}"/>
              </a:ext>
            </a:extLst>
          </p:cNvPr>
          <p:cNvSpPr/>
          <p:nvPr/>
        </p:nvSpPr>
        <p:spPr>
          <a:xfrm>
            <a:off x="1619074" y="4070059"/>
            <a:ext cx="3355597" cy="620786"/>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 druhotná rodina</a:t>
            </a:r>
          </a:p>
        </p:txBody>
      </p:sp>
      <p:sp>
        <p:nvSpPr>
          <p:cNvPr id="8" name="Obdĺžnik: odstrihnuté protiľahlé rohy 7">
            <a:extLst>
              <a:ext uri="{FF2B5EF4-FFF2-40B4-BE49-F238E27FC236}">
                <a16:creationId xmlns:a16="http://schemas.microsoft.com/office/drawing/2014/main" xmlns="" id="{04DB886C-D4DB-4F58-A0A5-52327C3C6709}"/>
              </a:ext>
            </a:extLst>
          </p:cNvPr>
          <p:cNvSpPr/>
          <p:nvPr/>
        </p:nvSpPr>
        <p:spPr>
          <a:xfrm>
            <a:off x="1679195" y="4801299"/>
            <a:ext cx="3355597" cy="620786"/>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náhradná rodina</a:t>
            </a:r>
          </a:p>
        </p:txBody>
      </p:sp>
      <p:sp>
        <p:nvSpPr>
          <p:cNvPr id="9" name="Obdĺžnik: odstrihnuté protiľahlé rohy 8">
            <a:extLst>
              <a:ext uri="{FF2B5EF4-FFF2-40B4-BE49-F238E27FC236}">
                <a16:creationId xmlns:a16="http://schemas.microsoft.com/office/drawing/2014/main" xmlns="" id="{4A979B37-5773-4DA5-AB2F-A85000243AA4}"/>
              </a:ext>
            </a:extLst>
          </p:cNvPr>
          <p:cNvSpPr/>
          <p:nvPr/>
        </p:nvSpPr>
        <p:spPr>
          <a:xfrm>
            <a:off x="1679194" y="5532539"/>
            <a:ext cx="3355597" cy="620786"/>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D) úplná rodina</a:t>
            </a:r>
          </a:p>
        </p:txBody>
      </p:sp>
      <p:sp>
        <p:nvSpPr>
          <p:cNvPr id="11" name="Obdĺžnik: odstrihnuté protiľahlé rohy 10">
            <a:extLst>
              <a:ext uri="{FF2B5EF4-FFF2-40B4-BE49-F238E27FC236}">
                <a16:creationId xmlns:a16="http://schemas.microsoft.com/office/drawing/2014/main" xmlns="" id="{B4987418-B795-4593-A4E4-CC0B6B81D25E}"/>
              </a:ext>
            </a:extLst>
          </p:cNvPr>
          <p:cNvSpPr/>
          <p:nvPr/>
        </p:nvSpPr>
        <p:spPr>
          <a:xfrm>
            <a:off x="6964258" y="4070059"/>
            <a:ext cx="3355597" cy="620786"/>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 chýba v nej jeden rodič</a:t>
            </a:r>
          </a:p>
        </p:txBody>
      </p:sp>
      <p:sp>
        <p:nvSpPr>
          <p:cNvPr id="12" name="Obdĺžnik: odstrihnuté protiľahlé rohy 11">
            <a:extLst>
              <a:ext uri="{FF2B5EF4-FFF2-40B4-BE49-F238E27FC236}">
                <a16:creationId xmlns:a16="http://schemas.microsoft.com/office/drawing/2014/main" xmlns="" id="{6436C369-7084-40FB-BCF2-8E7DC397CB75}"/>
              </a:ext>
            </a:extLst>
          </p:cNvPr>
          <p:cNvSpPr/>
          <p:nvPr/>
        </p:nvSpPr>
        <p:spPr>
          <a:xfrm>
            <a:off x="6964258" y="4801299"/>
            <a:ext cx="3355597" cy="689293"/>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C)vzniká novým sobášom 1 z rodičov</a:t>
            </a:r>
          </a:p>
        </p:txBody>
      </p:sp>
      <p:sp>
        <p:nvSpPr>
          <p:cNvPr id="13" name="Obdĺžnik: odstrihnuté protiľahlé rohy 12">
            <a:extLst>
              <a:ext uri="{FF2B5EF4-FFF2-40B4-BE49-F238E27FC236}">
                <a16:creationId xmlns:a16="http://schemas.microsoft.com/office/drawing/2014/main" xmlns="" id="{30A6D70B-91E3-4ACB-A6D6-AB112E244D08}"/>
              </a:ext>
            </a:extLst>
          </p:cNvPr>
          <p:cNvSpPr/>
          <p:nvPr/>
        </p:nvSpPr>
        <p:spPr>
          <a:xfrm>
            <a:off x="6964258" y="3338819"/>
            <a:ext cx="3355597" cy="620786"/>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 rodina s oboma rodičmi a deťmi</a:t>
            </a:r>
          </a:p>
        </p:txBody>
      </p:sp>
      <p:sp>
        <p:nvSpPr>
          <p:cNvPr id="14" name="Obdĺžnik: odstrihnuté protiľahlé rohy 13">
            <a:extLst>
              <a:ext uri="{FF2B5EF4-FFF2-40B4-BE49-F238E27FC236}">
                <a16:creationId xmlns:a16="http://schemas.microsoft.com/office/drawing/2014/main" xmlns="" id="{4C4C5C0C-A01A-4CC1-8486-0438DB542B9A}"/>
              </a:ext>
            </a:extLst>
          </p:cNvPr>
          <p:cNvSpPr/>
          <p:nvPr/>
        </p:nvSpPr>
        <p:spPr>
          <a:xfrm>
            <a:off x="7032768" y="5601046"/>
            <a:ext cx="3355597" cy="689293"/>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D) deti v starostlivosti iného príbuzného</a:t>
            </a:r>
          </a:p>
        </p:txBody>
      </p:sp>
    </p:spTree>
    <p:extLst>
      <p:ext uri="{BB962C8B-B14F-4D97-AF65-F5344CB8AC3E}">
        <p14:creationId xmlns:p14="http://schemas.microsoft.com/office/powerpoint/2010/main" val="195488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3: </a:t>
            </a:r>
            <a:r>
              <a:rPr lang="sk-SK" b="1" dirty="0"/>
              <a:t>Označ správnu odpoveď pre tvrdenie: ,,Piktogram na obrázku vyjadruje...................“</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A)ekonomickú funkciu</a:t>
            </a:r>
          </a:p>
        </p:txBody>
      </p:sp>
      <p:sp>
        <p:nvSpPr>
          <p:cNvPr id="6" name="Obdĺžnik: odstrihnuté protiľahlé rohy 5">
            <a:extLst>
              <a:ext uri="{FF2B5EF4-FFF2-40B4-BE49-F238E27FC236}">
                <a16:creationId xmlns:a16="http://schemas.microsoft.com/office/drawing/2014/main" xmlns="" id="{69A5C727-BE97-479A-8069-C4AD2BAA77AB}"/>
              </a:ext>
            </a:extLst>
          </p:cNvPr>
          <p:cNvSpPr/>
          <p:nvPr/>
        </p:nvSpPr>
        <p:spPr>
          <a:xfrm>
            <a:off x="1767280" y="3961003"/>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 výchovnú funkciu</a:t>
            </a:r>
          </a:p>
        </p:txBody>
      </p:sp>
      <p:sp>
        <p:nvSpPr>
          <p:cNvPr id="8" name="Obdĺžnik: odstrihnuté protiľahlé rohy 7">
            <a:extLst>
              <a:ext uri="{FF2B5EF4-FFF2-40B4-BE49-F238E27FC236}">
                <a16:creationId xmlns:a16="http://schemas.microsoft.com/office/drawing/2014/main" xmlns="" id="{BB03EF46-8420-4314-8B8A-CA86470ABEA2}"/>
              </a:ext>
            </a:extLst>
          </p:cNvPr>
          <p:cNvSpPr/>
          <p:nvPr/>
        </p:nvSpPr>
        <p:spPr>
          <a:xfrm>
            <a:off x="1767279" y="4734189"/>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biologickú funkciu</a:t>
            </a:r>
          </a:p>
        </p:txBody>
      </p:sp>
      <p:pic>
        <p:nvPicPr>
          <p:cNvPr id="2050" name="Picture 2" descr="Vieme, koľko a ako sporia Slováci - Webnoviny.sk">
            <a:extLst>
              <a:ext uri="{FF2B5EF4-FFF2-40B4-BE49-F238E27FC236}">
                <a16:creationId xmlns:a16="http://schemas.microsoft.com/office/drawing/2014/main" xmlns="" id="{42254632-3881-4F23-9E99-D8B16D7D2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515" y="3180957"/>
            <a:ext cx="2949604" cy="224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48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4: </a:t>
            </a:r>
            <a:r>
              <a:rPr lang="sk-SK" b="1" dirty="0"/>
              <a:t>Označ správnu odpoveď pre tvrdenie: ,,Piktogram na obrázku vyjadruje...................“</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A)odpočinkovú funkciu</a:t>
            </a:r>
          </a:p>
        </p:txBody>
      </p:sp>
      <p:sp>
        <p:nvSpPr>
          <p:cNvPr id="6" name="Obdĺžnik: odstrihnuté protiľahlé rohy 5">
            <a:extLst>
              <a:ext uri="{FF2B5EF4-FFF2-40B4-BE49-F238E27FC236}">
                <a16:creationId xmlns:a16="http://schemas.microsoft.com/office/drawing/2014/main" xmlns="" id="{69A5C727-BE97-479A-8069-C4AD2BAA77AB}"/>
              </a:ext>
            </a:extLst>
          </p:cNvPr>
          <p:cNvSpPr/>
          <p:nvPr/>
        </p:nvSpPr>
        <p:spPr>
          <a:xfrm>
            <a:off x="1767280" y="3961003"/>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 spoločenskú funkciu</a:t>
            </a:r>
          </a:p>
        </p:txBody>
      </p:sp>
      <p:sp>
        <p:nvSpPr>
          <p:cNvPr id="8" name="Obdĺžnik: odstrihnuté protiľahlé rohy 7">
            <a:extLst>
              <a:ext uri="{FF2B5EF4-FFF2-40B4-BE49-F238E27FC236}">
                <a16:creationId xmlns:a16="http://schemas.microsoft.com/office/drawing/2014/main" xmlns="" id="{BB03EF46-8420-4314-8B8A-CA86470ABEA2}"/>
              </a:ext>
            </a:extLst>
          </p:cNvPr>
          <p:cNvSpPr/>
          <p:nvPr/>
        </p:nvSpPr>
        <p:spPr>
          <a:xfrm>
            <a:off x="1767279" y="4734189"/>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biologickú funkciu</a:t>
            </a:r>
          </a:p>
        </p:txBody>
      </p:sp>
      <p:pic>
        <p:nvPicPr>
          <p:cNvPr id="5126" name="Picture 6" descr="Pin on arammart illustrations">
            <a:extLst>
              <a:ext uri="{FF2B5EF4-FFF2-40B4-BE49-F238E27FC236}">
                <a16:creationId xmlns:a16="http://schemas.microsoft.com/office/drawing/2014/main" xmlns="" id="{50016B17-374D-4C37-8B1F-FCA144820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640" y="3187817"/>
            <a:ext cx="3179427" cy="220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ublina: šípka nadol 4">
            <a:extLst>
              <a:ext uri="{FF2B5EF4-FFF2-40B4-BE49-F238E27FC236}">
                <a16:creationId xmlns:a16="http://schemas.microsoft.com/office/drawing/2014/main" xmlns="" id="{923975BB-B47D-4BB9-986D-56F70F8DB4DA}"/>
              </a:ext>
            </a:extLst>
          </p:cNvPr>
          <p:cNvSpPr/>
          <p:nvPr/>
        </p:nvSpPr>
        <p:spPr>
          <a:xfrm>
            <a:off x="1619075" y="2021747"/>
            <a:ext cx="9068499" cy="159390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b="1" dirty="0">
                <a:solidFill>
                  <a:srgbClr val="FFFF00"/>
                </a:solidFill>
              </a:rPr>
              <a:t>OTÁZKA č. 5: </a:t>
            </a:r>
            <a:r>
              <a:rPr lang="sk-SK" b="1" dirty="0"/>
              <a:t>Označ správnu odpoveď pre tvrdenie: ,,Ak ma rodičia učia žiť v spoločnosti, vyjadruje to.............................“</a:t>
            </a:r>
          </a:p>
        </p:txBody>
      </p:sp>
      <p:sp>
        <p:nvSpPr>
          <p:cNvPr id="7" name="Obdĺžnik: odstrihnuté protiľahlé rohy 6">
            <a:extLst>
              <a:ext uri="{FF2B5EF4-FFF2-40B4-BE49-F238E27FC236}">
                <a16:creationId xmlns:a16="http://schemas.microsoft.com/office/drawing/2014/main" xmlns="" id="{80DCF541-884F-4A5A-836C-9660FA5EF10F}"/>
              </a:ext>
            </a:extLst>
          </p:cNvPr>
          <p:cNvSpPr/>
          <p:nvPr/>
        </p:nvSpPr>
        <p:spPr>
          <a:xfrm>
            <a:off x="1767280" y="3187817"/>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A)odpočinkovú funkciu</a:t>
            </a:r>
          </a:p>
        </p:txBody>
      </p:sp>
      <p:sp>
        <p:nvSpPr>
          <p:cNvPr id="6" name="Obdĺžnik: odstrihnuté protiľahlé rohy 5">
            <a:extLst>
              <a:ext uri="{FF2B5EF4-FFF2-40B4-BE49-F238E27FC236}">
                <a16:creationId xmlns:a16="http://schemas.microsoft.com/office/drawing/2014/main" xmlns="" id="{69A5C727-BE97-479A-8069-C4AD2BAA77AB}"/>
              </a:ext>
            </a:extLst>
          </p:cNvPr>
          <p:cNvSpPr/>
          <p:nvPr/>
        </p:nvSpPr>
        <p:spPr>
          <a:xfrm>
            <a:off x="1767280" y="3961003"/>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B) spoločenskú funkciu</a:t>
            </a:r>
          </a:p>
        </p:txBody>
      </p:sp>
      <p:sp>
        <p:nvSpPr>
          <p:cNvPr id="8" name="Obdĺžnik: odstrihnuté protiľahlé rohy 7">
            <a:extLst>
              <a:ext uri="{FF2B5EF4-FFF2-40B4-BE49-F238E27FC236}">
                <a16:creationId xmlns:a16="http://schemas.microsoft.com/office/drawing/2014/main" xmlns="" id="{BB03EF46-8420-4314-8B8A-CA86470ABEA2}"/>
              </a:ext>
            </a:extLst>
          </p:cNvPr>
          <p:cNvSpPr/>
          <p:nvPr/>
        </p:nvSpPr>
        <p:spPr>
          <a:xfrm>
            <a:off x="1767279" y="4734189"/>
            <a:ext cx="3895289" cy="687897"/>
          </a:xfrm>
          <a:prstGeom prst="snip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a:solidFill>
                  <a:srgbClr val="002060"/>
                </a:solidFill>
              </a:rPr>
              <a:t>C) biologickú funkciu</a:t>
            </a:r>
          </a:p>
        </p:txBody>
      </p:sp>
      <p:pic>
        <p:nvPicPr>
          <p:cNvPr id="6146" name="Picture 2" descr="Frequently Asked Questions | Question Mark Picture | CVCL">
            <a:extLst>
              <a:ext uri="{FF2B5EF4-FFF2-40B4-BE49-F238E27FC236}">
                <a16:creationId xmlns:a16="http://schemas.microsoft.com/office/drawing/2014/main" xmlns="" id="{ED0576DC-CB17-4D08-855F-CC5B5E2B44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508" y="3123064"/>
            <a:ext cx="2212771" cy="221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512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85</TotalTime>
  <Words>1057</Words>
  <Application>Microsoft Office PowerPoint</Application>
  <PresentationFormat>Širokouhlá</PresentationFormat>
  <Paragraphs>116</Paragraphs>
  <Slides>31</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31</vt:i4>
      </vt:variant>
    </vt:vector>
  </HeadingPairs>
  <TitlesOfParts>
    <vt:vector size="35" baseType="lpstr">
      <vt:lpstr>Century Gothic</vt:lpstr>
      <vt:lpstr>Garamond</vt:lpstr>
      <vt:lpstr>Wingdings</vt:lpstr>
      <vt:lpstr>Savon</vt:lpstr>
      <vt:lpstr>OPAKOVANIE  ,,Moja rodina“</vt:lpstr>
      <vt:lpstr>Milí žiaci, nastal čas nastaviť zrkadlo Vedomostiam, ktoré ste dosiaĽ nadobudli z OBčIANSKEJ VýCHOVY. Pripravte si PERO a papier, na ktorý budete zaznamenávať svoje odpovede. ČaKÁ VÁS KVÍZ! </vt:lpstr>
      <vt:lpstr>1.) Počas kvízu mám zapnutý mikrofón a kameru. 2.) Počas kvízu žiadnym spôsobom nekomunikujem so svojimi spolužiakmi. 3.) Počas kvízu dodržiavam pravidlá samostatnej práce – využívam výlučne vlastné vedomosti. 4.) po ukončení kvízu zašlem obratom svoje odpovede p.uč. Na edupage na zhodnotenie.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OPAKOVANIE  ,,Moja rodina“</dc:title>
  <dc:creator>Alex</dc:creator>
  <cp:lastModifiedBy>Windows-felhasználó</cp:lastModifiedBy>
  <cp:revision>10</cp:revision>
  <dcterms:created xsi:type="dcterms:W3CDTF">2020-11-23T12:58:24Z</dcterms:created>
  <dcterms:modified xsi:type="dcterms:W3CDTF">2023-10-02T08:32:49Z</dcterms:modified>
</cp:coreProperties>
</file>