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71" r:id="rId13"/>
    <p:sldId id="273" r:id="rId14"/>
    <p:sldId id="269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4" r:id="rId23"/>
    <p:sldId id="282" r:id="rId24"/>
    <p:sldId id="283" r:id="rId25"/>
    <p:sldId id="285" r:id="rId26"/>
    <p:sldId id="286" r:id="rId27"/>
  </p:sldIdLst>
  <p:sldSz cx="9144000" cy="6858000" type="screen4x3"/>
  <p:notesSz cx="6858000" cy="9945688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2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74C22-752F-428C-8A6C-DD9CBD1982A2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045DE-0899-4B54-A473-651D8F7695F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42196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D4815-7CBA-4BC5-BEAF-C68613ECEF12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D4815-7CBA-4BC5-BEAF-C68613ECEF12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D4815-7CBA-4BC5-BEAF-C68613ECEF12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3389-7291-4A7A-9926-95A6D958059A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17</a:t>
            </a:fld>
            <a:endParaRPr lang="sk-S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18</a:t>
            </a:fld>
            <a:endParaRPr lang="sk-S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19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20</a:t>
            </a:fld>
            <a:endParaRPr lang="sk-S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21</a:t>
            </a:fld>
            <a:endParaRPr lang="sk-S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22</a:t>
            </a:fld>
            <a:endParaRPr lang="sk-S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23</a:t>
            </a:fld>
            <a:endParaRPr lang="sk-S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24</a:t>
            </a:fld>
            <a:endParaRPr lang="sk-S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25</a:t>
            </a:fld>
            <a:endParaRPr lang="sk-S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26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5EEC2-CE08-4116-BDA3-038D66FE12A2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Ontológia – náuka o bytí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Súcno a bytie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Atomisti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Najvýznamnejší predstaviteľ  bol </a:t>
            </a:r>
            <a:r>
              <a:rPr lang="sk-SK" dirty="0" err="1" smtClean="0"/>
              <a:t>Demokritos</a:t>
            </a:r>
            <a:r>
              <a:rPr lang="sk-SK" dirty="0" smtClean="0"/>
              <a:t>.</a:t>
            </a:r>
          </a:p>
          <a:p>
            <a:r>
              <a:rPr lang="sk-SK" dirty="0" smtClean="0"/>
              <a:t>Odmieta </a:t>
            </a:r>
            <a:r>
              <a:rPr lang="sk-SK" dirty="0" err="1" smtClean="0"/>
              <a:t>eleátske</a:t>
            </a:r>
            <a:r>
              <a:rPr lang="sk-SK" dirty="0" smtClean="0"/>
              <a:t> jedno súvislé, celé nekonečné bytie a tvrdí, že  svet je  zložený z  viacerých častí, nekonečne malých a ďalej nedeliteľných čiastočiek, ktoré nazval – atómy. </a:t>
            </a:r>
            <a:br>
              <a:rPr lang="sk-SK" dirty="0" smtClean="0"/>
            </a:br>
            <a:r>
              <a:rPr lang="sk-SK" dirty="0" smtClean="0"/>
              <a:t>Atómy majú determinovaný (predurčený) pohyb. Pritom sa navzájom spájajú (vznikajú nové veci) a rozpájajú (zanikajú  veci).</a:t>
            </a:r>
          </a:p>
          <a:p>
            <a:r>
              <a:rPr lang="sk-SK" dirty="0" smtClean="0"/>
              <a:t>Medzi atómami je prázdny priestor, preto je pohyb možný.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27030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b="1" dirty="0" smtClean="0"/>
              <a:t>Ontológia Platóna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sk-SK" altLang="sk-SK" sz="2800" b="1" dirty="0" smtClean="0"/>
              <a:t>Ontológia</a:t>
            </a:r>
            <a:r>
              <a:rPr lang="sk-SK" altLang="sk-SK" sz="2800" dirty="0" smtClean="0"/>
              <a:t> u Platóna je učenie o ideách </a:t>
            </a:r>
          </a:p>
          <a:p>
            <a:pPr eaLnBrk="1" hangingPunct="1"/>
            <a:r>
              <a:rPr lang="sk-SK" altLang="sk-SK" sz="2800" b="1" dirty="0" smtClean="0"/>
              <a:t>Idey ( svet nadzemský )ako druhové podstaty</a:t>
            </a:r>
            <a:r>
              <a:rPr lang="sk-SK" altLang="sk-SK" sz="2800" dirty="0" smtClean="0"/>
              <a:t>, vyjadrujú to čo je všeobecné a podstatné – </a:t>
            </a:r>
            <a:r>
              <a:rPr lang="sk-SK" altLang="sk-SK" sz="2800" b="1" dirty="0" smtClean="0"/>
              <a:t>vzor, sú stále a nemenné. Sú večné a skutočné.</a:t>
            </a:r>
          </a:p>
          <a:p>
            <a:pPr eaLnBrk="1" hangingPunct="1"/>
            <a:r>
              <a:rPr lang="sk-SK" altLang="sk-SK" sz="2800" b="1" dirty="0" smtClean="0"/>
              <a:t> Svet pozemský – je svet zdanlivých, premenlivých a pominuteľných vecí</a:t>
            </a:r>
          </a:p>
          <a:p>
            <a:pPr eaLnBrk="1" hangingPunct="1"/>
            <a:r>
              <a:rPr lang="sk-SK" altLang="sk-SK" sz="2800" b="1" dirty="0" smtClean="0"/>
              <a:t>Poznanie – rozpamätávanie sa duše na svet ideí (anamnéza)</a:t>
            </a:r>
          </a:p>
          <a:p>
            <a:pPr eaLnBrk="1" hangingPunct="1"/>
            <a:r>
              <a:rPr lang="sk-SK" altLang="sk-SK" sz="2800" b="1" dirty="0" smtClean="0"/>
              <a:t>Dualizmus: </a:t>
            </a:r>
          </a:p>
          <a:p>
            <a:pPr lvl="3" eaLnBrk="1" hangingPunct="1"/>
            <a:r>
              <a:rPr lang="sk-SK" altLang="sk-SK" sz="2400" b="1" dirty="0" smtClean="0"/>
              <a:t>svet hierarchicky </a:t>
            </a:r>
            <a:r>
              <a:rPr lang="sk-SK" altLang="sk-SK" sz="2400" b="1" smtClean="0"/>
              <a:t>usporiadaných ideí</a:t>
            </a:r>
            <a:endParaRPr lang="sk-SK" altLang="sk-SK" sz="2400" b="1" dirty="0" smtClean="0"/>
          </a:p>
          <a:p>
            <a:pPr lvl="4" eaLnBrk="1" hangingPunct="1"/>
            <a:r>
              <a:rPr lang="sk-SK" altLang="sk-SK" sz="2400" b="1" dirty="0" smtClean="0"/>
              <a:t>Dobro – na vrchole usporiadania</a:t>
            </a:r>
          </a:p>
          <a:p>
            <a:pPr lvl="3" eaLnBrk="1" hangingPunct="1"/>
            <a:r>
              <a:rPr lang="sk-SK" altLang="sk-SK" sz="2400" b="1" dirty="0" smtClean="0"/>
              <a:t>svet reality</a:t>
            </a:r>
          </a:p>
          <a:p>
            <a:pPr lvl="3" eaLnBrk="1" hangingPunct="1">
              <a:buFont typeface="Wingdings" pitchFamily="2" charset="2"/>
              <a:buNone/>
            </a:pPr>
            <a:endParaRPr lang="sk-SK" altLang="sk-SK" b="1" dirty="0" smtClean="0"/>
          </a:p>
          <a:p>
            <a:pPr lvl="3" eaLnBrk="1" hangingPunct="1"/>
            <a:endParaRPr lang="sk-SK" altLang="sk-SK" b="1" dirty="0" smtClean="0"/>
          </a:p>
          <a:p>
            <a:pPr lvl="4" eaLnBrk="1" hangingPunct="1"/>
            <a:endParaRPr lang="sk-SK" altLang="sk-SK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b="1" smtClean="0"/>
              <a:t>Ontológia, gnozeológia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altLang="sk-SK" sz="2800" b="1" smtClean="0"/>
              <a:t>Ontológia</a:t>
            </a:r>
            <a:r>
              <a:rPr lang="sk-SK" altLang="sk-SK" sz="2800" smtClean="0"/>
              <a:t> – učenie o ideách – </a:t>
            </a:r>
            <a:r>
              <a:rPr lang="sk-SK" altLang="sk-SK" sz="2800" b="1" smtClean="0"/>
              <a:t>idey ako druhové podstaty</a:t>
            </a:r>
            <a:r>
              <a:rPr lang="sk-SK" altLang="sk-SK" sz="2800" smtClean="0"/>
              <a:t>, vyjadrujú to čo je všeobecné a podstatné - </a:t>
            </a:r>
            <a:r>
              <a:rPr lang="sk-SK" altLang="sk-SK" sz="2800" b="1" smtClean="0"/>
              <a:t>vzor, účasť, rozpamätávanie sa</a:t>
            </a:r>
          </a:p>
          <a:p>
            <a:pPr eaLnBrk="1" hangingPunct="1"/>
            <a:r>
              <a:rPr lang="sk-SK" altLang="sk-SK" sz="2800" b="1" smtClean="0"/>
              <a:t>Poznanie – rozpamätávanie sa duše na svet ideí (anamnéza)</a:t>
            </a:r>
          </a:p>
          <a:p>
            <a:pPr eaLnBrk="1" hangingPunct="1"/>
            <a:r>
              <a:rPr lang="sk-SK" altLang="sk-SK" sz="2800" b="1" smtClean="0"/>
              <a:t>Dualizmus: </a:t>
            </a:r>
          </a:p>
          <a:p>
            <a:pPr lvl="3" eaLnBrk="1" hangingPunct="1"/>
            <a:r>
              <a:rPr lang="sk-SK" altLang="sk-SK" sz="2400" b="1" smtClean="0"/>
              <a:t>svet ideí hierarchicky usporiadaný</a:t>
            </a:r>
          </a:p>
          <a:p>
            <a:pPr lvl="4" eaLnBrk="1" hangingPunct="1"/>
            <a:r>
              <a:rPr lang="sk-SK" altLang="sk-SK" sz="2400" b="1" smtClean="0"/>
              <a:t>Dobro – na vrchole usporiadania</a:t>
            </a:r>
          </a:p>
          <a:p>
            <a:pPr lvl="3" eaLnBrk="1" hangingPunct="1"/>
            <a:r>
              <a:rPr lang="sk-SK" altLang="sk-SK" sz="2400" b="1" smtClean="0"/>
              <a:t>svet reality</a:t>
            </a:r>
          </a:p>
          <a:p>
            <a:pPr lvl="3" eaLnBrk="1" hangingPunct="1">
              <a:buFont typeface="Wingdings" pitchFamily="2" charset="2"/>
              <a:buNone/>
            </a:pPr>
            <a:endParaRPr lang="sk-SK" altLang="sk-SK" b="1" smtClean="0"/>
          </a:p>
          <a:p>
            <a:pPr lvl="3" eaLnBrk="1" hangingPunct="1"/>
            <a:endParaRPr lang="sk-SK" altLang="sk-SK" b="1" smtClean="0"/>
          </a:p>
          <a:p>
            <a:pPr lvl="4" eaLnBrk="1" hangingPunct="1"/>
            <a:endParaRPr lang="sk-SK" altLang="sk-SK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sz="3600" smtClean="0"/>
              <a:t>Grafické znázornenie ontologického chápania a vplyv na filozofov</a:t>
            </a:r>
          </a:p>
        </p:txBody>
      </p:sp>
      <p:pic>
        <p:nvPicPr>
          <p:cNvPr id="7171" name="il_fi" descr="http://www.hrooch.wz.cz/school/zsv/platonskytrojuhelnik.gif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28813" y="1785938"/>
            <a:ext cx="4429125" cy="3643312"/>
          </a:xfr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714375" y="285750"/>
            <a:ext cx="8229600" cy="1139825"/>
          </a:xfrm>
        </p:spPr>
        <p:txBody>
          <a:bodyPr/>
          <a:lstStyle/>
          <a:p>
            <a:pPr marL="800100" indent="-800100" eaLnBrk="1" hangingPunct="1"/>
            <a:r>
              <a:rPr lang="sk-SK" altLang="sk-SK" b="1" dirty="0" smtClean="0"/>
              <a:t>   Metafyzika  – ontológia 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altLang="sk-SK" sz="2200" dirty="0" smtClean="0"/>
              <a:t>Podstata bytia je  v samotných veciach 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sk-SK" sz="2000" b="1" dirty="0" smtClean="0"/>
              <a:t>Prvá podstata – konkrétne </a:t>
            </a:r>
            <a:r>
              <a:rPr lang="sk-SK" altLang="sk-SK" sz="2000" b="1" dirty="0" err="1" smtClean="0"/>
              <a:t>individuá</a:t>
            </a:r>
            <a:endParaRPr lang="sk-SK" altLang="sk-SK" sz="2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sk-SK" altLang="sk-SK" sz="2000" b="1" dirty="0" smtClean="0"/>
              <a:t>Druhá podstata – všeobecné, ktoré je spojene s 1. podstatou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sk-SK" sz="2000" b="1" dirty="0" smtClean="0"/>
              <a:t>Vo veciach – rozlišuje:</a:t>
            </a:r>
          </a:p>
          <a:p>
            <a:pPr lvl="2" eaLnBrk="1" hangingPunct="1">
              <a:lnSpc>
                <a:spcPct val="90000"/>
              </a:lnSpc>
            </a:pPr>
            <a:r>
              <a:rPr lang="sk-SK" altLang="sk-SK" sz="1800" dirty="0" smtClean="0"/>
              <a:t> </a:t>
            </a:r>
            <a:r>
              <a:rPr lang="sk-SK" altLang="sk-SK" sz="1800" b="1" dirty="0" smtClean="0"/>
              <a:t>látku a formu</a:t>
            </a:r>
          </a:p>
          <a:p>
            <a:pPr lvl="2" eaLnBrk="1" hangingPunct="1">
              <a:lnSpc>
                <a:spcPct val="90000"/>
              </a:lnSpc>
            </a:pPr>
            <a:r>
              <a:rPr lang="sk-SK" altLang="sk-SK" sz="1800" dirty="0" smtClean="0"/>
              <a:t>vývin má svoj vopred určený </a:t>
            </a:r>
            <a:r>
              <a:rPr lang="sk-SK" altLang="sk-SK" sz="1800" b="1" i="1" dirty="0" smtClean="0"/>
              <a:t>cieľ, účel – teleologická predstava o pohybe</a:t>
            </a:r>
          </a:p>
          <a:p>
            <a:pPr lvl="2" eaLnBrk="1" hangingPunct="1">
              <a:lnSpc>
                <a:spcPct val="90000"/>
              </a:lnSpc>
            </a:pPr>
            <a:r>
              <a:rPr lang="sk-SK" altLang="sk-SK" sz="1800" dirty="0" smtClean="0"/>
              <a:t>Vnútorný princíp nazýva </a:t>
            </a:r>
            <a:r>
              <a:rPr lang="sk-SK" altLang="sk-SK" sz="1800" b="1" i="1" dirty="0" err="1" smtClean="0"/>
              <a:t>entelecheia</a:t>
            </a:r>
            <a:endParaRPr lang="sk-SK" altLang="sk-SK" sz="1800" b="1" i="1" dirty="0" smtClean="0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sk-SK" altLang="sk-SK" sz="2400" b="1" smtClean="0"/>
              <a:t>Výsledok je určený nielen podstatou ale aj</a:t>
            </a:r>
            <a:r>
              <a:rPr lang="sk-SK" altLang="sk-SK" sz="2400" smtClean="0"/>
              <a:t>  </a:t>
            </a:r>
            <a:r>
              <a:rPr lang="sk-SK" altLang="sk-SK" sz="2400" b="1" smtClean="0"/>
              <a:t>4 </a:t>
            </a:r>
            <a:r>
              <a:rPr lang="sk-SK" altLang="sk-SK" sz="2400" smtClean="0"/>
              <a:t> </a:t>
            </a:r>
            <a:r>
              <a:rPr lang="sk-SK" altLang="sk-SK" sz="2400" b="1" smtClean="0"/>
              <a:t>príčinami: 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k-SK" altLang="sk-SK" sz="2400" smtClean="0"/>
              <a:t>látková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k-SK" altLang="sk-SK" sz="2400" smtClean="0"/>
              <a:t>formálna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k-SK" altLang="sk-SK" sz="2400" smtClean="0"/>
              <a:t>pôsobiaca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k-SK" altLang="sk-SK" sz="2400" smtClean="0"/>
              <a:t>účelová</a:t>
            </a:r>
          </a:p>
          <a:p>
            <a:pPr marL="725488" lvl="1" indent="-381000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sk-SK" altLang="sk-SK" b="1" i="1" smtClean="0"/>
              <a:t>Prvý hýbateľ</a:t>
            </a:r>
            <a:r>
              <a:rPr lang="sk-SK" altLang="sk-SK" smtClean="0"/>
              <a:t> – </a:t>
            </a:r>
            <a:r>
              <a:rPr lang="sk-SK" altLang="sk-SK" b="1" i="1" smtClean="0"/>
              <a:t>nehybný </a:t>
            </a:r>
            <a:r>
              <a:rPr lang="sk-SK" altLang="sk-SK" smtClean="0"/>
              <a:t>- prameň všetkých pohybov, princíp jednoty a rozumnosti sveta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Metafyzika podľa Aristotela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r>
              <a:rPr lang="sk-SK" dirty="0" smtClean="0"/>
              <a:t>Pohyb, ktorým sa  látka mení na  formu musí mať svoju príčinu. Každý pohyb je spôsobený predchádzajúcim pohybom.  Aký bol potom pohyb úplne na začiatku?  Je to prvý hýbateľ ( Boh), ktorý sám musí byť  nehybný.</a:t>
            </a:r>
          </a:p>
          <a:p>
            <a:r>
              <a:rPr lang="sk-SK" dirty="0" smtClean="0"/>
              <a:t>Každé súcno sa  voči inému súcnu nejako vymedzuje. Vymedzuje sa svojimi kategóriami. </a:t>
            </a:r>
          </a:p>
          <a:p>
            <a:r>
              <a:rPr lang="sk-SK" dirty="0" smtClean="0"/>
              <a:t>Kategórie  : kvantita, kvalita, vzťah, miesto, čas, poloha, činnosť, trpnosť ...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 flipH="1">
            <a:off x="8686800" y="1600200"/>
            <a:ext cx="349696" cy="4525963"/>
          </a:xfrm>
        </p:spPr>
        <p:txBody>
          <a:bodyPr>
            <a:norm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12628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/>
              <a:t>Plotinos</a:t>
            </a:r>
            <a:r>
              <a:rPr lang="sk-SK" dirty="0" smtClean="0"/>
              <a:t>  </a:t>
            </a:r>
            <a:r>
              <a:rPr lang="sk-SK" dirty="0" err="1" smtClean="0"/>
              <a:t>Novoplatonizmus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                </a:t>
            </a:r>
            <a:br>
              <a:rPr lang="sk-SK" dirty="0" smtClean="0"/>
            </a:br>
            <a:r>
              <a:rPr lang="sk-SK" dirty="0" smtClean="0"/>
              <a:t>                   </a:t>
            </a:r>
            <a:r>
              <a:rPr lang="sk-SK" sz="2000" dirty="0" smtClean="0"/>
              <a:t>Jedno</a:t>
            </a:r>
            <a:br>
              <a:rPr lang="sk-SK" sz="2000" dirty="0" smtClean="0"/>
            </a:b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>                  Božský  rozum</a:t>
            </a:r>
            <a:br>
              <a:rPr lang="sk-SK" sz="2000" dirty="0" smtClean="0"/>
            </a:br>
            <a:r>
              <a:rPr lang="sk-SK" sz="2000" dirty="0" smtClean="0"/>
              <a:t>                     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         Svetová duša -  vesmír</a:t>
            </a:r>
            <a:br>
              <a:rPr lang="sk-SK" sz="2000" dirty="0" smtClean="0"/>
            </a:b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>                    Ľudská  duša</a:t>
            </a:r>
          </a:p>
          <a:p>
            <a:endParaRPr lang="sk-SK" sz="2000" dirty="0"/>
          </a:p>
          <a:p>
            <a:r>
              <a:rPr lang="sk-SK" sz="2000" dirty="0" smtClean="0"/>
              <a:t>         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                  Svet  hmotných  vecí</a:t>
            </a:r>
            <a:br>
              <a:rPr lang="sk-SK" sz="2000" dirty="0" smtClean="0"/>
            </a:br>
            <a:endParaRPr lang="sk-SK" sz="2000" dirty="0" smtClean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>
            <a:normAutofit lnSpcReduction="10000"/>
          </a:bodyPr>
          <a:lstStyle/>
          <a:p>
            <a:r>
              <a:rPr lang="sk-SK" dirty="0" err="1" smtClean="0"/>
              <a:t>Plotinova</a:t>
            </a:r>
            <a:r>
              <a:rPr lang="sk-SK" dirty="0" smtClean="0"/>
              <a:t>  filozofia  bytia  sa  inšpiruje  Platónom, ale  namiesto  dvoch  svetov vytvára  teóriu o  emanácii -  vyžarovaní súcna z  jedného  zdroja, ktorému hovorí – Jedno. Jedno </a:t>
            </a:r>
            <a:r>
              <a:rPr lang="sk-SK" dirty="0" err="1" smtClean="0"/>
              <a:t>emanuje</a:t>
            </a:r>
            <a:r>
              <a:rPr lang="sk-SK" dirty="0" smtClean="0"/>
              <a:t>  ostatné formy  bytia, ako Slnko vyžaruje svetlo.</a:t>
            </a:r>
            <a:endParaRPr lang="sk-SK" dirty="0"/>
          </a:p>
        </p:txBody>
      </p:sp>
      <p:sp>
        <p:nvSpPr>
          <p:cNvPr id="5" name="Rovnoramenný trojuholník 4"/>
          <p:cNvSpPr/>
          <p:nvPr/>
        </p:nvSpPr>
        <p:spPr>
          <a:xfrm>
            <a:off x="539552" y="2060848"/>
            <a:ext cx="1440160" cy="33123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7694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Ontológia  - opakovanie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sk-SK" dirty="0" smtClean="0"/>
              <a:t>Ontológia skúma bytie  v jeho vlastnej  povahe. Na ňu nadväzuje metafyzika, ktorá skúma  súcno  vo  vzťahu k  iným súcnam i to ako sa  súcno prejavuje. Každé súcno má bytie. Bytie  má podstatu a existenciu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Zakladateľmi  metafyziky sú  Platón a  Aristoteles.</a:t>
            </a:r>
          </a:p>
          <a:p>
            <a:r>
              <a:rPr lang="sk-SK" dirty="0" smtClean="0"/>
              <a:t>Bytie -  súcna  (  strom)   -  podstata a  existencia</a:t>
            </a:r>
            <a:br>
              <a:rPr lang="sk-SK" dirty="0" smtClean="0"/>
            </a:br>
            <a:r>
              <a:rPr lang="sk-SK" dirty="0" smtClean="0"/>
              <a:t>              súcno  (  človek) -  podstata  a  existencia</a:t>
            </a:r>
            <a:br>
              <a:rPr lang="sk-SK" dirty="0" smtClean="0"/>
            </a:br>
            <a:r>
              <a:rPr lang="sk-SK" dirty="0" smtClean="0"/>
              <a:t>              súcno  ( vápenec) – podstata a existencia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99656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Substancia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07504" y="1484784"/>
            <a:ext cx="4536504" cy="4525963"/>
          </a:xfrm>
        </p:spPr>
        <p:txBody>
          <a:bodyPr/>
          <a:lstStyle/>
          <a:p>
            <a:r>
              <a:rPr lang="sk-SK" dirty="0" smtClean="0"/>
              <a:t>Substancia  môže  mať  2  formy (kvality)</a:t>
            </a:r>
            <a:br>
              <a:rPr lang="sk-SK" dirty="0" smtClean="0"/>
            </a:br>
            <a:r>
              <a:rPr lang="sk-SK" dirty="0" smtClean="0"/>
              <a:t>-  </a:t>
            </a:r>
            <a:r>
              <a:rPr lang="sk-SK" sz="2000" dirty="0" smtClean="0"/>
              <a:t>Materiálnu  -  Hmota</a:t>
            </a:r>
          </a:p>
          <a:p>
            <a:pPr marL="0" indent="0">
              <a:buNone/>
            </a:pPr>
            <a:r>
              <a:rPr lang="sk-SK" sz="2000" dirty="0" smtClean="0"/>
              <a:t>     - Ideálnu – </a:t>
            </a:r>
            <a:r>
              <a:rPr lang="sk-SK" sz="2000" dirty="0" err="1" smtClean="0"/>
              <a:t>Nehmota</a:t>
            </a:r>
            <a:r>
              <a:rPr lang="sk-SK" sz="2000" dirty="0" smtClean="0"/>
              <a:t> - ( </a:t>
            </a:r>
            <a:r>
              <a:rPr lang="sk-SK" sz="2000" dirty="0" err="1" smtClean="0"/>
              <a:t>Duch,Boh</a:t>
            </a:r>
            <a:r>
              <a:rPr lang="sk-SK" sz="2000" dirty="0" smtClean="0"/>
              <a:t>)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dirty="0" smtClean="0"/>
              <a:t>Podstata  sveta  je  teda materialistická alebo idealistická.</a:t>
            </a:r>
          </a:p>
          <a:p>
            <a:pPr marL="0" indent="0">
              <a:buNone/>
            </a:pPr>
            <a:r>
              <a:rPr lang="sk-SK" sz="2000" dirty="0" smtClean="0"/>
              <a:t>Tí čo  veria  že  svet  vznikol  z  hmoty  sú  materialisti a  tí čo si myslia, že  svet  vznikol  z niečoho  nehmotného sú idealisti.</a:t>
            </a:r>
            <a:endParaRPr lang="sk-SK" sz="2000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Substancia  môže  byť  čo kvantity rôzna</a:t>
            </a:r>
          </a:p>
          <a:p>
            <a:r>
              <a:rPr lang="sk-SK" dirty="0" smtClean="0"/>
              <a:t>Monizmus  -  svet  vznikol  z  1  substancii</a:t>
            </a:r>
          </a:p>
          <a:p>
            <a:r>
              <a:rPr lang="sk-SK" dirty="0" smtClean="0"/>
              <a:t>Dualizmus  -  2  substancie</a:t>
            </a:r>
          </a:p>
          <a:p>
            <a:r>
              <a:rPr lang="sk-SK" dirty="0" smtClean="0"/>
              <a:t>Pluralizmus -  viac  </a:t>
            </a:r>
            <a:r>
              <a:rPr lang="sk-SK" dirty="0" err="1" smtClean="0"/>
              <a:t>subs</a:t>
            </a:r>
            <a:r>
              <a:rPr lang="sk-SK" smtClean="0"/>
              <a:t>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39924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Monizmus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Všetky  súcna  majú  jednu  substanciu, jednu príčinu</a:t>
            </a:r>
          </a:p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067944" y="1412776"/>
            <a:ext cx="4618856" cy="5328592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V Antike : </a:t>
            </a:r>
            <a:r>
              <a:rPr lang="sk-SK" dirty="0" err="1" smtClean="0"/>
              <a:t>Herakleitos</a:t>
            </a:r>
            <a:r>
              <a:rPr lang="sk-SK" dirty="0" smtClean="0"/>
              <a:t> – oheň</a:t>
            </a:r>
          </a:p>
          <a:p>
            <a:pPr marL="0" indent="0">
              <a:buNone/>
            </a:pPr>
            <a:r>
              <a:rPr lang="sk-SK" dirty="0" smtClean="0"/>
              <a:t>Pytagoras – čísla</a:t>
            </a:r>
          </a:p>
          <a:p>
            <a:pPr marL="0" indent="0">
              <a:buNone/>
            </a:pPr>
            <a:r>
              <a:rPr lang="sk-SK" dirty="0" err="1" smtClean="0"/>
              <a:t>Eleati</a:t>
            </a:r>
            <a:r>
              <a:rPr lang="sk-SK" dirty="0" smtClean="0"/>
              <a:t> – jedno bytie</a:t>
            </a:r>
          </a:p>
          <a:p>
            <a:pPr marL="0" indent="0">
              <a:buNone/>
            </a:pPr>
            <a:r>
              <a:rPr lang="sk-SK" dirty="0" err="1" smtClean="0"/>
              <a:t>Novoplatonici</a:t>
            </a:r>
            <a:r>
              <a:rPr lang="sk-SK" dirty="0" smtClean="0"/>
              <a:t>  -  Jedno</a:t>
            </a:r>
            <a:br>
              <a:rPr lang="sk-SK" dirty="0" smtClean="0"/>
            </a:br>
            <a:r>
              <a:rPr lang="sk-SK" dirty="0" smtClean="0"/>
              <a:t>V stredoveku  -  Boh</a:t>
            </a:r>
          </a:p>
          <a:p>
            <a:pPr marL="0" indent="0">
              <a:buNone/>
            </a:pPr>
            <a:r>
              <a:rPr lang="sk-SK" dirty="0" smtClean="0"/>
              <a:t>V novoveku -  </a:t>
            </a:r>
            <a:r>
              <a:rPr lang="sk-SK" dirty="0" err="1" smtClean="0"/>
              <a:t>Spinoza</a:t>
            </a:r>
            <a:r>
              <a:rPr lang="sk-SK" dirty="0" smtClean="0"/>
              <a:t>  - Boh ako príroda</a:t>
            </a:r>
          </a:p>
          <a:p>
            <a:pPr marL="0" indent="0">
              <a:buNone/>
            </a:pPr>
            <a:r>
              <a:rPr lang="sk-SK" dirty="0" err="1" smtClean="0"/>
              <a:t>Hegel</a:t>
            </a:r>
            <a:r>
              <a:rPr lang="sk-SK" dirty="0" smtClean="0"/>
              <a:t>  -  </a:t>
            </a:r>
            <a:r>
              <a:rPr lang="sk-SK" dirty="0" err="1" smtClean="0"/>
              <a:t>absolutno</a:t>
            </a:r>
            <a:r>
              <a:rPr lang="sk-SK" dirty="0" smtClean="0"/>
              <a:t> (  neskôr )</a:t>
            </a:r>
          </a:p>
          <a:p>
            <a:pPr marL="0" indent="0"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xmlns="" val="363098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Súcno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Súcno je to, čo je. „To čo je“  sa  chápe ako niečo čo  jestvuje, má existenciu. Súcno  sa viaže nie len na  vlastnosť predmetu, ale  i na  sám  predmet, ktorý  túto vlastnosť má. Jablko je  červené. </a:t>
            </a:r>
          </a:p>
          <a:p>
            <a:r>
              <a:rPr lang="sk-SK" dirty="0" smtClean="0"/>
              <a:t>Súcno má 2 podmienky  : </a:t>
            </a:r>
          </a:p>
          <a:p>
            <a:r>
              <a:rPr lang="sk-SK" b="1" dirty="0" smtClean="0"/>
              <a:t>musí byť niečím existujúcim</a:t>
            </a:r>
          </a:p>
          <a:p>
            <a:r>
              <a:rPr lang="sk-SK" b="1" dirty="0"/>
              <a:t>m</a:t>
            </a:r>
            <a:r>
              <a:rPr lang="sk-SK" b="1" dirty="0" smtClean="0"/>
              <a:t>usí byť existenciou  niečoho</a:t>
            </a:r>
            <a:endParaRPr lang="sk-SK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Dualizmus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Príčinou, základné substancie  sveta sú 2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V Antike :  Platón -  Idey  a svet pozemských  vecí</a:t>
            </a:r>
          </a:p>
          <a:p>
            <a:r>
              <a:rPr lang="sk-SK" dirty="0" smtClean="0"/>
              <a:t>V  novoveku :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</a:t>
            </a:r>
            <a:r>
              <a:rPr lang="sk-SK" dirty="0" err="1" smtClean="0"/>
              <a:t>Descartes</a:t>
            </a:r>
            <a:r>
              <a:rPr lang="sk-SK" dirty="0" smtClean="0"/>
              <a:t> – subjekt a  objekt ( myslenie a vec )</a:t>
            </a:r>
          </a:p>
          <a:p>
            <a:pPr>
              <a:buFontTx/>
              <a:buChar char="-"/>
            </a:pPr>
            <a:r>
              <a:rPr lang="sk-SK" dirty="0" smtClean="0"/>
              <a:t>Neskôr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375155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Pluralizmus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Príčinou je  viac  substancií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V Antike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Atomisti  - atómy</a:t>
            </a:r>
          </a:p>
          <a:p>
            <a:pPr marL="0" indent="0">
              <a:buNone/>
            </a:pPr>
            <a:r>
              <a:rPr lang="sk-SK" dirty="0" smtClean="0"/>
              <a:t>V novoveku:</a:t>
            </a:r>
          </a:p>
          <a:p>
            <a:pPr marL="0" indent="0">
              <a:buNone/>
            </a:pPr>
            <a:r>
              <a:rPr lang="sk-SK" dirty="0" err="1" smtClean="0"/>
              <a:t>Leibniz</a:t>
            </a:r>
            <a:r>
              <a:rPr lang="sk-SK" dirty="0" smtClean="0"/>
              <a:t> -  </a:t>
            </a:r>
            <a:r>
              <a:rPr lang="sk-SK" smtClean="0"/>
              <a:t>monády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34320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Ontológia a Boh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Boh môže  byť  osobný a  neosobný</a:t>
            </a:r>
          </a:p>
          <a:p>
            <a:r>
              <a:rPr lang="sk-SK" dirty="0" smtClean="0"/>
              <a:t>Osobný -  večne  živá substancia nachádzajúca  sa v  čase a priestore, ktorý bol práve ním stvorený. </a:t>
            </a:r>
          </a:p>
          <a:p>
            <a:r>
              <a:rPr lang="sk-SK" dirty="0" smtClean="0"/>
              <a:t>Neosobný -  splynutý s  prírodou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BOH  :</a:t>
            </a:r>
          </a:p>
          <a:p>
            <a:r>
              <a:rPr lang="sk-SK" dirty="0" smtClean="0"/>
              <a:t>Teizmus  -  Boh  stvoril svet a stále  do neho  zasahuje, je  garantom  morálky, spravodlivosti. Zjavuje  sa  a  robí  zázraky. </a:t>
            </a:r>
            <a:br>
              <a:rPr lang="sk-SK" dirty="0" smtClean="0"/>
            </a:br>
            <a:r>
              <a:rPr lang="sk-SK" dirty="0" smtClean="0"/>
              <a:t>Deizmus – Boh  stvoril  svet  a  ďalej  do neho  nezasahuje</a:t>
            </a:r>
            <a:endParaRPr lang="sk-SK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Stredoveká filozofia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Ontológia v  stredoveku</a:t>
            </a:r>
          </a:p>
          <a:p>
            <a:r>
              <a:rPr lang="sk-SK" dirty="0" smtClean="0"/>
              <a:t>A. Augustín -  patristika</a:t>
            </a:r>
          </a:p>
          <a:p>
            <a:r>
              <a:rPr lang="sk-SK" dirty="0" smtClean="0"/>
              <a:t>Boh stvoril svet z beztvarej látky a  táto látka bola stvorená z  ničoho. Bola  stvorená s časom. Boh je najvyšším bytím, zhoduje sa s pravdou a  dobrom. Všetko čo stvoril je  dobré. 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Pravdu  teda  netreba hľadať mimo nás ale nachádza  sa priamo v nás. Boh je  cieľom i zmyslom sveta, dejín a človeka, len on dáva  tomuto svetu zmysel. Preto je úlohou človeka pripravovať sa na posledný súd.</a:t>
            </a:r>
            <a:endParaRPr lang="sk-SK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Stredoveká filozofia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T. </a:t>
            </a:r>
            <a:r>
              <a:rPr lang="sk-SK" dirty="0" err="1" smtClean="0"/>
              <a:t>Akvinský</a:t>
            </a:r>
            <a:r>
              <a:rPr lang="sk-SK" dirty="0" smtClean="0"/>
              <a:t> – scholastika</a:t>
            </a:r>
          </a:p>
          <a:p>
            <a:r>
              <a:rPr lang="sk-SK" dirty="0" smtClean="0"/>
              <a:t>Filozofia je slúžkou teológie. Pomáha jej dokázať božiu existenciu.</a:t>
            </a:r>
          </a:p>
          <a:p>
            <a:r>
              <a:rPr lang="sk-SK" dirty="0" smtClean="0"/>
              <a:t>Vieru ale nemožno  rozumne zdôvodniť.</a:t>
            </a:r>
          </a:p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971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 smtClean="0"/>
              <a:t>Každé  súcno má :</a:t>
            </a:r>
          </a:p>
          <a:p>
            <a:pPr>
              <a:buNone/>
            </a:pPr>
            <a:r>
              <a:rPr lang="sk-SK" dirty="0" smtClean="0"/>
              <a:t> látku a  formu</a:t>
            </a:r>
          </a:p>
          <a:p>
            <a:pPr>
              <a:buNone/>
            </a:pPr>
            <a:r>
              <a:rPr lang="sk-SK" dirty="0" smtClean="0"/>
              <a:t>Možnosť a skutočnosť</a:t>
            </a:r>
          </a:p>
          <a:p>
            <a:pPr>
              <a:buNone/>
            </a:pPr>
            <a:r>
              <a:rPr lang="sk-SK" dirty="0" smtClean="0"/>
              <a:t>Substanciu a  </a:t>
            </a:r>
            <a:r>
              <a:rPr lang="sk-SK" dirty="0" err="1" smtClean="0"/>
              <a:t>akcidenciu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Forma  je  dôležitejšia</a:t>
            </a:r>
          </a:p>
          <a:p>
            <a:pPr>
              <a:buNone/>
            </a:pPr>
            <a:r>
              <a:rPr lang="sk-SK" dirty="0" smtClean="0"/>
              <a:t>Činiteľ, ktorý do toho  zasahuje  je  Boh</a:t>
            </a:r>
          </a:p>
          <a:p>
            <a:pPr>
              <a:buNone/>
            </a:pPr>
            <a:r>
              <a:rPr lang="sk-SK" dirty="0" smtClean="0"/>
              <a:t>Boh ako dobrý nemohol stvoriť zlo.</a:t>
            </a:r>
          </a:p>
          <a:p>
            <a:pPr>
              <a:buNone/>
            </a:pPr>
            <a:r>
              <a:rPr lang="sk-SK" dirty="0" smtClean="0"/>
              <a:t>Zlo je nedostatok dobra - </a:t>
            </a:r>
            <a:r>
              <a:rPr lang="sk-SK" dirty="0" err="1" smtClean="0"/>
              <a:t>Teodícea</a:t>
            </a:r>
            <a:endParaRPr lang="sk-SK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sk-SK" dirty="0" smtClean="0"/>
              <a:t>Ontológia v novovekej filozofii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5400600"/>
          </a:xfrm>
        </p:spPr>
        <p:txBody>
          <a:bodyPr>
            <a:normAutofit fontScale="92500" lnSpcReduction="10000"/>
          </a:bodyPr>
          <a:lstStyle/>
          <a:p>
            <a:r>
              <a:rPr lang="sk-SK" sz="2400" dirty="0" err="1" smtClean="0"/>
              <a:t>Spinoza</a:t>
            </a:r>
            <a:r>
              <a:rPr lang="sk-SK" sz="2400" dirty="0" smtClean="0"/>
              <a:t> – bol predstaviteľ monizmu.</a:t>
            </a:r>
          </a:p>
          <a:p>
            <a:r>
              <a:rPr lang="sk-SK" sz="2400" dirty="0" smtClean="0"/>
              <a:t>Základom je jeden boh ,jedna substancia -príroda, je nekonečná, nedeliteľná, je príčinou sama  seba. </a:t>
            </a:r>
          </a:p>
          <a:p>
            <a:r>
              <a:rPr lang="sk-SK" sz="2400" dirty="0" smtClean="0"/>
              <a:t>Táto substancia, príroda sa prejavuje nekonečnými vlastnosťami -  </a:t>
            </a:r>
            <a:r>
              <a:rPr lang="sk-SK" sz="2400" dirty="0" err="1" smtClean="0"/>
              <a:t>modami</a:t>
            </a:r>
            <a:r>
              <a:rPr lang="sk-SK" sz="2400" dirty="0" smtClean="0"/>
              <a:t>.</a:t>
            </a:r>
            <a:br>
              <a:rPr lang="sk-SK" sz="2400" dirty="0" smtClean="0"/>
            </a:br>
            <a:r>
              <a:rPr lang="sk-SK" sz="2400" dirty="0" smtClean="0"/>
              <a:t>Modus – spôsob ako sa prejavuje boh. </a:t>
            </a:r>
          </a:p>
          <a:p>
            <a:r>
              <a:rPr lang="sk-SK" dirty="0" smtClean="0"/>
              <a:t>Hovoríme tomu . Panteizmus. Boh je príroda a je  všade rozplynutý. 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 smtClean="0"/>
              <a:t>                                                           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</a:t>
            </a:r>
          </a:p>
          <a:p>
            <a:pPr marL="0" indent="0">
              <a:buNone/>
            </a:pPr>
            <a:r>
              <a:rPr lang="sk-SK" dirty="0" smtClean="0"/>
              <a:t>      Boh – nekonečná príroda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sz="1500" dirty="0" err="1" smtClean="0"/>
              <a:t>Mody</a:t>
            </a:r>
            <a:r>
              <a:rPr lang="sk-SK" sz="1500" dirty="0" smtClean="0"/>
              <a:t>,</a:t>
            </a:r>
          </a:p>
          <a:p>
            <a:pPr marL="0" indent="0">
              <a:buNone/>
            </a:pPr>
            <a:r>
              <a:rPr lang="sk-SK" sz="1500" dirty="0" err="1"/>
              <a:t>v</a:t>
            </a:r>
            <a:r>
              <a:rPr lang="sk-SK" sz="1500" dirty="0" err="1" smtClean="0"/>
              <a:t>lastnosti,ako</a:t>
            </a:r>
            <a:r>
              <a:rPr lang="sk-SK" sz="1500" dirty="0" smtClean="0"/>
              <a:t> sa boh prejavuje ( človek, zem, hmotné a nehmotné veci )</a:t>
            </a:r>
            <a:endParaRPr lang="sk-SK" sz="1500" dirty="0"/>
          </a:p>
        </p:txBody>
      </p:sp>
      <p:sp>
        <p:nvSpPr>
          <p:cNvPr id="15" name="Ovál 14"/>
          <p:cNvSpPr/>
          <p:nvPr/>
        </p:nvSpPr>
        <p:spPr>
          <a:xfrm>
            <a:off x="5220072" y="2607139"/>
            <a:ext cx="3060340" cy="31981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  <p:cxnSp>
        <p:nvCxnSpPr>
          <p:cNvPr id="17" name="Rovná spojovacia šípka 16"/>
          <p:cNvCxnSpPr/>
          <p:nvPr/>
        </p:nvCxnSpPr>
        <p:spPr>
          <a:xfrm flipH="1" flipV="1">
            <a:off x="7524328" y="3861048"/>
            <a:ext cx="756084" cy="100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>
            <a:stCxn id="15" idx="2"/>
          </p:cNvCxnSpPr>
          <p:nvPr/>
        </p:nvCxnSpPr>
        <p:spPr>
          <a:xfrm>
            <a:off x="5220072" y="4206202"/>
            <a:ext cx="1257358" cy="4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>
            <a:off x="7020272" y="2558929"/>
            <a:ext cx="0" cy="859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>
            <a:stCxn id="15" idx="1"/>
          </p:cNvCxnSpPr>
          <p:nvPr/>
        </p:nvCxnSpPr>
        <p:spPr>
          <a:xfrm>
            <a:off x="5668248" y="3075494"/>
            <a:ext cx="775952" cy="535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>
            <a:stCxn id="15" idx="4"/>
          </p:cNvCxnSpPr>
          <p:nvPr/>
        </p:nvCxnSpPr>
        <p:spPr>
          <a:xfrm flipV="1">
            <a:off x="6750242" y="4834699"/>
            <a:ext cx="126014" cy="970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/>
          <p:cNvCxnSpPr>
            <a:stCxn id="15" idx="5"/>
          </p:cNvCxnSpPr>
          <p:nvPr/>
        </p:nvCxnSpPr>
        <p:spPr>
          <a:xfrm flipH="1" flipV="1">
            <a:off x="7524328" y="4610904"/>
            <a:ext cx="307908" cy="726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ál 31"/>
          <p:cNvSpPr/>
          <p:nvPr/>
        </p:nvSpPr>
        <p:spPr>
          <a:xfrm>
            <a:off x="6477430" y="3499563"/>
            <a:ext cx="254810" cy="208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vál 32"/>
          <p:cNvSpPr/>
          <p:nvPr/>
        </p:nvSpPr>
        <p:spPr>
          <a:xfrm>
            <a:off x="6912260" y="3418337"/>
            <a:ext cx="216024" cy="162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Ovál 33"/>
          <p:cNvSpPr/>
          <p:nvPr/>
        </p:nvSpPr>
        <p:spPr>
          <a:xfrm>
            <a:off x="6477430" y="4221088"/>
            <a:ext cx="1274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vál 34"/>
          <p:cNvSpPr/>
          <p:nvPr/>
        </p:nvSpPr>
        <p:spPr>
          <a:xfrm>
            <a:off x="6799817" y="4720183"/>
            <a:ext cx="144016" cy="169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Ovál 35"/>
          <p:cNvSpPr/>
          <p:nvPr/>
        </p:nvSpPr>
        <p:spPr>
          <a:xfrm>
            <a:off x="7236296" y="4437112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vál 36"/>
          <p:cNvSpPr/>
          <p:nvPr/>
        </p:nvSpPr>
        <p:spPr>
          <a:xfrm>
            <a:off x="7344308" y="3793064"/>
            <a:ext cx="180020" cy="19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Šípka doprava 37"/>
          <p:cNvSpPr/>
          <p:nvPr/>
        </p:nvSpPr>
        <p:spPr>
          <a:xfrm rot="16200000">
            <a:off x="5722737" y="2620394"/>
            <a:ext cx="252028" cy="372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Šípka doprava 38"/>
          <p:cNvSpPr/>
          <p:nvPr/>
        </p:nvSpPr>
        <p:spPr>
          <a:xfrm rot="9534457" flipV="1">
            <a:off x="5309698" y="5013890"/>
            <a:ext cx="15278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55285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Leibniz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5328592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Predstaviteľ  pluralizmu, idealizmu a  racionalizmu</a:t>
            </a:r>
          </a:p>
          <a:p>
            <a:r>
              <a:rPr lang="sk-SK" dirty="0" smtClean="0"/>
              <a:t>Základom všetkých  vecí  je nekonečne  množstvo  </a:t>
            </a:r>
            <a:r>
              <a:rPr lang="sk-SK" dirty="0" err="1" smtClean="0"/>
              <a:t>Monád</a:t>
            </a:r>
            <a:r>
              <a:rPr lang="sk-SK" dirty="0" smtClean="0"/>
              <a:t>. </a:t>
            </a:r>
          </a:p>
          <a:p>
            <a:r>
              <a:rPr lang="sk-SK" dirty="0" smtClean="0"/>
              <a:t>Sú to substancie, ktoré sa  neovplyvňujú, sú nezávislé. Sú  sebestačné a majú duchovný charakter. 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5256584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Každá </a:t>
            </a:r>
            <a:r>
              <a:rPr lang="sk-SK" dirty="0" err="1" smtClean="0"/>
              <a:t>monáda</a:t>
            </a:r>
            <a:r>
              <a:rPr lang="sk-SK" dirty="0" smtClean="0"/>
              <a:t> má inú kvalitu.  </a:t>
            </a:r>
          </a:p>
          <a:p>
            <a:r>
              <a:rPr lang="sk-SK" dirty="0" smtClean="0"/>
              <a:t>Delia  sa na  3 skupiny  </a:t>
            </a:r>
          </a:p>
          <a:p>
            <a:r>
              <a:rPr lang="sk-SK" dirty="0" smtClean="0"/>
              <a:t> </a:t>
            </a:r>
            <a:r>
              <a:rPr lang="sk-SK" dirty="0" smtClean="0"/>
              <a:t>Temné  - spojenie  </a:t>
            </a:r>
            <a:r>
              <a:rPr lang="sk-SK" dirty="0" err="1" smtClean="0"/>
              <a:t>neorgan</a:t>
            </a:r>
            <a:r>
              <a:rPr lang="sk-SK" dirty="0" smtClean="0"/>
              <a:t>. </a:t>
            </a:r>
            <a:r>
              <a:rPr lang="sk-SK" dirty="0" err="1" smtClean="0"/>
              <a:t>m</a:t>
            </a:r>
            <a:r>
              <a:rPr lang="sk-SK" dirty="0" err="1" smtClean="0"/>
              <a:t>onád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Hmlisté -  spojenie jedn. </a:t>
            </a:r>
            <a:r>
              <a:rPr lang="sk-SK" dirty="0" err="1" smtClean="0"/>
              <a:t>org</a:t>
            </a:r>
            <a:r>
              <a:rPr lang="sk-SK" dirty="0" smtClean="0"/>
              <a:t>. </a:t>
            </a:r>
            <a:r>
              <a:rPr lang="sk-SK" dirty="0" err="1" smtClean="0"/>
              <a:t>m</a:t>
            </a:r>
            <a:r>
              <a:rPr lang="sk-SK" dirty="0" err="1" smtClean="0"/>
              <a:t>onád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Jasné -  spoj. najdokonalejších </a:t>
            </a:r>
            <a:r>
              <a:rPr lang="sk-SK" dirty="0" err="1" smtClean="0"/>
              <a:t>monád</a:t>
            </a:r>
            <a:r>
              <a:rPr lang="sk-SK" dirty="0" smtClean="0"/>
              <a:t> – človek.</a:t>
            </a:r>
          </a:p>
          <a:p>
            <a:r>
              <a:rPr lang="sk-SK" dirty="0" smtClean="0"/>
              <a:t>Tento svet je  najlepší z možných  svetov.</a:t>
            </a:r>
          </a:p>
          <a:p>
            <a:r>
              <a:rPr lang="sk-SK" dirty="0" smtClean="0"/>
              <a:t>I </a:t>
            </a:r>
            <a:r>
              <a:rPr lang="sk-SK" smtClean="0"/>
              <a:t>napriek všetkému zlu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64581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Súcno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Existencia  niečoho :  v empirickom zmysle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v   logickom zmysle</a:t>
            </a:r>
          </a:p>
          <a:p>
            <a:endParaRPr lang="sk-SK" dirty="0"/>
          </a:p>
          <a:p>
            <a:pPr>
              <a:buNone/>
            </a:pPr>
            <a:r>
              <a:rPr lang="sk-SK" dirty="0" smtClean="0"/>
              <a:t>V empirickom zmysle – prebieha  v  zmyslovej činnosti  (  meriame, vážime, pozorujeme, porovnávame )</a:t>
            </a:r>
          </a:p>
          <a:p>
            <a:pPr>
              <a:buNone/>
            </a:pPr>
            <a:r>
              <a:rPr lang="sk-SK" dirty="0" smtClean="0"/>
              <a:t>V  logickom zmysle –</a:t>
            </a:r>
            <a:r>
              <a:rPr lang="sk-SK" b="1" dirty="0" smtClean="0"/>
              <a:t> je ako  spojka . ( Dom je veľký ) </a:t>
            </a:r>
            <a:r>
              <a:rPr lang="sk-SK" dirty="0" smtClean="0"/>
              <a:t>Je  ako spájanie súcna  dom a veľký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sk-SK" dirty="0" smtClean="0"/>
              <a:t>Bytie 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r>
              <a:rPr lang="sk-SK" sz="2800" dirty="0" smtClean="0"/>
              <a:t>Bytie  predchádza  súcno. Bytie je to, prostredníctvom čoho je niečo súcnom. Súcien je  veľa, ale  bytie  len jedno. Bytie je  jedno, no prejavuje  sa  rôzne ( inak vo  vode, človeku, v  strachu  )</a:t>
            </a:r>
          </a:p>
          <a:p>
            <a:r>
              <a:rPr lang="sk-SK" sz="2800" dirty="0"/>
              <a:t> </a:t>
            </a:r>
            <a:r>
              <a:rPr lang="sk-SK" sz="2800" dirty="0" smtClean="0"/>
              <a:t>Bytie  musí spĺňať 2 podmienky </a:t>
            </a:r>
          </a:p>
          <a:p>
            <a:pPr>
              <a:buFontTx/>
              <a:buChar char="-"/>
            </a:pPr>
            <a:r>
              <a:rPr lang="sk-SK" sz="2800" dirty="0" smtClean="0"/>
              <a:t>musí mať podstatu a existenciu </a:t>
            </a:r>
          </a:p>
          <a:p>
            <a:pPr>
              <a:buNone/>
            </a:pPr>
            <a:r>
              <a:rPr lang="sk-SK" sz="2800" dirty="0" smtClean="0"/>
              <a:t>Podstata  ( substancia )  - základná časť </a:t>
            </a:r>
          </a:p>
          <a:p>
            <a:pPr>
              <a:buNone/>
            </a:pPr>
            <a:r>
              <a:rPr lang="sk-SK" sz="2800" dirty="0" smtClean="0"/>
              <a:t>Existencia  ( stav kedy sa substancia  naplnila  do  reálnej  existencie)</a:t>
            </a:r>
            <a:endParaRPr lang="sk-SK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Metafyzika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Časť  ontológie zaoberajúca  sa  súcnom ako takým, jeho  prirodzenými prejavmi a súvislosťami  k inými  veciam. Skúma predmety a  javy  vo  svojej podstate i to ako sa  prejavujú v prírode. Objavuje  kategórie, ktorými svet vysvetľujeme ako :  miesto, priestor, čas, kvantita, kvalita, vzťah, príčinnosť , vznik, zánik</a:t>
            </a:r>
          </a:p>
          <a:p>
            <a:r>
              <a:rPr lang="sk-SK" dirty="0" smtClean="0"/>
              <a:t>Metafyziku  zaviedol do filozofie Aristoteles  a  rozvinul  Kant. 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Bytie  a  nebytie  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r>
              <a:rPr lang="sk-SK" dirty="0" smtClean="0"/>
              <a:t>Opakom  bytia  je  nebytie. Nebytie je  Nič, bez  tvaru, látky, farby, vône, vlastností, mena. O  ničotnosti sa  nedá ani myslieť a hovoriť, lebo myslieť a hovoriť sa  dá len o niečom. A  niečo nie je  nič. </a:t>
            </a:r>
            <a:endParaRPr lang="sk-SK" dirty="0"/>
          </a:p>
          <a:p>
            <a:r>
              <a:rPr lang="sk-SK" dirty="0" smtClean="0"/>
              <a:t>Predsa len je tu otázka :  existuje  nič? </a:t>
            </a:r>
          </a:p>
          <a:p>
            <a:r>
              <a:rPr lang="sk-SK" dirty="0" smtClean="0"/>
              <a:t>Bolo pred  vznikom tohto  sveta? Ak  áno , ako ho definovať?</a:t>
            </a:r>
          </a:p>
          <a:p>
            <a:r>
              <a:rPr lang="sk-SK" dirty="0" smtClean="0"/>
              <a:t>Je  0 v matematike  ako nič vo filozofii. </a:t>
            </a:r>
          </a:p>
          <a:p>
            <a:r>
              <a:rPr lang="sk-SK" dirty="0" smtClean="0"/>
              <a:t>To je predmetom ontológie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25178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Ontológia  v dejinách myslenia</a:t>
            </a:r>
            <a:br>
              <a:rPr lang="sk-SK" dirty="0" smtClean="0"/>
            </a:br>
            <a:r>
              <a:rPr lang="sk-SK" dirty="0" smtClean="0"/>
              <a:t>Antika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sk-SK" sz="2800" dirty="0" smtClean="0"/>
              <a:t>Pojem „ontológia„ zaviedol  </a:t>
            </a:r>
            <a:r>
              <a:rPr lang="sk-SK" sz="2800" dirty="0" err="1" smtClean="0"/>
              <a:t>Parmenides</a:t>
            </a:r>
            <a:endParaRPr lang="sk-SK" sz="2800" dirty="0" smtClean="0"/>
          </a:p>
          <a:p>
            <a:r>
              <a:rPr lang="sk-SK" sz="2800" dirty="0" smtClean="0"/>
              <a:t>Sám patril do </a:t>
            </a:r>
            <a:r>
              <a:rPr lang="sk-SK" sz="2800" dirty="0" err="1" smtClean="0"/>
              <a:t>eleátskej</a:t>
            </a:r>
            <a:r>
              <a:rPr lang="sk-SK" sz="2800" dirty="0" smtClean="0"/>
              <a:t>  školy ( 5 – 7 str. </a:t>
            </a:r>
            <a:r>
              <a:rPr lang="sk-SK" sz="2800" dirty="0" err="1" smtClean="0"/>
              <a:t>pr</a:t>
            </a:r>
            <a:r>
              <a:rPr lang="sk-SK" sz="2800" dirty="0" smtClean="0"/>
              <a:t>. n. l.)</a:t>
            </a:r>
          </a:p>
          <a:p>
            <a:r>
              <a:rPr lang="sk-SK" sz="2800" dirty="0" err="1" smtClean="0"/>
              <a:t>Eleáti</a:t>
            </a:r>
            <a:r>
              <a:rPr lang="sk-SK" sz="2800" dirty="0" smtClean="0"/>
              <a:t> tvrdili, že  neexistuje prázdny  priestor, existuje  len svet plní  bytia. Všetko je  celé úplné bytie, nikdy  nevzniklo a nezanikne. Je  stále. Už len tím, že na niečo myslím, myslím na  bytie. Čiže  bytie a myslenie  je  jedno a to isté. </a:t>
            </a:r>
            <a:endParaRPr lang="sk-SK" sz="2800" dirty="0"/>
          </a:p>
          <a:p>
            <a:r>
              <a:rPr lang="sk-SK" sz="2800" dirty="0" err="1" smtClean="0"/>
              <a:t>Eleáti</a:t>
            </a:r>
            <a:r>
              <a:rPr lang="sk-SK" sz="2800" dirty="0" smtClean="0"/>
              <a:t> odmietajú pohyb, lebo pohyb potrebuje prázdny priestor. Pohyb je  len  zdanie</a:t>
            </a:r>
          </a:p>
          <a:p>
            <a:r>
              <a:rPr lang="sk-SK" sz="2800" dirty="0" err="1" smtClean="0"/>
              <a:t>Eleáti</a:t>
            </a:r>
            <a:r>
              <a:rPr lang="sk-SK" sz="2800" dirty="0" smtClean="0"/>
              <a:t> odmietajú nebytie, preto nič  neexistuje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xmlns="" val="419173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Ontológia  v Antike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sk-SK" dirty="0" err="1" smtClean="0"/>
              <a:t>Herakleitos</a:t>
            </a:r>
            <a:r>
              <a:rPr lang="sk-SK" dirty="0" smtClean="0"/>
              <a:t> -  svet vznikol na základe boja  protikladov. Všetko  vzniká a  zaniká. Nič  netrvá  večne, preto  povedal :  </a:t>
            </a:r>
            <a:r>
              <a:rPr lang="sk-SK" dirty="0" err="1" smtClean="0"/>
              <a:t>Panta</a:t>
            </a:r>
            <a:r>
              <a:rPr lang="sk-SK" dirty="0" smtClean="0"/>
              <a:t> </a:t>
            </a:r>
            <a:r>
              <a:rPr lang="sk-SK" dirty="0" err="1" smtClean="0"/>
              <a:t>rhei</a:t>
            </a:r>
            <a:r>
              <a:rPr lang="sk-SK" dirty="0" smtClean="0"/>
              <a:t>, všetko plynie </a:t>
            </a:r>
          </a:p>
          <a:p>
            <a:r>
              <a:rPr lang="sk-SK" dirty="0" smtClean="0"/>
              <a:t>O večnom pohybe  hovorí i  ďalší výrok: Nikdy nevstúpiš  dvakrát do  tej istej rieky.</a:t>
            </a:r>
          </a:p>
          <a:p>
            <a:r>
              <a:rPr lang="sk-SK" dirty="0" smtClean="0"/>
              <a:t>Je  to  protikladné tvrdenie  ako  mali  </a:t>
            </a:r>
            <a:r>
              <a:rPr lang="sk-SK" dirty="0" err="1" smtClean="0"/>
              <a:t>eleáti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81145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Pytagoras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/>
          </a:bodyPr>
          <a:lstStyle/>
          <a:p>
            <a:r>
              <a:rPr lang="sk-SK" sz="2800" dirty="0" smtClean="0"/>
              <a:t>Pytagoras  videl  príčinu  všetkého v  číslach. Čísla  a  matematika je  princípom na  ktorom funguje  tento  svet. Na  číslach  sú stavané  všetky  hmotné i  nehmotné  veci.  I  hudba, či umenie  je  sústava  čísel. </a:t>
            </a:r>
          </a:p>
          <a:p>
            <a:r>
              <a:rPr lang="sk-SK" sz="2800" dirty="0" smtClean="0"/>
              <a:t>Najdôležitejšie  sú  čísla  : 1,2,3,4  </a:t>
            </a:r>
          </a:p>
          <a:p>
            <a:r>
              <a:rPr lang="sk-SK" sz="2800" dirty="0" smtClean="0"/>
              <a:t>1 – bod</a:t>
            </a:r>
          </a:p>
          <a:p>
            <a:r>
              <a:rPr lang="sk-SK" sz="2800" dirty="0" smtClean="0"/>
              <a:t>2 – priamka</a:t>
            </a:r>
          </a:p>
          <a:p>
            <a:r>
              <a:rPr lang="sk-SK" sz="2800" dirty="0" smtClean="0"/>
              <a:t>3 – plocha </a:t>
            </a:r>
          </a:p>
          <a:p>
            <a:r>
              <a:rPr lang="sk-SK" sz="2800" dirty="0" smtClean="0"/>
              <a:t>4 -  priestor</a:t>
            </a:r>
          </a:p>
          <a:p>
            <a:r>
              <a:rPr lang="sk-SK" sz="2800" dirty="0" smtClean="0"/>
              <a:t>Ich  súčet je  10 -  magické číslo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xmlns="" val="224208145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1433</Words>
  <Application>Microsoft Office PowerPoint</Application>
  <PresentationFormat>Prezentácia na obrazovke (4:3)</PresentationFormat>
  <Paragraphs>207</Paragraphs>
  <Slides>26</Slides>
  <Notes>26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27" baseType="lpstr">
      <vt:lpstr>Motív Office</vt:lpstr>
      <vt:lpstr>Ontológia – náuka o bytí</vt:lpstr>
      <vt:lpstr>Súcno</vt:lpstr>
      <vt:lpstr>Súcno </vt:lpstr>
      <vt:lpstr>Bytie  </vt:lpstr>
      <vt:lpstr>Metafyzika </vt:lpstr>
      <vt:lpstr>Bytie  a  nebytie   </vt:lpstr>
      <vt:lpstr>Ontológia  v dejinách myslenia Antika </vt:lpstr>
      <vt:lpstr>Ontológia  v Antike </vt:lpstr>
      <vt:lpstr>Pytagoras</vt:lpstr>
      <vt:lpstr>Atomisti</vt:lpstr>
      <vt:lpstr>Ontológia Platóna</vt:lpstr>
      <vt:lpstr>Ontológia, gnozeológia</vt:lpstr>
      <vt:lpstr>Grafické znázornenie ontologického chápania a vplyv na filozofov</vt:lpstr>
      <vt:lpstr>   Metafyzika  – ontológia </vt:lpstr>
      <vt:lpstr>Metafyzika podľa Aristotela</vt:lpstr>
      <vt:lpstr>Plotinos  Novoplatonizmus </vt:lpstr>
      <vt:lpstr>Ontológia  - opakovanie </vt:lpstr>
      <vt:lpstr>Substancia </vt:lpstr>
      <vt:lpstr>Monizmus</vt:lpstr>
      <vt:lpstr>Dualizmus</vt:lpstr>
      <vt:lpstr>Pluralizmus</vt:lpstr>
      <vt:lpstr>Ontológia a Boh</vt:lpstr>
      <vt:lpstr>Stredoveká filozofia</vt:lpstr>
      <vt:lpstr>Stredoveká filozofia</vt:lpstr>
      <vt:lpstr>Ontológia v novovekej filozofii</vt:lpstr>
      <vt:lpstr>Leibniz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Ontológia – náuka o bytí</dc:title>
  <dc:creator>radbu</dc:creator>
  <cp:lastModifiedBy>radbu</cp:lastModifiedBy>
  <cp:revision>47</cp:revision>
  <cp:lastPrinted>2017-04-02T20:20:41Z</cp:lastPrinted>
  <dcterms:created xsi:type="dcterms:W3CDTF">2017-03-13T11:55:23Z</dcterms:created>
  <dcterms:modified xsi:type="dcterms:W3CDTF">2017-04-07T02:03:14Z</dcterms:modified>
</cp:coreProperties>
</file>