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75" r:id="rId4"/>
    <p:sldId id="259" r:id="rId5"/>
    <p:sldId id="261" r:id="rId6"/>
    <p:sldId id="258" r:id="rId7"/>
    <p:sldId id="260" r:id="rId8"/>
    <p:sldId id="263" r:id="rId9"/>
    <p:sldId id="265" r:id="rId10"/>
    <p:sldId id="277" r:id="rId11"/>
    <p:sldId id="276" r:id="rId12"/>
    <p:sldId id="264" r:id="rId13"/>
    <p:sldId id="266" r:id="rId14"/>
    <p:sldId id="268" r:id="rId15"/>
    <p:sldId id="274" r:id="rId16"/>
    <p:sldId id="270" r:id="rId17"/>
    <p:sldId id="269" r:id="rId18"/>
    <p:sldId id="272" r:id="rId19"/>
    <p:sldId id="262" r:id="rId20"/>
    <p:sldId id="267" r:id="rId21"/>
    <p:sldId id="271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83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BA9-9C53-4FC6-B38B-683B58880511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822-27FE-4144-9044-2D47A6EE1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15822-27FE-4144-9044-2D47A6EE1B0C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24. 11. 2023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rky-a-diamanty.sk/napoveda/zaujimavosti/10-najslavnejsich-diamanto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3.xml"/><Relationship Id="rId7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9.xml"/><Relationship Id="rId10" Type="http://schemas.openxmlformats.org/officeDocument/2006/relationships/slide" Target="slide21.xml"/><Relationship Id="rId4" Type="http://schemas.openxmlformats.org/officeDocument/2006/relationships/slide" Target="slide8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4267200"/>
          </a:xfrm>
        </p:spPr>
        <p:txBody>
          <a:bodyPr/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4797152"/>
            <a:ext cx="6400800" cy="12192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dnadpis 2"/>
          <p:cNvSpPr txBox="1">
            <a:spLocks/>
          </p:cNvSpPr>
          <p:nvPr/>
        </p:nvSpPr>
        <p:spPr>
          <a:xfrm>
            <a:off x="1700064" y="5553246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dirty="0" smtClean="0"/>
              <a:t>Kód súboru: GEL-ŠKA-CHE-VIIIO-21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9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38" t="14951" r="24942" b="23000"/>
          <a:stretch/>
        </p:blipFill>
        <p:spPr>
          <a:xfrm>
            <a:off x="4523" y="548680"/>
            <a:ext cx="913947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6021288"/>
            <a:ext cx="6779096" cy="1195536"/>
          </a:xfrm>
        </p:spPr>
        <p:txBody>
          <a:bodyPr/>
          <a:lstStyle/>
          <a:p>
            <a:r>
              <a:rPr lang="sk-SK" sz="1800" dirty="0">
                <a:hlinkClick r:id="rId2"/>
              </a:rPr>
              <a:t>https</a:t>
            </a:r>
            <a:r>
              <a:rPr lang="sk-SK" sz="1600" dirty="0">
                <a:hlinkClick r:id="rId2"/>
              </a:rPr>
              <a:t>://www.sperky-a-diamanty.sk/napoveda/zaujimavosti/10-najslavnejsich-diamantov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Vo </a:t>
            </a:r>
            <a:r>
              <a:rPr lang="sk-SK" b="1" dirty="0"/>
              <a:t>svete</a:t>
            </a:r>
            <a:r>
              <a:rPr lang="sk-SK" dirty="0"/>
              <a:t> drahokamov však nejde o žiadneho rekordéra – za doteraz najdrahší kameň sa označuje </a:t>
            </a:r>
            <a:r>
              <a:rPr lang="sk-SK" dirty="0" err="1"/>
              <a:t>Cullinanov</a:t>
            </a:r>
            <a:r>
              <a:rPr lang="sk-SK" dirty="0"/>
              <a:t> </a:t>
            </a:r>
            <a:r>
              <a:rPr lang="sk-SK" b="1" dirty="0"/>
              <a:t>diamant</a:t>
            </a:r>
            <a:r>
              <a:rPr lang="sk-SK" dirty="0"/>
              <a:t> s hodnotou 400 miliónov dolárov. Hrubo brúsený </a:t>
            </a:r>
            <a:r>
              <a:rPr lang="sk-SK" dirty="0" err="1"/>
              <a:t>Cullinan</a:t>
            </a:r>
            <a:r>
              <a:rPr lang="sk-SK" dirty="0"/>
              <a:t> je s hmotnosťou 621,35 gramov </a:t>
            </a:r>
            <a:r>
              <a:rPr lang="sk-SK" b="1" dirty="0"/>
              <a:t>najväčším diamantom</a:t>
            </a:r>
            <a:r>
              <a:rPr lang="sk-SK" dirty="0"/>
              <a:t> drahokamovej kvality, aký bol kedy objavený na </a:t>
            </a:r>
            <a:r>
              <a:rPr lang="sk-SK" b="1" dirty="0"/>
              <a:t>svete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708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686800" cy="1600200"/>
          </a:xfrm>
        </p:spPr>
        <p:txBody>
          <a:bodyPr/>
          <a:lstStyle/>
          <a:p>
            <a:r>
              <a:rPr lang="sk-SK" dirty="0" err="1" smtClean="0"/>
              <a:t>Mohsova</a:t>
            </a:r>
            <a:r>
              <a:rPr lang="sk-SK" dirty="0" smtClean="0"/>
              <a:t> stupnica tvrdosti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Mastenec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Kamenná soľ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Kalcit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Fluorit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 smtClean="0"/>
              <a:t>Apatit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Živec - </a:t>
            </a:r>
            <a:r>
              <a:rPr lang="sk-SK" b="1" dirty="0" err="1" smtClean="0"/>
              <a:t>ortoklas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Kremeň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Topás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Korund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/>
              <a:t>Diamant</a:t>
            </a:r>
            <a:endParaRPr lang="sk-SK" b="1" dirty="0"/>
          </a:p>
        </p:txBody>
      </p:sp>
      <p:pic>
        <p:nvPicPr>
          <p:cNvPr id="4102" name="Picture 6" descr="Mohsova stupnice tvrdos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/>
          <a:stretch/>
        </p:blipFill>
        <p:spPr bwMode="auto">
          <a:xfrm>
            <a:off x="4827658" y="1268760"/>
            <a:ext cx="72915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Bezkyslíkaté</a:t>
            </a:r>
            <a:r>
              <a:rPr lang="sk-SK" b="1" dirty="0"/>
              <a:t> zlúčeniny </a:t>
            </a:r>
            <a:r>
              <a:rPr lang="sk-SK" b="1" dirty="0" smtClean="0"/>
              <a:t>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ANORGANICKÉ ZLÚČENINY: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Karbidy</a:t>
            </a:r>
            <a:r>
              <a:rPr lang="sk-SK" dirty="0" smtClean="0"/>
              <a:t> </a:t>
            </a:r>
            <a:r>
              <a:rPr lang="sk-SK" dirty="0"/>
              <a:t>– zlúčeniny uhlíka s prvkom s menšou </a:t>
            </a:r>
            <a:r>
              <a:rPr lang="sk-SK" dirty="0" err="1"/>
              <a:t>elektronegativitou</a:t>
            </a:r>
            <a:r>
              <a:rPr lang="sk-SK" dirty="0"/>
              <a:t> (karbid vápenatý CaC</a:t>
            </a:r>
            <a:r>
              <a:rPr lang="sk-SK" baseline="-25000" dirty="0"/>
              <a:t>2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Sírouhlík</a:t>
            </a:r>
            <a:r>
              <a:rPr lang="sk-SK" dirty="0" smtClean="0"/>
              <a:t> </a:t>
            </a:r>
            <a:r>
              <a:rPr lang="sk-SK" dirty="0"/>
              <a:t>– CS</a:t>
            </a:r>
            <a:r>
              <a:rPr lang="sk-SK" baseline="-25000" dirty="0"/>
              <a:t>2</a:t>
            </a:r>
            <a:r>
              <a:rPr lang="sk-SK" dirty="0"/>
              <a:t> - nepolárne rozpúšťadlo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Kyanidy </a:t>
            </a:r>
            <a:r>
              <a:rPr lang="sk-SK" dirty="0"/>
              <a:t>– sú prudko </a:t>
            </a:r>
            <a:r>
              <a:rPr lang="sk-SK" dirty="0" smtClean="0"/>
              <a:t>jedovaté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/>
              <a:t>Halogenidy</a:t>
            </a:r>
            <a:r>
              <a:rPr lang="sk-SK" b="1" dirty="0"/>
              <a:t> </a:t>
            </a:r>
            <a:r>
              <a:rPr lang="sk-SK" dirty="0"/>
              <a:t>– zlúčeniny uhlíka a halového prvku (CCl</a:t>
            </a:r>
            <a:r>
              <a:rPr lang="sk-SK" baseline="-25000" dirty="0"/>
              <a:t>4</a:t>
            </a:r>
            <a:r>
              <a:rPr lang="sk-SK" dirty="0"/>
              <a:t> – </a:t>
            </a:r>
            <a:r>
              <a:rPr lang="sk-SK" dirty="0" smtClean="0"/>
              <a:t>chlorid uhličitý/</a:t>
            </a:r>
            <a:r>
              <a:rPr lang="sk-SK" dirty="0" err="1" smtClean="0"/>
              <a:t>tetrachlórmetán</a:t>
            </a:r>
            <a:r>
              <a:rPr lang="sk-SK" dirty="0" smtClean="0"/>
              <a:t> </a:t>
            </a:r>
            <a:r>
              <a:rPr lang="sk-SK" dirty="0"/>
              <a:t>– nepolárne rozpúšťadlo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ORGANICKÉ ZLÚČENINY:</a:t>
            </a:r>
            <a:endParaRPr lang="sk-SK" b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Uhľovodíky </a:t>
            </a:r>
            <a:r>
              <a:rPr lang="sk-SK" dirty="0"/>
              <a:t>– sú to zlúčeniny uhlíka a vodíka (</a:t>
            </a:r>
            <a:r>
              <a:rPr lang="sk-SK" dirty="0" err="1"/>
              <a:t>alkány</a:t>
            </a:r>
            <a:r>
              <a:rPr lang="sk-SK" dirty="0"/>
              <a:t>, </a:t>
            </a:r>
            <a:r>
              <a:rPr lang="sk-SK" dirty="0" err="1"/>
              <a:t>alkény</a:t>
            </a:r>
            <a:r>
              <a:rPr lang="sk-SK" dirty="0"/>
              <a:t>, </a:t>
            </a:r>
            <a:r>
              <a:rPr lang="sk-SK" dirty="0" err="1"/>
              <a:t>alkíny</a:t>
            </a:r>
            <a:r>
              <a:rPr lang="sk-SK" dirty="0"/>
              <a:t>, arény, </a:t>
            </a:r>
            <a:r>
              <a:rPr lang="sk-SK" dirty="0" err="1"/>
              <a:t>atď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Deriváty uhľovodíkov 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Kyslíkaté zlúčeniny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50142"/>
            <a:ext cx="4042792" cy="4525963"/>
          </a:xfrm>
        </p:spPr>
        <p:txBody>
          <a:bodyPr>
            <a:noAutofit/>
          </a:bodyPr>
          <a:lstStyle/>
          <a:p>
            <a:r>
              <a:rPr lang="sk-SK" sz="3200" b="1" dirty="0"/>
              <a:t>CO</a:t>
            </a:r>
            <a:r>
              <a:rPr lang="sk-SK" sz="3200" dirty="0"/>
              <a:t> </a:t>
            </a:r>
            <a:r>
              <a:rPr lang="sk-SK" sz="3200" dirty="0" smtClean="0"/>
              <a:t>– jedovatý - vzniká </a:t>
            </a:r>
            <a:r>
              <a:rPr lang="sk-SK" sz="3200" dirty="0"/>
              <a:t>pri nedokonalom spaľovaní 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je </a:t>
            </a:r>
            <a:r>
              <a:rPr lang="sk-SK" sz="3200" dirty="0"/>
              <a:t>veľmi </a:t>
            </a:r>
            <a:r>
              <a:rPr lang="sk-SK" sz="3200" dirty="0" smtClean="0"/>
              <a:t>reaktívny</a:t>
            </a:r>
          </a:p>
          <a:p>
            <a:r>
              <a:rPr lang="sk-SK" sz="3200" dirty="0" smtClean="0"/>
              <a:t>má </a:t>
            </a:r>
            <a:r>
              <a:rPr lang="sk-SK" sz="3200" dirty="0"/>
              <a:t>redukčné </a:t>
            </a:r>
            <a:r>
              <a:rPr lang="sk-SK" sz="3200" dirty="0" smtClean="0"/>
              <a:t>účinky</a:t>
            </a:r>
            <a:endParaRPr lang="sk-SK" sz="32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260477" y="1340768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CO</a:t>
            </a:r>
            <a:r>
              <a:rPr lang="sk-SK" sz="3200" b="1" baseline="-25000" dirty="0" smtClean="0"/>
              <a:t>2</a:t>
            </a:r>
            <a:r>
              <a:rPr lang="sk-SK" sz="3200" dirty="0" smtClean="0"/>
              <a:t> – </a:t>
            </a:r>
          </a:p>
          <a:p>
            <a:r>
              <a:rPr lang="sk-SK" sz="2800" dirty="0"/>
              <a:t>v</a:t>
            </a:r>
            <a:r>
              <a:rPr lang="sk-SK" sz="2800" dirty="0" smtClean="0"/>
              <a:t>zniká pri dokonalom spaľovaní </a:t>
            </a:r>
          </a:p>
          <a:p>
            <a:r>
              <a:rPr lang="sk-SK" sz="2800" dirty="0" smtClean="0"/>
              <a:t>nachádza sa vo vzduchu, bublinky v minerálke</a:t>
            </a:r>
          </a:p>
          <a:p>
            <a:r>
              <a:rPr lang="sk-SK" dirty="0"/>
              <a:t>má slabé oxidačné </a:t>
            </a:r>
            <a:r>
              <a:rPr lang="sk-SK" sz="2800" dirty="0"/>
              <a:t>účinky</a:t>
            </a:r>
          </a:p>
          <a:p>
            <a:r>
              <a:rPr lang="sk-SK" dirty="0"/>
              <a:t>slabo kyslé vlastnosti</a:t>
            </a:r>
          </a:p>
          <a:p>
            <a:r>
              <a:rPr lang="sk-SK" dirty="0" smtClean="0"/>
              <a:t>využívajú ho rastliny pri fotosyntéze ako zdroj uhlíka</a:t>
            </a:r>
          </a:p>
          <a:p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8410381" y="3429000"/>
            <a:ext cx="4351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lačidlo akcie: Domov 5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84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                       </a:t>
            </a:r>
            <a:r>
              <a:rPr lang="sk-SK" sz="3600" dirty="0" smtClean="0"/>
              <a:t>+ hemoglobín</a:t>
            </a:r>
            <a:endParaRPr lang="sk-SK" sz="36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6" name="Picture 2" descr="http://files.biologia1236.webnode.sk/200000007-78dda79d79/2-hemoglobi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/>
          <a:stretch/>
        </p:blipFill>
        <p:spPr bwMode="auto">
          <a:xfrm>
            <a:off x="2539111" y="2394427"/>
            <a:ext cx="400428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61007" y="760427"/>
            <a:ext cx="1261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</a:t>
            </a:r>
            <a:endParaRPr lang="sk-SK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 rot="2130784">
            <a:off x="1545666" y="1827006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 rot="8671334">
            <a:off x="6584340" y="1814894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3361" y="5649169"/>
            <a:ext cx="44678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karboxyhemoglobín</a:t>
            </a:r>
            <a:endParaRPr lang="sk-SK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7587285" y="90872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</a:t>
            </a:r>
            <a:r>
              <a:rPr lang="sk-SK" sz="5400" b="1" cap="none" spc="0" baseline="-250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endParaRPr lang="sk-SK" sz="5400" b="1" cap="none" spc="0" baseline="-25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Šípka doprava 13"/>
          <p:cNvSpPr/>
          <p:nvPr/>
        </p:nvSpPr>
        <p:spPr>
          <a:xfrm rot="8142255">
            <a:off x="1752437" y="4824875"/>
            <a:ext cx="842267" cy="51683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Šípka doprava 14"/>
          <p:cNvSpPr/>
          <p:nvPr/>
        </p:nvSpPr>
        <p:spPr>
          <a:xfrm rot="2130784">
            <a:off x="6541026" y="4705681"/>
            <a:ext cx="842267" cy="516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5529209" y="5649168"/>
            <a:ext cx="34932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oxyhemoglobín</a:t>
            </a:r>
            <a:endParaRPr lang="sk-SK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Usmiata tvár 15"/>
          <p:cNvSpPr/>
          <p:nvPr/>
        </p:nvSpPr>
        <p:spPr>
          <a:xfrm>
            <a:off x="7634466" y="4939363"/>
            <a:ext cx="98594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59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  <a:endParaRPr lang="sk-SK" dirty="0"/>
          </a:p>
          <a:p>
            <a:pPr marL="457200" indent="-457200">
              <a:buFont typeface="+mj-lt"/>
              <a:buAutoNum type="alphaLcParenR"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sk-SK" dirty="0"/>
              <a:t>✓ Podmienky fotosyntézy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32" y="3648032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646162" y="3926689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437152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02" y="3757339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lačidlo akcie: Domov 8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1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CO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dirty="0"/>
              <a:t>Vzniká tepelným rozkladom </a:t>
            </a:r>
            <a:r>
              <a:rPr lang="sk-SK" dirty="0" smtClean="0"/>
              <a:t>CaCO</a:t>
            </a:r>
            <a:r>
              <a:rPr lang="sk-SK" baseline="-25000" dirty="0" smtClean="0"/>
              <a:t>3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→ CO</a:t>
            </a:r>
            <a:r>
              <a:rPr lang="sk-SK" b="1" baseline="-25000" dirty="0"/>
              <a:t>2</a:t>
            </a:r>
            <a:r>
              <a:rPr lang="sk-SK" b="1" dirty="0"/>
              <a:t> + </a:t>
            </a:r>
            <a:r>
              <a:rPr lang="sk-SK" b="1" dirty="0" err="1"/>
              <a:t>CaO</a:t>
            </a:r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/>
              <a:t>– pálené </a:t>
            </a:r>
            <a:r>
              <a:rPr lang="sk-SK" b="1" dirty="0" smtClean="0"/>
              <a:t>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         </a:t>
            </a:r>
            <a:r>
              <a:rPr lang="sk-SK" b="1" dirty="0" err="1" smtClean="0"/>
              <a:t>CaO</a:t>
            </a:r>
            <a:r>
              <a:rPr lang="sk-SK" b="1" dirty="0" smtClean="0"/>
              <a:t>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O → </a:t>
            </a:r>
            <a:r>
              <a:rPr lang="sk-SK" b="1" dirty="0" smtClean="0"/>
              <a:t>Ca(OH)</a:t>
            </a:r>
            <a:r>
              <a:rPr lang="sk-SK" b="1" baseline="-25000" dirty="0" smtClean="0"/>
              <a:t>2      </a:t>
            </a:r>
            <a:r>
              <a:rPr lang="sk-SK" b="1" dirty="0" smtClean="0"/>
              <a:t>– </a:t>
            </a:r>
            <a:r>
              <a:rPr lang="sk-SK" b="1" dirty="0"/>
              <a:t>hasené 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dirty="0" smtClean="0"/>
              <a:t>b) z </a:t>
            </a:r>
            <a:r>
              <a:rPr lang="sk-SK" dirty="0"/>
              <a:t>uhličitanu vápenatého pôsobením </a:t>
            </a:r>
            <a:r>
              <a:rPr lang="sk-SK" dirty="0" err="1"/>
              <a:t>HCl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	</a:t>
            </a:r>
            <a:r>
              <a:rPr lang="sk-SK" sz="2800" b="1" dirty="0" smtClean="0"/>
              <a:t>CaCO</a:t>
            </a:r>
            <a:r>
              <a:rPr lang="sk-SK" sz="2800" b="1" baseline="-25000" dirty="0" smtClean="0"/>
              <a:t>3</a:t>
            </a:r>
            <a:r>
              <a:rPr lang="sk-SK" sz="2800" b="1" dirty="0" smtClean="0"/>
              <a:t> </a:t>
            </a:r>
            <a:r>
              <a:rPr lang="sk-SK" sz="2800" b="1" dirty="0"/>
              <a:t>+ </a:t>
            </a:r>
            <a:r>
              <a:rPr lang="sk-SK" sz="2800" b="1" dirty="0" err="1"/>
              <a:t>HCl</a:t>
            </a:r>
            <a:r>
              <a:rPr lang="sk-SK" sz="2800" b="1" dirty="0"/>
              <a:t> → </a:t>
            </a:r>
            <a:r>
              <a:rPr lang="sk-SK" sz="2800" b="1" dirty="0" smtClean="0"/>
              <a:t>CaCl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 + H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O </a:t>
            </a:r>
            <a:r>
              <a:rPr lang="sk-SK" sz="2800" b="1" dirty="0"/>
              <a:t>+ CO</a:t>
            </a:r>
            <a:r>
              <a:rPr lang="sk-SK" sz="2800" b="1" baseline="-25000" dirty="0"/>
              <a:t>2</a:t>
            </a:r>
            <a:r>
              <a:rPr lang="sk-SK" sz="2800" b="1" dirty="0"/>
              <a:t> </a:t>
            </a:r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0000"/>
                </a:solidFill>
              </a:rPr>
              <a:t>Ako by ste dokázali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vo vydychovanom vzduchu?  CO2  + Ca (OH)2 → CaCO3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460432" y="429309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Tlačidlo akcie: Domov 4">
            <a:hlinkClick r:id="rId2" action="ppaction://hlinksldjump" highlightClick="1"/>
          </p:cNvPr>
          <p:cNvSpPr/>
          <p:nvPr/>
        </p:nvSpPr>
        <p:spPr>
          <a:xfrm>
            <a:off x="8541054" y="6260821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29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</a:t>
            </a:r>
            <a:r>
              <a:rPr lang="sk-SK" b="1" baseline="-25000" dirty="0"/>
              <a:t>2</a:t>
            </a:r>
            <a:r>
              <a:rPr lang="sk-SK" b="1" dirty="0"/>
              <a:t>CO</a:t>
            </a:r>
            <a:r>
              <a:rPr lang="sk-SK" b="1" baseline="-25000" dirty="0"/>
              <a:t>3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slabá kyselina</a:t>
            </a:r>
          </a:p>
          <a:p>
            <a:r>
              <a:rPr lang="sk-SK" dirty="0" smtClean="0"/>
              <a:t>soli:</a:t>
            </a:r>
            <a:endParaRPr lang="sk-SK" dirty="0"/>
          </a:p>
          <a:p>
            <a:pPr marL="0" indent="530225">
              <a:buNone/>
            </a:pPr>
            <a:r>
              <a:rPr lang="sk-SK" dirty="0"/>
              <a:t>a.) HCO</a:t>
            </a:r>
            <a:r>
              <a:rPr lang="sk-SK" baseline="-25000" dirty="0"/>
              <a:t>3</a:t>
            </a:r>
            <a:r>
              <a:rPr lang="sk-SK" baseline="30000" dirty="0"/>
              <a:t>-I</a:t>
            </a:r>
            <a:r>
              <a:rPr lang="sk-SK" dirty="0"/>
              <a:t> </a:t>
            </a:r>
            <a:r>
              <a:rPr lang="sk-SK" dirty="0" smtClean="0"/>
              <a:t>- vo </a:t>
            </a:r>
            <a:r>
              <a:rPr lang="sk-SK" dirty="0"/>
              <a:t>vode rozpustné</a:t>
            </a:r>
          </a:p>
          <a:p>
            <a:pPr marL="0" indent="530225">
              <a:buNone/>
            </a:pPr>
            <a:r>
              <a:rPr lang="sk-SK" dirty="0"/>
              <a:t>b.) CO</a:t>
            </a:r>
            <a:r>
              <a:rPr lang="sk-SK" baseline="-25000" dirty="0"/>
              <a:t>3</a:t>
            </a:r>
            <a:r>
              <a:rPr lang="sk-SK" baseline="30000" dirty="0"/>
              <a:t>-Ii</a:t>
            </a:r>
            <a:r>
              <a:rPr lang="sk-SK" dirty="0"/>
              <a:t> – </a:t>
            </a:r>
            <a:r>
              <a:rPr lang="sk-SK" dirty="0" smtClean="0"/>
              <a:t>vo vode nerozpustné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nvirodopke.szm.com/dazde_files/image0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/>
          <a:stretch/>
        </p:blipFill>
        <p:spPr bwMode="auto">
          <a:xfrm>
            <a:off x="1835696" y="4164645"/>
            <a:ext cx="3788296" cy="2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694053" y="393305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 descr="http://imgs.idnes.cz/koupelna/A050726_PET_VOD2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640261" cy="1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lačidlo akcie: Domov 7">
            <a:hlinkClick r:id="rId5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5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málo </a:t>
            </a:r>
            <a:r>
              <a:rPr lang="sk-SK" sz="3200" dirty="0"/>
              <a:t>reaktívny</a:t>
            </a:r>
          </a:p>
          <a:p>
            <a:r>
              <a:rPr lang="sk-SK" sz="3200" dirty="0"/>
              <a:t>má </a:t>
            </a:r>
            <a:r>
              <a:rPr lang="sk-SK" sz="3200" b="1" dirty="0"/>
              <a:t>redukčné</a:t>
            </a:r>
            <a:r>
              <a:rPr lang="sk-SK" sz="3200" dirty="0"/>
              <a:t> </a:t>
            </a:r>
            <a:r>
              <a:rPr lang="sk-SK" sz="3200" dirty="0" smtClean="0"/>
              <a:t>vlastnosti</a:t>
            </a:r>
            <a:r>
              <a:rPr lang="sk-SK" sz="3200" dirty="0"/>
              <a:t>, ktoré majú využitie v priemysle :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     </a:t>
            </a:r>
          </a:p>
          <a:p>
            <a:pPr marL="0" indent="0">
              <a:buNone/>
            </a:pPr>
            <a:r>
              <a:rPr lang="sk-SK" sz="3200" dirty="0" smtClean="0"/>
              <a:t>           </a:t>
            </a:r>
            <a:r>
              <a:rPr lang="sk-SK" sz="4000" b="1" dirty="0" smtClean="0"/>
              <a:t>Fe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3 </a:t>
            </a:r>
            <a:r>
              <a:rPr lang="sk-SK" sz="4000" b="1" dirty="0"/>
              <a:t>+ 3C → 3CO + 2Fe</a:t>
            </a:r>
          </a:p>
          <a:p>
            <a:endParaRPr lang="sk-SK" sz="3200" dirty="0" smtClean="0"/>
          </a:p>
          <a:p>
            <a:endParaRPr lang="sk-SK" sz="3200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b="1" dirty="0" smtClean="0"/>
              <a:t>V ktorej perióde a skupine sa nachádza uhlík?</a:t>
            </a:r>
          </a:p>
          <a:p>
            <a:pPr>
              <a:buFont typeface="Wingdings" pitchFamily="2" charset="2"/>
              <a:buChar char="ü"/>
            </a:pPr>
            <a:r>
              <a:rPr lang="sk-SK" b="1" dirty="0" smtClean="0"/>
              <a:t>Napíšte elektrónovú konfiguráciu valenčnej vrstvy uhlíka.</a:t>
            </a:r>
          </a:p>
          <a:p>
            <a:endParaRPr lang="sk-SK" b="1" dirty="0"/>
          </a:p>
        </p:txBody>
      </p:sp>
      <p:pic>
        <p:nvPicPr>
          <p:cNvPr id="1026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zlatnictvi.net/files/elektrolyza-pozinkov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7" y="1233602"/>
            <a:ext cx="2446076" cy="20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sk-SK" dirty="0" smtClean="0"/>
              <a:t>Využitie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>
            <a:normAutofit/>
          </a:bodyPr>
          <a:lstStyle/>
          <a:p>
            <a:r>
              <a:rPr lang="sk-SK" sz="2800" dirty="0"/>
              <a:t>pri </a:t>
            </a:r>
            <a:r>
              <a:rPr lang="sk-SK" sz="2800" dirty="0" smtClean="0"/>
              <a:t>elektrolýze </a:t>
            </a:r>
            <a:r>
              <a:rPr lang="sk-SK" sz="2800" dirty="0"/>
              <a:t>(</a:t>
            </a:r>
            <a:r>
              <a:rPr lang="sk-SK" sz="2800" dirty="0" smtClean="0"/>
              <a:t>uhlíkové elektródy)</a:t>
            </a:r>
            <a:endParaRPr lang="sk-SK" sz="2800" dirty="0"/>
          </a:p>
          <a:p>
            <a:r>
              <a:rPr lang="sk-SK" sz="2800" dirty="0"/>
              <a:t>v atómových reaktoroch</a:t>
            </a:r>
          </a:p>
          <a:p>
            <a:r>
              <a:rPr lang="sk-SK" sz="2800" dirty="0" smtClean="0"/>
              <a:t>výroba ceruziek</a:t>
            </a:r>
          </a:p>
          <a:p>
            <a:r>
              <a:rPr lang="sk-SK" sz="2800" dirty="0" smtClean="0"/>
              <a:t>mazadlá </a:t>
            </a:r>
            <a:r>
              <a:rPr lang="sk-SK" sz="2800" dirty="0"/>
              <a:t>ložísk</a:t>
            </a:r>
          </a:p>
          <a:p>
            <a:r>
              <a:rPr lang="sk-SK" sz="2800" b="1" dirty="0" smtClean="0"/>
              <a:t>adsorpcia</a:t>
            </a:r>
            <a:r>
              <a:rPr lang="sk-SK" sz="2800" dirty="0" smtClean="0"/>
              <a:t> látok </a:t>
            </a:r>
            <a:r>
              <a:rPr lang="sk-SK" sz="2800" dirty="0"/>
              <a:t>(živočíšne uhlie pri tráviacich ťažkostiach)</a:t>
            </a:r>
          </a:p>
          <a:p>
            <a:r>
              <a:rPr lang="sk-SK" sz="2800" dirty="0"/>
              <a:t>používa sa ako palivo </a:t>
            </a:r>
            <a:r>
              <a:rPr lang="sk-SK" sz="2800" dirty="0" smtClean="0"/>
              <a:t>– fosílne palivá</a:t>
            </a:r>
          </a:p>
          <a:p>
            <a:r>
              <a:rPr lang="sk-SK" sz="2800" dirty="0" smtClean="0"/>
              <a:t>CO</a:t>
            </a:r>
            <a:r>
              <a:rPr lang="sk-SK" sz="2800" baseline="-25000" dirty="0" smtClean="0"/>
              <a:t>2 </a:t>
            </a:r>
            <a:endParaRPr lang="sk-SK" sz="2800" baseline="-25000" dirty="0"/>
          </a:p>
          <a:p>
            <a:endParaRPr lang="sk-SK" sz="2800" dirty="0"/>
          </a:p>
        </p:txBody>
      </p:sp>
      <p:pic>
        <p:nvPicPr>
          <p:cNvPr id="6146" name="Picture 2" descr="http://upload.wikimedia.org/wikipedia/commons/thumb/1/1d/%C5%BDivo%C4%8Di%C5%A1n%C3%A9_uhl%C3%AD_%28Carbocit%29.jpg/220px-%C5%BDivo%C4%8Di%C5%A1n%C3%A9_uhl%C3%AD_%28Carbocit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93624"/>
            <a:ext cx="2232793" cy="1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QrhHM6S8b4j2bQdD9j2AWjGULUH2CuVWmL-Gz_x3A_h4ygUdvNy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lačidlo akcie: Domov 6">
            <a:hlinkClick r:id="rId5" action="ppaction://hlinksldjump" highlightClick="1"/>
          </p:cNvPr>
          <p:cNvSpPr/>
          <p:nvPr/>
        </p:nvSpPr>
        <p:spPr>
          <a:xfrm>
            <a:off x="8492625" y="620886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600200"/>
          </a:xfrm>
        </p:spPr>
        <p:txBody>
          <a:bodyPr/>
          <a:lstStyle/>
          <a:p>
            <a:r>
              <a:rPr lang="sk-SK" b="1" dirty="0"/>
              <a:t>Zopakujte </a:t>
            </a:r>
            <a:r>
              <a:rPr lang="sk-SK" b="1" dirty="0" smtClean="0"/>
              <a:t>si </a:t>
            </a:r>
            <a:r>
              <a:rPr lang="sk-SK" b="1" dirty="0" smtClean="0">
                <a:sym typeface="Wingdings" pitchFamily="2" charset="2"/>
              </a:rPr>
              <a:t></a:t>
            </a:r>
            <a:r>
              <a:rPr lang="sk-SK" b="1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Napíšte </a:t>
            </a:r>
            <a:r>
              <a:rPr lang="sk-SK" b="1" dirty="0"/>
              <a:t>elektrónovú konfiguráciu </a:t>
            </a:r>
            <a:r>
              <a:rPr lang="sk-SK" b="1" dirty="0" smtClean="0"/>
              <a:t>uhlíka v základnom a </a:t>
            </a:r>
            <a:r>
              <a:rPr lang="sk-SK" b="1" dirty="0" err="1" smtClean="0"/>
              <a:t>excitovanom</a:t>
            </a:r>
            <a:r>
              <a:rPr lang="sk-SK" b="1" dirty="0" smtClean="0"/>
              <a:t> stave.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Čomu pripisujeme </a:t>
            </a:r>
            <a:r>
              <a:rPr lang="sk-SK" b="1" dirty="0"/>
              <a:t>existenciu veľkého množstva zlúčenín uhlíka</a:t>
            </a:r>
            <a:r>
              <a:rPr lang="sk-SK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Existuje viac anorganických alebo organických </a:t>
            </a:r>
            <a:r>
              <a:rPr lang="sk-SK" b="1" smtClean="0"/>
              <a:t>zlúčenín uhlíka?</a:t>
            </a:r>
            <a:endParaRPr lang="sk-SK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Porovnajte </a:t>
            </a:r>
            <a:r>
              <a:rPr lang="sk-SK" b="1" dirty="0" err="1" smtClean="0"/>
              <a:t>alotropické</a:t>
            </a:r>
            <a:r>
              <a:rPr lang="sk-SK" b="1" dirty="0" smtClean="0"/>
              <a:t> </a:t>
            </a:r>
            <a:r>
              <a:rPr lang="sk-SK" b="1" dirty="0"/>
              <a:t>modifikácie </a:t>
            </a:r>
            <a:r>
              <a:rPr lang="sk-SK" b="1" dirty="0" smtClean="0"/>
              <a:t>uhlíka.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chemický vzorec páleného vápna.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rovnicu fotosyntézy a pomenujte v nej zlúčeniny uhlíka.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Čo je podstatou vodného kameňa a ako by ste ho odstránili</a:t>
            </a:r>
            <a:r>
              <a:rPr lang="sk-SK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  <p:sp>
        <p:nvSpPr>
          <p:cNvPr id="4" name="Tlačidlo akcie: Domov 3">
            <a:hlinkClick r:id="rId2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hlinkClick r:id="rId2" action="ppaction://hlinksldjump"/>
          </p:cNvPr>
          <p:cNvSpPr/>
          <p:nvPr/>
        </p:nvSpPr>
        <p:spPr>
          <a:xfrm>
            <a:off x="560341" y="38041"/>
            <a:ext cx="6195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Štvorväzbovosť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Obdĺžnik 4">
            <a:hlinkClick r:id="rId3" action="ppaction://hlinksldjump"/>
          </p:cNvPr>
          <p:cNvSpPr/>
          <p:nvPr/>
        </p:nvSpPr>
        <p:spPr>
          <a:xfrm>
            <a:off x="798009" y="4636959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Bezkyslíkaté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Obdĺžnik 5">
            <a:hlinkClick r:id="rId4" action="ppaction://hlinksldjump"/>
          </p:cNvPr>
          <p:cNvSpPr/>
          <p:nvPr/>
        </p:nvSpPr>
        <p:spPr>
          <a:xfrm>
            <a:off x="730265" y="1576923"/>
            <a:ext cx="5387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Tuha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Obdĺžnik 6">
            <a:hlinkClick r:id="rId5" action="ppaction://hlinksldjump"/>
          </p:cNvPr>
          <p:cNvSpPr/>
          <p:nvPr/>
        </p:nvSpPr>
        <p:spPr>
          <a:xfrm>
            <a:off x="798008" y="3098077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Chemické vlastnosti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>
            <a:hlinkClick r:id="rId6" action="ppaction://hlinksldjump"/>
          </p:cNvPr>
          <p:cNvSpPr/>
          <p:nvPr/>
        </p:nvSpPr>
        <p:spPr>
          <a:xfrm>
            <a:off x="783260" y="2346364"/>
            <a:ext cx="35336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Diamant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>
            <a:hlinkClick r:id="rId7" action="ppaction://hlinksldjump"/>
          </p:cNvPr>
          <p:cNvSpPr/>
          <p:nvPr/>
        </p:nvSpPr>
        <p:spPr>
          <a:xfrm>
            <a:off x="753743" y="807482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Alotropické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modifikácie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Obdĺžnik 9">
            <a:hlinkClick r:id="rId8" action="ppaction://hlinksldjump"/>
          </p:cNvPr>
          <p:cNvSpPr/>
          <p:nvPr/>
        </p:nvSpPr>
        <p:spPr>
          <a:xfrm>
            <a:off x="798009" y="3867518"/>
            <a:ext cx="73743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Využitie uhlíka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Obdĺžnik 10">
            <a:hlinkClick r:id="rId9" action="ppaction://hlinksldjump"/>
          </p:cNvPr>
          <p:cNvSpPr/>
          <p:nvPr/>
        </p:nvSpPr>
        <p:spPr>
          <a:xfrm>
            <a:off x="881315" y="543665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Kyslíkaté zlúčeniny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Obdĺžnik 11">
            <a:hlinkClick r:id="rId10" action="ppaction://hlinksldjump"/>
          </p:cNvPr>
          <p:cNvSpPr/>
          <p:nvPr/>
        </p:nvSpPr>
        <p:spPr>
          <a:xfrm>
            <a:off x="909895" y="6100783"/>
            <a:ext cx="86220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Zopakujte si </a:t>
            </a:r>
            <a:r>
              <a:rPr lang="sk-SK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sym typeface="Wingdings" pitchFamily="2" charset="2"/>
              </a:rPr>
              <a:t></a:t>
            </a:r>
            <a:endParaRPr lang="sk-SK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Tlačidlo akcie: Dopredu alebo Ďalej 12">
            <a:hlinkClick r:id="" action="ppaction://hlinkshowjump?jump=nextslide" highlightClick="1"/>
          </p:cNvPr>
          <p:cNvSpPr/>
          <p:nvPr/>
        </p:nvSpPr>
        <p:spPr>
          <a:xfrm>
            <a:off x="8563543" y="6206094"/>
            <a:ext cx="521208" cy="617685"/>
          </a:xfrm>
          <a:prstGeom prst="actionButtonForwardNex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68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347864" y="3284984"/>
            <a:ext cx="26642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uhlík je základný biogénny prvok</a:t>
            </a:r>
          </a:p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flipH="1">
            <a:off x="6012160" y="4046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H="1">
            <a:off x="1658735" y="4029196"/>
            <a:ext cx="1684764" cy="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 flipV="1">
            <a:off x="5724128" y="443711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533528" y="2193130"/>
            <a:ext cx="0" cy="152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533528" y="2413346"/>
            <a:ext cx="1766664" cy="14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 flipV="1">
            <a:off x="2771800" y="2413346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059832" y="4581128"/>
            <a:ext cx="864096" cy="85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46820"/>
            <a:ext cx="1516454" cy="21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sk-SK" dirty="0" smtClean="0"/>
              <a:t>Riešenie, je v...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4780" y="1052736"/>
            <a:ext cx="8363272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3200" b="1" dirty="0" smtClean="0"/>
              <a:t>sacharidy, tuky, bielkoviny , ropa</a:t>
            </a:r>
            <a:r>
              <a:rPr lang="sk-SK" sz="3200" b="1" dirty="0"/>
              <a:t>, zemný plyn, </a:t>
            </a:r>
            <a:r>
              <a:rPr lang="sk-SK" sz="3200" b="1" dirty="0" smtClean="0"/>
              <a:t>uhlie, karboxylové zlúčeniny, alkoholy, vitamíny, CO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 , CO, minerálne vody, vzduch, vápenec, sóda, krieda, krasové útvary, tvrdosť vody </a:t>
            </a:r>
          </a:p>
          <a:p>
            <a:pPr algn="just"/>
            <a:r>
              <a:rPr lang="sk-SK" sz="3200" b="1" dirty="0" smtClean="0"/>
              <a:t>hemoglobín/chlorofyl, </a:t>
            </a:r>
            <a:r>
              <a:rPr lang="sk-SK" sz="3200" b="1" dirty="0" err="1" smtClean="0"/>
              <a:t>halogénderiváty</a:t>
            </a:r>
            <a:r>
              <a:rPr lang="sk-SK" sz="3200" b="1" dirty="0" smtClean="0"/>
              <a:t>, étery, </a:t>
            </a:r>
            <a:r>
              <a:rPr lang="sk-SK" sz="3200" b="1" dirty="0" err="1" smtClean="0"/>
              <a:t>nitrozlúčeniny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amíny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alkány</a:t>
            </a:r>
            <a:r>
              <a:rPr lang="sk-SK" sz="3200" b="1" dirty="0" smtClean="0"/>
              <a:t>/</a:t>
            </a:r>
            <a:r>
              <a:rPr lang="sk-SK" sz="3200" b="1" dirty="0" err="1" smtClean="0"/>
              <a:t>ény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íny</a:t>
            </a:r>
            <a:r>
              <a:rPr lang="sk-SK" sz="3200" b="1" dirty="0" smtClean="0"/>
              <a:t>, arény, kofeín, </a:t>
            </a:r>
            <a:r>
              <a:rPr lang="sk-SK" sz="3200" b="1" dirty="0" err="1" smtClean="0"/>
              <a:t>morfín</a:t>
            </a:r>
            <a:r>
              <a:rPr lang="sk-SK" sz="3200" b="1" dirty="0" smtClean="0"/>
              <a:t>, mydlá...</a:t>
            </a:r>
          </a:p>
          <a:p>
            <a:pPr algn="just"/>
            <a:endParaRPr lang="sk-SK" sz="3200" b="1" dirty="0" smtClean="0"/>
          </a:p>
          <a:p>
            <a:pPr algn="just">
              <a:buFont typeface="Wingdings" pitchFamily="2" charset="2"/>
              <a:buChar char="ü"/>
            </a:pPr>
            <a:r>
              <a:rPr lang="sk-SK" sz="3200" b="1" dirty="0">
                <a:solidFill>
                  <a:srgbClr val="FF0000"/>
                </a:solidFill>
              </a:rPr>
              <a:t>E</a:t>
            </a:r>
            <a:r>
              <a:rPr lang="sk-SK" sz="3200" b="1" dirty="0" smtClean="0">
                <a:solidFill>
                  <a:srgbClr val="FF0000"/>
                </a:solidFill>
              </a:rPr>
              <a:t>xistuje viac organických </a:t>
            </a:r>
          </a:p>
          <a:p>
            <a:pPr marL="0" indent="0" algn="just">
              <a:buNone/>
            </a:pPr>
            <a:r>
              <a:rPr lang="sk-SK" sz="3200" b="1" dirty="0" smtClean="0">
                <a:solidFill>
                  <a:srgbClr val="FF0000"/>
                </a:solidFill>
              </a:rPr>
              <a:t>   alebo anorganických zlúčenín uhlíka?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73" y="4869160"/>
            <a:ext cx="868382" cy="1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Štvorväzbovosť</a:t>
            </a:r>
            <a:r>
              <a:rPr lang="sk-SK" dirty="0" smtClean="0"/>
              <a:t> uhlíka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15" y="1916832"/>
            <a:ext cx="8229600" cy="452596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r>
              <a:rPr lang="sk-SK" b="1" dirty="0" smtClean="0"/>
              <a:t>Existuje vyše 10 miliónov organických zlúčenín  </a:t>
            </a:r>
            <a:r>
              <a:rPr lang="sk-SK" b="1" dirty="0" smtClean="0">
                <a:sym typeface="Wingdings" panose="05000000000000000000" pitchFamily="2" charset="2"/>
              </a:rPr>
              <a:t></a:t>
            </a:r>
            <a:endParaRPr lang="sk-SK" b="1" dirty="0"/>
          </a:p>
        </p:txBody>
      </p:sp>
      <p:sp>
        <p:nvSpPr>
          <p:cNvPr id="4" name="AutoShape 2" descr="data:image/jpeg;base64,/9j/4AAQSkZJRgABAQAAAQABAAD/2wCEAAkGBxQHBhQTExMVFRUWGSIbGBgYGCEaHBwZHxsaHhwgHiAhIiggHB8nHxwfITIhJS0uLjouHB80ODMsNygtLisBCgoKDg0OGxAQGi8kICY2Nzg2MjQsNzAvNDQsLTQ3LS0sNzQsLDQsLCwvNTQsNC8sLCw0LDQsLCwsLCwsLCwsLP/AABEIANAA6wMBEQACEQEDEQH/xAAbAAEBAAMBAQEAAAAAAAAAAAAABgQFBwMCAf/EAEsQAAEDAgQBBwUKDAUFAQAAAAEAAgMEEQUGEiExBxM2QVFzsiIyYXGxFBUWNXSBg5Oz0SM3QlNVZHKRksHS4TM0UmKhRVSCo/BD/8QAGwEBAAIDAQEAAAAAAAAAAAAAAAIEAQMFBgf/xABBEQACAQEDBQwIBQMFAQAAAAAAAQIDBBEhEjFRcbEFFBUiMzRBYYGRodETUlNjosHh8DJicoKSIzVzBkJDsvFE/9oADAMBAAIRAxEAPwDuKAIAgCAIAgCAIAgCAIAgCAwsWxeDBqbnKiZkTL2u9waCewX4lAeuH10eJUbZYXtkjdu1zTcFAZCAIAgCAIAgCAx6+ujw2kdLM9scbd3OcbAfOgPDBsagxymMlNMyZgOklhuA6wNj6bEfvQGegCAIAgCAIAgCAIAgCAIAgCAIAgCAIAgJ/OuLwZfwY1M7GPdH/hNda5kcLANJ82/Wey5QEPLDPhOUad8FVG8NlklrGwTRsc57/wAI5sbiHN8i5OjrFtwgOk4DXNxPBYZmFzmyRtcC62oggbm21+2yAz0AQBAEAQBAa/Hq2HDcKfPUaebiGs3F7Fu4sP8AVe1uu9kByufFL5QnrI6psdTV1UL5eZkaTBE57WMaTuLhm5JFrk9QQFdk6ve7NVZTtqXVVPGyNzZHFry2R2rUzW0AHYB1vSgLZAEAQBAEAQBAEAQBAEAQBAEAQBAEBr8ZxZmEU7XOa52pwa1rBclx6gFor140YptN34YFa02mNnipSTd7uuWc0tbjUWINAlw6okANwH04dY+i97Kvv73c+4rcJe6n/H6mJJUUklPoOEyFgdq0+5W21WAvbhewAv6Am/vdz7hwl7qf8fqbFmZxFGAKKrAA2AhsAP37Jv73c+4xwl7qf8fqbjCMRbi1A2VgIa6+zuOxI6r9itUK0a0FOOYuWa0Rr01UjmZmLabzV41jbcJfG0skkdJfS2Nuo7Wvtf0qtXtMaLSabb0dRUtNsjQcU023mSV+YwfhV+p1n1X91p397ufcaOEvdT/j9R8Kf1Os+q/um/vdz7hwl7qf8fqfj82iNhJpKsAC5JisABxJ32CO3pK905dxh7ppK90p/wAfqY8mZBiFMNVDPIx24vGHNPYewqK3QbV6py7iMd1HJXqlK7UabHoYsXw3mW4fPCDIx7iyBvlaHBwBG1wbW+dZ39L2Uu4zwlL2M+43NHjgoYtMWHTxtvfSyINF+2w2um/peyl3DhKXsZ9x6xZwEj3D3LUlzTZway9vXvssR3QTbXo5YdRiO6qk2vRTvXUenwq/U6z6r+6lv73c+4nwl7qf8fqPhV+p1n1X90397ufcOEvdT/j9T0o8ztqcQZCYJ43SX0mRgaNhc9alTtsZTUHGSb0q4lT3QjOpGm4STelXZu03yunQCA53yiZqqocdp8Nw/SKmcanSO3EbN7bcL7E3PYNt1iKc5NLBLOSk1CN7zvMauqo8dynWQytqDiUb3aZItAaR17HqGxGq9r22UotZVzWBCSbi2nidHr8cgw2aFk0rY3znTG12xc7yRYem7gPnS6+WSh/tymbFYMnLMpV1fj3KDXNNc5tPSTAczzbSHscX+Tq2LbafSlH8GW8cWvIzWwnkxwwT2X951NDBzrk+x+oxTPOKQzSl8cDwImkAaQXPHULngOKUuNSbee/zM1cKiS0eR9V2PVEfLJDSCUindBqMdhYus7e9r9Xas0cXO/o+hirgoXdP1KfGs30WBVQjqKmON530k727TbgPWoppu4zdheYmbuexXLXPUNaINIMvOMY2UPYGOOkXNhc239CxUvhe30Gad03dpMXkkxebHMjwzVEhkkc593EAXs8gcABwC3VElddoNUXe399Bn5v/AMSj+VR/zXNt2en+pFDdHPS/WjH5S5DFlRxaSDrZuDY+eFttbupnrf8AT8VK2pNX4PYZOccRnpaRkVNG5005LWuA8lg2u4ngOO1/T2KVeckroLFmncqz0Kk3UtEkoQxa6X1IkuT3EKjDaKEvDpaepeQCLuMUmot3/wBrrXv61Vs05xSvxT8Dubu2ez16k1C6NSml1KSuvw60VuQei8frd43Ke5vN49u0+ebkc0j27ShV46RO470qoPXL4GqjaOc0u3Yc21c7ofu2Gyx7E/ejCZJtDnlo2a0blx2A24C/WrdSeRFyO5YrNvmvGlfdf0vR0nNcNxHEMKzDNNKDLZjZJ4gdxG7hpHUW/eufCdWE3J46UewtFm3PtFlhSp8XFqMtLWnqkdHxeYVGWpntvZ0DiLixsWHqVu0O+hN9T2Hz+3wcKNWLzpPYz8yv0dg7sexYsnIQ1Gqw82hqRzzNlZWYvjML2aoI21Ahh1XaTIT55HWOr1bdqq1pVJzTWCvuXmfQ9zKNjs1nnCd05ODlK7HD1df3oL/LGKyYnRuE0Topo3aJAR5JI62nrBG//wBdXqM3JcZXNHl90bLToVF6KWVCSvWnU+tGNl349ru8b4Sq1l5arrWw87Y+Xra1sKFXjpBATuNdLKD6XwBULRzml27Dm2rndD92wolfOkclzjjElXmqsjMlayOkiYWmkIAYXXc+WQam84BYAM32vtxUISwcn0O7qX/vyJzVzjHPem+v7Ri4xWtwflgoauaQGGopw1sx8lpOm1+wbkerUFtpq6pOOZ/fkaZ404SvvuLnOefabKUMRfeV0rrNjiIL7f6gL7jgPnUVjNQRswyXJmyxejo62pp31TYuca7VBzrgHB92nyd9zcN4X6llYSwzkb7445jcrBk5fyWdO8c75ntmWKd/oMNMjNbllq+SPump5sLztSQtrp6qocXvrAXHmhCQdP4O5bEdWkNA34qVPPcsyWOvoI1M17zt4aukkcAydFm/lCxZsss0YjluOacG3u543uDfgoUY/wBNvr+bJ1n/AFEur5IzMFy3Hlblrp4InyyN5guvK7U65DuwDbZbKLxnq8jXWjcoPr8zEyhDU1+acVc2mpKmTni2T3U4gtZqeBpGk+TYWv6AtVPkFf2/P5k58s7uz77vtlRybUD8N5P65hlhlj/COj5mTnGtDo7lt+qx3+e/WpVuQuee5/e0zS5e/rW3/wANnyF/i3g/ak+0ct1XOtSNUM8tfyRvc3/4lH8qj/muZbs9P9SKG6Oel+tGLyn9Enfts8QWy18keu/07z5ansKs8FaOGSnJf0Kh9b/G5VbJyKO3/qP+4T7P+qMvIPReP1u8blr3N5vHt2nktyOaR7dpQq8dIncd6VUHrl8DVRtHOaXbsObaud0P3bCiV46RK4b+MWr7mNVocvLUjt2j+1Uf1SN3j/xDUd0/wFStPIz1PYectnN6n6XsPLK/R2Dux7FGychDUQsPNoakafPn+Zw/5bH7Vi054a0en3F/Baf8cisVo4ZPZd+Pa7vG+EqjZeWq61sObY+Xra1sKFXjpBATuNdLKD6XwBULRzml27Dm2rndD92wolfOkRuYslSYlik0sFX7nFTEIqhvNCTW0XsWnUNDrEi+/FRUFc08zd/cZbd6azq/xNvieVKXFcDZSzRCSKNoay/nNsLAhw3Bt1hSnxpZTMQ4iyUabL/Jfh2AYgJo4S6Rpu0vcXaT2gHa/pWVJrMYcU85u8cyzT49W08s7C59M7XEQ4izrtO4B33aOKxHiyylnMvGLj0G5QHIsm1E+C8ouIsdR1WmrnAZNzTuaaG855TnGwI8ocFile6WRmd8voZrNKopZ1h8ihyrkary/iBf74iRsknOTA0wD5TvxfzhI9G2ylG6Ku6CM05Nvp+8CjwfLFPg2Kz1ELCJKg3lJcTc3J2BNhxPBYjxY5KzffmZlxpZTEuWKebMra4tPuhrdAdqNtO+2m9usrMXk33dIlxrr+g1WYeTigzBiJnljc2Rws50byzUOHlW47bKKikZcmzyzCyPJmTuYpaOaRjw6MMgYXuBc13lu6yL8T6QsVW5rJ0pmaSUZZWg8uRijkoOT+GOWN8bw592vaWuF3uIuCAVuqO+7UjVBYvX8jbZv/xKP5VH/Nc23Z6f6kUN0c9L9aJLlJiqcMp5d3S0072uu4k808EGw/2utt1fzhalOKfSn4H0TcCVmrzjgo1IJrD/AHJ9OtffVWZQpanmZKiqe7XOQ4RXOmJovYAdR339QVqhGdzlN5+jQcPdSrZsqNGzxV0MMrpk+lvq0GNyX9CofW/xuULJyKNv+o/7hPs/6oy8g9F4/W7xuWvc3m8e3aeS3I5pHt2lCrx0idx3pVQeuXwNVG0c5pduw5tq53Q/dsKJXjpErhv4xavuI1Why8tSO3aP7VR/VI3eP/ENR3T/AAFStPIz1PYectnN6n6XsPLK/R2Dux7FGychDUQsPNoakafPn+Zw/wCWx+1YtOeGtHp9xfwWn/HIrFaOGT2Xfj2u7xvhKo2XlqutbDm2Pl62tbChV46QQE7jXSyg+l8AVC0c5pduw5tq53Q/dsKJXzpBAEAQBAEAQBAEAQBAEAQGuxrCG4xA1rnPbpcHNcw2IIv6D2rRaLPGskm2rscCtabLG0RSk2rnfga74K/rlZ9b/ZV94+8n3lbg33s/5fQfBX9crPrf7JvH3k+8cG+9n/L6H43KYaLCrqwO9/sm8PeT7w9zm89af8jb4RhzcKoGxMJLW33PHc3PtVqhRjRgoRzIt2ehGhTVOOZGYtpvNPjuDOxOoikjmML4tVjp1ecAD1jsVW0WaVWUZRlktX9F+cpWuySrSjOE8lxv6L85ie8lZ+kHfUt/qWre1o9t8K8zTvS1e3+FeZ+e8VXqv74G/bzLf6k3taPbfCvMzvW15t8P+K8z5my9VTwuY6vJa4EEcyNwRY/lLErJXknF1cH+X6kJ2G0zi4yr4P8AKvM/KfLtVTQNYyvIa0WA5kbD+JYjZK8YqKq4L8v1ELDaYRUY18F+VeZ9nAqs/wDUD9S3+pS3taPbfCvMnvS1r/6H/FeZ++8lZ+kHfUt/qTe1o9t8K8zG9LV7f4V5nhBliop5nvbXEOkN3nmRuRw/KUI2KtFtqri8/F+prhufaISco1sXn4q8z395Kz9IO+pb/Up72tHtvhXmbN6Wr2/wrzHvJWfpB31Lf6k3taPbfCvMb0tXt/hXmftLl6ZuKxTS1Zl5q9gYw3zhY7h3/wBZIWSp6SNSdS+7q09ohYavpY1KlXKyb+i7OtZRK+dMIAgCAIAgCAIAgCAIAgCAIAgCAIAgCAIAgCAIAgCAIAgCAIAgCAIAgCAIAgCAIAgCAIAgCAID4mmbAzU5waO0mw/5QH7HIJWAtIIPAg3CA+kAQBAEAQBAEB8ySCKMucQAOJJsB6ygPOlq2VkeqN7Htva7XBwv2XCA9kAQBAEAQBAEAQBAEAQBAEAQBAEAQBAEBP53dSU+COnrY2SxweW1rhe77FrQAdi43sPWgJGmoq7K+S4DE0sDpXzVLImCR8Mb9TwyJjiAQ0kXA342HUgOg4JVtr8IilZJzrXsBD7adVxxt1X7EBmoAgCAIAgCAwMdZA7CZDVBhhYNb9e7bM8q5HXa3BAcxpqmXDMqz11PamNbVxc1E1rSI4S5sbSWDYOePKI/ZHUgLDLuI1EWbaiinmbOI4WSteGBjgXlwLXAEj8m49BQFagCAIAgCAIAgCAIAgCAIAgCAIAgCAw8UxKPCqbnJSQ29tgTufUtVatClHKnmNNe0QoRy5vAl8axrC8egaypaJWtOoNcxxANrX9diVV4Ss+nwZS4XsvreDNdowQUXNCENZq16Wse3y9Oknbr07epOErPp8GOF7L63gzeUebaCipWxxnQxgDWtbGQABwAFk4Ss+nwY4XsvreDKDDq5mI0gkjN2u4G1uBsrdKrGrHKjmL1GtCtBThmZkrYbTX4vjUODtaZXadXCwJJtx4etaK9pp0bst5ytaLXSs93pHdeaz4b0f5x38DvuVfhKz6fBlXhey+t4MfDej/OO/gd9ycJWfT4McL2X1vBj4b0f5x38DvuThKz6fBjhey+t4MxcSzNh+K0Rim/CRu85jmOsbb7pwlZ9PgOF7L63gyVxvD8JqsIdDTNjp9b43SEQus5jHhxabdvD504Ss+nwY4XsvreDKPBcZwvAYXNpmNhDjdwZGRc+nbdOErPp8GOF7L63gzY/Dek/wBbv4D9ycJWfT4Dhey+t4MfDej/ADjv4HfcnCVn0+DHC9l9bwY+G9H+cd/A77k4Ss+nwY4XsvreDMigzVTYhVtjY8lzuALSOq/Yp07dRqSUYvF9RspbpWerNQi8X1M3auF8ICF5Qs6TYNiEFFRRNlrKjzdXmsb2kdfX8wKxG+csldGcy7oxymaGtzBjeUauF9XHFVwSvDXCBp1tJ32AF72vbaxt1KUWsrJfeYknkuS6CuxGhq6nNUMscjm07QNQu0HyrFwDSOA5sX1b/hDptY3RWS3f9/fRd24Bu+Ku+/u/wKOOtjlqXRtkYXt85gcC4escQsLEGJmWsdh2XqiZltccTnNuLi4aSLhQqScY3onBJyuZNcmGKV+O4WKmrfA6KVt42xtLXA3IOrq/ct0o5Kxz4GmMsrMb/OGIvwnK9TPHbXHG5zbi4uBtcda1TdyvN1OKlK5mJye4xJj+UIKiaxkkBLtIsOJGwW6pFRau0I0wk2nfpZpuSnNVRminqzUFhMU2hulunybdfaVrp8ajGbzvyXmTnhWlBZl5sro8Zp5a0wtniMg/ID2l1/Ve90WOYPDOQfKnmHEcrPbPBJB7ne9sYa5hc/UQbm/C2yU8akYy6WZa4jkuhFPnw3y2f2m+IKjulyD1racrdV32Xu2m/qZ20tO57zZrAXOPYALk/uV1tJXs69OEqk1CKvbwXacnmzZXVWYhPEx3MiMvbCTs+FpIc4j/AFGxN/aOPMdoqueVHNo6j28NybDTsvoarWXek5aJNYLV94HS8PxNmMYMJoz5L2kjtB3BB9IOyvqanDKR4u22admnOlUzowMidGIv/LxFVtzebx7dpx9yeaR7dpQK8dIncd6VUHrl8DVRtHOaXbsObaud0P3bDbYviTMIw180nmsFzbiewD0k7K3OahFyZ2rLZp2mrGlDOzm2G5urafG5Jp43GDS174vzcTiNLm9dwDc9voVCFoqqblJYaNB660bkWKdnjSoy497Sl60lnT+8Os6Di1Q2qyzM9hDmugeWkcCCw2Vq0NOhNrQ9h4PdCnKnSqwkrmk9gyv0dg7sexYsnIQ1Gqw82hqRB5qzPVV+NRsoy5kbJxCHcA+Yngf9o7Pn6wq9avOU0oZr7u099ubuZZaNnlK1YycXK7RHSuv/AM0lvlnHRjdI67THLGdMsZ4td/MHqKuUquWtDWc85uhYXZZq55UJYxeleZj5d+Pa7vG+EqtZeWq61sPO2Pl62tbDA5QMyPwum5inBM72F9x+RG0Euf67A29S2Wms4LJjnPYbibmwtE/TVvwJpa28y8TFyFmiSoLKarvzr2CSF5//AEjIJ/eLH9x7FGzV27oTz9HWb92ty6cMq0Wb8Kd0l6r8vvpNxje+a6D6XwBQtHOaXbsPEWrndD92wolfOkctzfmqX4T1ELauSkZTRsILIDKHPfcl0pDXaY2gAdXncVGDvvfXd1duvo7SU1dctKv6+wwcQqBR8uFHLM5umanDWPHmFxBHkk9RPD1hbKS49SPSaqnJwledEzXmumynSskqXlrXu0tsNRva5NhvYejtChfxlHpZsuwb0G6jfrYD2i++yk1c7iKd6vRqaHLVPQY9NWMaRNOAJHaiQQLW24DgOCxHiq5GXi030HznXofWdxJ4CtVb8D++k2Uvxok8hw1NRyS0zKSRkcrm2D3i+lus6iB1ute19rqzWV8o6Llf3Fek7lLtNdU4lNU5bxuB1QaqGCPSydzWg6yx3OMu0BrtPk7gda0TxpZTXTh1q9Y/ecsQWTVUerHqNRkHI1Xi2UoJosXqKdjm7RNaS1u5G1pB7FunFpq99Bog709Zrci1cmFcmuMvjcecbIRr4HcWLvQd7rS3fZaeGDfyibUsm0TveZfNmNBlp9ZkaHmMLDJbNeyt90MDi6972NiL9Qvtsts8pTWThca4XOLysbyv5ZnSP5PaMzC0vOx6x/u0uvw24rOG+IXaSUL/AEM79HzLbPnRo/tN9oXO3T5B61tOXupzTu2lGRqFirx1E7iTnaGcpkIAsBSHYd4VVfOFqO7Bt7kTb9otiKl0QEBa0ACxAA2CstYXI4U25J3s0WQzfK8Xrd4iqW5vN49u05u5PNI9u1lCrx0idx3pVQeuXwNVG0c5pduw5tq53Q/dsKB7BI2xAI7Durx002neiWw9odyhVYIuDBGLehVo8vLUjt121uXRa9aRu8daGZfnAFgIX2A/YKlaeRnqew83bW3QqN6HsPPK/R2Dux7FGychDUQsPNoakabPYtU4f8tj9qxaM8NaPUbjO+Fp/wAcisDQCduPFWjh3sn8u/Htd3jfCVRsvLVda2HMsfL1ta2GVmqJvweqnaRq9zyDVbe2h21+NlZrJZEn1M9DubOW+qUb8MuOHajyydE12WKRxaCRE2xtuLgXsepYoJejjqJ7qykrZWSeDk9p4410soPpfAFWtHOaXbsPN2rndD92wolfOkQuY8oVVRi9TLSSwNbWQiKcStcS3TqAezTxNnEWPoUMhNSi8zd5JyxUulYGxx3IdLj+X4aWcOIhYGxyNNnts0C4O43sLg3GwU58aWUsCNPiRyTS4NySUtDirJ5pqirdH5gmcC1tuG1t7dnD0LMXc7+kxJXq7oOhrBkn8LylFhuaaiua+QyVAAe0kaQBbzbC/V1kpHixcUJYtPQe2duh9Z3EngK1V/wP76TZS/GjmmQ8Sdmbk397qGYRVMbLSPeHANY5xvpIG5I22W+svSJNZlcn3Gmi8hu/Pjd3lhgWVJ2Zamoak07IHR6GClaWuF76iS8EEnbftvdYnx1iZhfB4FDlnA2ZcwSOmjc5zIxYF9tXEnewA6+xZlLKMRjkmry1kWny/h9TC0vljqXF0gl0niLECzRsoJL0ap9C+nkTvfpHU6X9fM0DOSCnDRG6qq3UrXaxTGT8He97cL2/59KyuhvG4w+lLC8n+XbHqdlFFh7btljkjfp02aGWIFjw+ZZptzrRfWZd0aUlpXzOh586NH9pvtCobp8g9a2nK3U5p3bSkV46hJ1P4zovkh+0cqr5wtR3Kf8AZ5/5F/1RVngrRwyfyD0Xj9bvG5Udzebx7dpzdyOaR7dpQq8dIncd6VUHrl8DVRtHOaXbsObaud0P3bCiV46RK4b+MWr7mNVocvLUjt2j+1Uf1SN3j/xDUd0/wFStPIz1PYectnN6n6XsPLK/R2Dux7FGychDUQsPNoakafPn+Zw/5bH7Vi054a0en3F/Baf8cisVo4ZPZd+Pa7vG+EqjZeWq61sObY+Xra1sM3NPRiq7iT7NytVuTlqZ39zeeUf1R2o8smdFKXum+xYocnHUT3W57V/UzGxrpZQfS+AKraOc0u3YedtXO6H7thRK+dIIAgCAIAgCAIAgCAIAgCA1mYcKOM4dzQfo3Bvp1cPRcKvaqHpqeRfcVbZZnaKfo8q7svNf7yVn6Qd9S3+paN7Wj23wrzK29LV7f4V5k5S+6arPU1L7p8uCFrxMY23LXndtuofOVh2W0X3+l+En6C3KGQrQ7s92Thf3lF7zVv8A3/8A6h96b2tPtfA170tnt/hRs8v4Z7z4U2HVr033tbiSeFz2qzZqPoaahffcW7HZ970lTvvuNit5ZNLj+FS1tXBLC9jXxF1tYJHlADq9SqWmhOcozg0nG/P1lG12apUnCpTaTjfn6zw9zYj+ep/4D9yhkWv1o9xD0du9ePczQYHX1eKZgrY2OgbLTuYyR5j864JaARvYW6+1YVO1335Ue4k3uk45DqRyVmWJuqnDK+qp3MdUQ6XtLSAw8CLFRnRtU4uLmseo01LPbZxcZTjc+rSfNNl2qpqdrG15a1osAIRsP4khZK8YqKq4L8v1ELDaYRUY17kvyrzNDnz3Tl3BW1D6nn9ErA1pja2znOsHA+VYi9+Cy7LXf/L8K8zbChbYX5NpavwfFWK0Zyi95q3/AL//ANQ+9N72n2vga96Wz2/wo8KfLVVTzPe2ts6Q3eeaG5HDrUI2OvFtqri8+BrhufaYSco1sXn4pjZho6vDsv1MzqznGxQveWGIDUGscS2+9r2tex4qe9rS8HV8DbGzW2MlJV7mvyo8sp0VTieWaaZlYYmyRNc2MRNIYCNhe4vb1BFZa6VyrfCvMnOz2ypJylaG2/yrzNtTZemGKRTS1Zl5q9gYw3zhY7h38lmNkqekjOdS+7q09pCFhq+ljUqVcrJ/Ldn7SjV86YQBAEAQBAEAQBAEAQBAEAQBAQeD/jjrvksXtQF4gCAIAgCAgcg9Osb76L7NyAvkAQEFy2dCPp4vGEBeoAgNHnvoRX/JZvsnoDH5NugND3DPCEBSIAgCAIAgCAIAgCAIAgCAIAgCAnc/5gfljK0tTG1r3MtZrr2NyB1bqMpXXE4RvvJ+ojlwltVjYLHGSiYRFY2DmgONzfh/z/OVXiPD7xIUeOsSqyhizsdyzT1L2ta6VgcQ29gT2X3UpK53EYSvRuFEkEAQBAQOQenWN99F9m5AXyAICC5bOhH08XjCAvUAQGjz30Ir/ks32T0Bj8m3QGh7hnhCApEAQBAEAQBAEAQBAEAQBAEAQBAQvLX+Lmo/8fEFrqdGtGyn06mSGM5Qq4OT587sVqHxim1cyWDSW6B5N78OrgtlbBvX8zXQ4112B0Dkv/F/Rdy1TqfiNdLM9b2lSoGwIAgCAgcg9Osb76L7NyAvkAQEFy2dCPp4vGEBeoAgNHnvoRX/ACWb7J6Ax+TboDQ9wzwhAUiAIAgCAIAgCAIAgCAIAgCAIAgNdj+Cw5gwt1PO0ujfa4Di3gbjcbrDSecypNZj9qsGiq8DNI5pMJj5si5B0Wta/Hh1rMuNnMQ4mY9MIw2PB8NjgiBEcbdLQSTYD0ncrLd5hJLMZiwZCAIDQ5xzTFlLDmzTMke1zwwCMAm5vbiQLbLCfGUdJm7iuWgl46h2R6/F6+pieYZZYjHo0lzhpLSQCRaxd1ntSTyc4gspXrWX9DUitomSAEB7Q4A8bEX3UmrncQjLKV57rBIguWzoR9PF4wgL1AEBo899CK/5LN9k9AY/Jt0Boe4Z4QgKRAEAQBAEAQBAEAQBAEAQBAEAQBAEAQBAEAQHMuX6/wAEYrcfdDLX7bOUf+WF2n5E1+Cer5k/ylPxk5Mm91toxB5NzGXavOFrX9KxU6L9Jilm4ug65l34gp+6Z4Qt1T8TNNL8CNioGwguWzoR9PF4wgL1AEBo899CK/5LN9k9AY/Jt0Boe4Z4QgKRAEAQBAEAQBAEAQBAEAQBAEAQBAEAQBAEAQEzn/KfwwwlkPPczpkEmrRrva+1tTe3jdYS48ZaDN/FcdJ751y38KctPped5rXby9Gu1iDw1N7O1YksoU3kK7quNthtL7iw+OK+rQwNva17AC9t7Kcne7yEI5MbjJWCRI8qGDTY7lbmoGa387G61wNg8EnfsG6ArkAQGjz30Ir/AJLN9k9AY/Jt0Boe4Z4QgKRAEAQBAEAQBAEAQBAEAQBAEAQBAEAQBAEAQBAEAQBARWQ8yT45juIxTFpbTTBkdm2NvL49vALEMaak9L8BU4tTJWa4/cAzJPXcotdRvLeZgY0sAbY3Nr3PWkMYtvoYqcWUUulFosg0ee+hFf8AJZvsnoDH5NugND3DPCEBSIAgCAIAgCAIAgCAIAgCAIAgCAIAgCAIAgCAIAgCAIDiGVMoR5pzbipkmqI+bqNuZk0XuX8dt+CjSX9JPrZKtL+rd1I2nJrhbcF5UMRgY+R7WRMAdI7U48DuVKm74y1kKqunHUdbQyarNVG/Ecr1cMYu+WCRjRwu50bmj/koDxyRQvwzKFJDK3TJHC1rhe9nAbjbZAbtAEAQBAEAQBAEAQBAEAQBAEAQBAEAQBAEAQBAEAQBAYGHYNBhlRK+GJrHTHVIRxc7fc/vKLBXIPF3vOKbBoKXE5KhkTWzSiz3ji4Dhf8AciwVyDxabM9AcuwnMjcO5VMRZU1WiINZzbZJCGA2F9IJsD6lim+LK/SZqp5UbtB9Ydj/AL58tGmGpMlP7kvpZITHrB3OkHTqWaa/Hf8AeCI1X+C77znT0MhAEAQBAEAQBAEAQBAEAQBAEAQBAEAQBAEAQBAEAQBAEAQHI8IwWnxzlfxNtRDHMGsYQHi9jYLFJcWWszWby4rqPvCsLhwfl05qCNkTPcd9LBYXJ3KzSeE/voRGsrsj70nWUMh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chemvazba.moxo.cz/Vyvoj/hybrid_methanE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432875"/>
            <a:ext cx="4816574" cy="42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6516216" y="3808483"/>
            <a:ext cx="2376264" cy="19802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4 valenčné elektróny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Tlačidlo akcie: Domov 6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6455374" y="208522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Základný stav</a:t>
            </a:r>
          </a:p>
          <a:p>
            <a:pPr algn="ctr"/>
            <a:r>
              <a:rPr lang="sk-SK" dirty="0" smtClean="0"/>
              <a:t>s najnižšou E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6372324" y="3068960"/>
            <a:ext cx="261171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Excitovaný=vzbudený</a:t>
            </a:r>
            <a:r>
              <a:rPr lang="sk-SK" dirty="0" smtClean="0"/>
              <a:t>  stav</a:t>
            </a:r>
          </a:p>
          <a:p>
            <a:pPr algn="ctr"/>
            <a:r>
              <a:rPr lang="sk-SK" dirty="0" smtClean="0"/>
              <a:t>s vyššou 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31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1314" y="-459432"/>
            <a:ext cx="8229600" cy="1600200"/>
          </a:xfrm>
        </p:spPr>
        <p:txBody>
          <a:bodyPr/>
          <a:lstStyle/>
          <a:p>
            <a:r>
              <a:rPr lang="sk-SK" dirty="0" err="1" smtClean="0"/>
              <a:t>Alotropické</a:t>
            </a:r>
            <a:r>
              <a:rPr lang="sk-SK" dirty="0" smtClean="0"/>
              <a:t> modifikácie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t</a:t>
            </a:r>
            <a:r>
              <a:rPr lang="sk-SK" b="1" dirty="0" smtClean="0">
                <a:solidFill>
                  <a:schemeClr val="tx1"/>
                </a:solidFill>
              </a:rPr>
              <a:t>uha = grafit</a:t>
            </a:r>
          </a:p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d</a:t>
            </a:r>
            <a:r>
              <a:rPr lang="sk-SK" b="1" dirty="0" smtClean="0">
                <a:solidFill>
                  <a:schemeClr val="tx1"/>
                </a:solidFill>
              </a:rPr>
              <a:t>iamant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chemeClr val="tx1"/>
                </a:solidFill>
              </a:rPr>
              <a:t>fullerény</a:t>
            </a:r>
            <a:r>
              <a:rPr lang="sk-SK" b="1" dirty="0" smtClean="0">
                <a:solidFill>
                  <a:schemeClr val="tx1"/>
                </a:solidFill>
              </a:rPr>
              <a:t> C</a:t>
            </a:r>
            <a:r>
              <a:rPr lang="sk-SK" b="1" baseline="-25000" dirty="0" smtClean="0">
                <a:solidFill>
                  <a:schemeClr val="tx1"/>
                </a:solidFill>
              </a:rPr>
              <a:t>60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0126"/>
            <a:ext cx="5567904" cy="415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8/82/Fullerene-C60.png/250px-Fullerene-C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" y="36400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idlo akcie: Domov 5">
            <a:hlinkClick r:id="rId4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Tuha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štiepateľnosť  - slabé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Waaslove</a:t>
            </a:r>
            <a:r>
              <a:rPr lang="sk-SK" dirty="0" smtClean="0"/>
              <a:t> sily medzi vrstvami</a:t>
            </a:r>
          </a:p>
          <a:p>
            <a:r>
              <a:rPr lang="sk-SK" dirty="0" smtClean="0"/>
              <a:t>vodič elektrického prúdu</a:t>
            </a:r>
          </a:p>
          <a:p>
            <a:r>
              <a:rPr lang="sk-SK" dirty="0" smtClean="0"/>
              <a:t>výroba </a:t>
            </a:r>
            <a:r>
              <a:rPr lang="sk-SK" dirty="0"/>
              <a:t>ceruziek </a:t>
            </a:r>
            <a:r>
              <a:rPr lang="sk-SK" dirty="0" smtClean="0"/>
              <a:t>– </a:t>
            </a:r>
            <a:r>
              <a:rPr lang="sk-SK" b="1" dirty="0" smtClean="0"/>
              <a:t>grafit</a:t>
            </a:r>
            <a:r>
              <a:rPr lang="sk-SK" dirty="0" smtClean="0"/>
              <a:t> sa spoločne </a:t>
            </a:r>
            <a:r>
              <a:rPr lang="sk-SK" b="1" dirty="0"/>
              <a:t>s vápnom</a:t>
            </a:r>
            <a:r>
              <a:rPr lang="sk-SK" dirty="0"/>
              <a:t> veľmi jemne pomelie a potom vylisuje do vhodného </a:t>
            </a:r>
            <a:r>
              <a:rPr lang="sk-SK" dirty="0" smtClean="0"/>
              <a:t>tvaru</a:t>
            </a:r>
          </a:p>
          <a:p>
            <a:r>
              <a:rPr lang="sk-SK" dirty="0"/>
              <a:t>g</a:t>
            </a:r>
            <a:r>
              <a:rPr lang="sk-SK" dirty="0" smtClean="0"/>
              <a:t>rafitové bane – USA Mexiko, Rusko </a:t>
            </a:r>
            <a:r>
              <a:rPr lang="sk-SK" dirty="0"/>
              <a:t> 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www.volf.sk/uploaded/system_files/temp/5006%7C5d42631b617d732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0" y="4077072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957" y="-182562"/>
            <a:ext cx="8229600" cy="1600200"/>
          </a:xfrm>
        </p:spPr>
        <p:txBody>
          <a:bodyPr/>
          <a:lstStyle/>
          <a:p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ajtvrdší nerast v prírode</a:t>
            </a:r>
          </a:p>
          <a:p>
            <a:r>
              <a:rPr lang="sk-SK" dirty="0" err="1"/>
              <a:t>k</a:t>
            </a:r>
            <a:r>
              <a:rPr lang="sk-SK" dirty="0" err="1" smtClean="0"/>
              <a:t>ovalentné</a:t>
            </a:r>
            <a:r>
              <a:rPr lang="sk-SK" dirty="0" smtClean="0"/>
              <a:t> väzby vo vrstvách aj medzi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vrstvami</a:t>
            </a:r>
          </a:p>
          <a:p>
            <a:r>
              <a:rPr lang="sk-SK" dirty="0"/>
              <a:t>b</a:t>
            </a:r>
            <a:r>
              <a:rPr lang="sk-SK" dirty="0" smtClean="0"/>
              <a:t>ezfarebný až čierny</a:t>
            </a:r>
          </a:p>
          <a:p>
            <a:r>
              <a:rPr lang="sk-SK" dirty="0" smtClean="0"/>
              <a:t>vznik </a:t>
            </a:r>
            <a:r>
              <a:rPr lang="sk-SK" dirty="0"/>
              <a:t>diamantu </a:t>
            </a:r>
            <a:r>
              <a:rPr lang="sk-SK" dirty="0" smtClean="0"/>
              <a:t>– vysoký tlak </a:t>
            </a:r>
            <a:r>
              <a:rPr lang="sk-SK" dirty="0"/>
              <a:t>a vysoké </a:t>
            </a:r>
            <a:r>
              <a:rPr lang="sk-SK" dirty="0" smtClean="0"/>
              <a:t>teploty –</a:t>
            </a:r>
          </a:p>
          <a:p>
            <a:r>
              <a:rPr lang="sk-SK" dirty="0"/>
              <a:t>o</a:t>
            </a:r>
            <a:r>
              <a:rPr lang="sk-SK" dirty="0" smtClean="0"/>
              <a:t>blasti kde </a:t>
            </a:r>
            <a:r>
              <a:rPr lang="sk-SK" dirty="0"/>
              <a:t>žeravá </a:t>
            </a:r>
            <a:r>
              <a:rPr lang="sk-SK" dirty="0" smtClean="0"/>
              <a:t>magma z </a:t>
            </a:r>
            <a:r>
              <a:rPr lang="sk-SK" dirty="0"/>
              <a:t>veľkých hĺbok vystúpila na povrch a </a:t>
            </a:r>
            <a:r>
              <a:rPr lang="sk-SK" dirty="0" smtClean="0"/>
              <a:t>stuhla</a:t>
            </a:r>
          </a:p>
          <a:p>
            <a:r>
              <a:rPr lang="sk-SK" dirty="0" smtClean="0"/>
              <a:t>náleziská Južná Afrika, Namíbia, Rusko, Kanada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Využitie:</a:t>
            </a:r>
          </a:p>
          <a:p>
            <a:r>
              <a:rPr lang="sk-SK" dirty="0" smtClean="0"/>
              <a:t>priemyselné diamanty</a:t>
            </a:r>
            <a:endParaRPr lang="sk-SK" dirty="0"/>
          </a:p>
        </p:txBody>
      </p:sp>
      <p:pic>
        <p:nvPicPr>
          <p:cNvPr id="5122" name="Picture 2" descr="https://encrypted-tbn0.gstatic.com/images?q=tbn:ANd9GcQalrBpn5A6uwEflPRckmvcUJCzH2NKvXZagy1VyXezplAoPpCo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9" y="160337"/>
            <a:ext cx="226504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http://webmium.blob.core.windows.net/users/26663/assets/530664ed1deadbeefb157bc31cad7ea8/diamantovevrtakyuchycernisdspr616mma1636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552" y="5157192"/>
            <a:ext cx="2273411" cy="15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encrypted-tbn2.gstatic.com/images?q=tbn:ANd9GcQrUunbf2Jxv2jR7fVCgq-ov_lvg1WP4lq8m-0Nv8j8_W2-rVV9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62" y="5016679"/>
            <a:ext cx="2300675" cy="16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lačidlo akcie: Domov 10">
            <a:hlinkClick r:id="rId6" action="ppaction://hlinksldjump" highlightClick="1"/>
          </p:cNvPr>
          <p:cNvSpPr/>
          <p:nvPr/>
        </p:nvSpPr>
        <p:spPr>
          <a:xfrm>
            <a:off x="8579864" y="6242984"/>
            <a:ext cx="503548" cy="51871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422</TotalTime>
  <Words>615</Words>
  <Application>Microsoft Office PowerPoint</Application>
  <PresentationFormat>Prezentácia na obrazovke (4:3)</PresentationFormat>
  <Paragraphs>141</Paragraphs>
  <Slides>21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Palatino Linotype</vt:lpstr>
      <vt:lpstr>Wingdings</vt:lpstr>
      <vt:lpstr>Exekutíva</vt:lpstr>
      <vt:lpstr>Uhlík </vt:lpstr>
      <vt:lpstr>Prezentácia programu PowerPoint</vt:lpstr>
      <vt:lpstr>Prezentácia programu PowerPoint</vt:lpstr>
      <vt:lpstr>Prezentácia programu PowerPoint</vt:lpstr>
      <vt:lpstr>Riešenie, je v...</vt:lpstr>
      <vt:lpstr>Štvorväzbovosť uhlíka </vt:lpstr>
      <vt:lpstr>Alotropické modifikácie C</vt:lpstr>
      <vt:lpstr>Tuha</vt:lpstr>
      <vt:lpstr>Diamant</vt:lpstr>
      <vt:lpstr>Prezentácia programu PowerPoint</vt:lpstr>
      <vt:lpstr>https://www.sperky-a-diamanty.sk/napoveda/zaujimavosti/10-najslavnejsich-diamantov  </vt:lpstr>
      <vt:lpstr>Mohsova stupnica tvrdosti</vt:lpstr>
      <vt:lpstr>Bezkyslíkaté zlúčeniny uhlíka</vt:lpstr>
      <vt:lpstr>Kyslíkaté zlúčeniny uhlíka</vt:lpstr>
      <vt:lpstr>Prezentácia programu PowerPoint</vt:lpstr>
      <vt:lpstr>✓ Podmienky fotosyntézy:</vt:lpstr>
      <vt:lpstr>Vznik CO2</vt:lpstr>
      <vt:lpstr>H2CO3 </vt:lpstr>
      <vt:lpstr>Chemické vlastnosti C</vt:lpstr>
      <vt:lpstr>Využitie uhlíka</vt:lpstr>
      <vt:lpstr>Zopakujte si 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</dc:title>
  <dc:creator>lensk</dc:creator>
  <cp:lastModifiedBy>ucitel</cp:lastModifiedBy>
  <cp:revision>45</cp:revision>
  <dcterms:created xsi:type="dcterms:W3CDTF">2014-10-22T13:17:40Z</dcterms:created>
  <dcterms:modified xsi:type="dcterms:W3CDTF">2023-11-24T10:25:40Z</dcterms:modified>
</cp:coreProperties>
</file>