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70" r:id="rId9"/>
    <p:sldId id="260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A5179-1154-4483-8A15-5693002B575A}" type="datetimeFigureOut">
              <a:rPr lang="sk-SK" smtClean="0"/>
              <a:pPr/>
              <a:t>6. 4. 2015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D92D7-D793-47EB-8D77-D2B687589C8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A7B65-2C30-45E9-A1CD-AB60AA97AF71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2B67-3127-460B-A94D-D27641B6A9A7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875D43-646D-4251-AFC6-0264498052D1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F3F26-96F3-484F-9BEE-8C8B38BDE67E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AD3595-1E1F-48B5-AE04-D5164F725A05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E0A901-58A7-4EEA-AB95-4951E43EE25D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91A3D0-A9DB-47FB-8CE0-120FD04EDA10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73631-D7CE-4A43-B1D2-005E74FACA48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2152AF-807F-423E-BC01-05F8407E8969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E0417A-7A66-4DCC-81D5-DB69838DCC82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2D63F72-A2D1-4B42-840D-2C5ED7149DDC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6165E85-09AD-4010-BB6C-11D0E5D5363F}" type="datetime1">
              <a:rPr lang="sk-SK" smtClean="0"/>
              <a:pPr/>
              <a:t>6. 4. 2015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svieckach.webnode.sk/news/ako-horia-sviecky-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3600" dirty="0" smtClean="0"/>
              <a:t>Gymnázium </a:t>
            </a:r>
            <a:r>
              <a:rPr lang="sk-SK" sz="3600" dirty="0" err="1" smtClean="0"/>
              <a:t>gelnica</a:t>
            </a:r>
            <a:r>
              <a:rPr lang="sk-SK" sz="3600" dirty="0" smtClean="0"/>
              <a:t> – </a:t>
            </a:r>
            <a:r>
              <a:rPr lang="sk-SK" sz="3600" dirty="0" err="1" smtClean="0"/>
              <a:t>tmf</a:t>
            </a:r>
            <a:r>
              <a:rPr lang="sk-SK" sz="3600" dirty="0" smtClean="0"/>
              <a:t> 2015</a:t>
            </a:r>
            <a:endParaRPr lang="sk-SK" sz="3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85799"/>
            <a:ext cx="1344341" cy="241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685799"/>
            <a:ext cx="1402826" cy="240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685800"/>
            <a:ext cx="139555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914400" y="3810000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9144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OBLAK DYMU</a:t>
            </a:r>
            <a:endParaRPr kumimoji="0" lang="sk-SK" sz="3600" b="1" i="0" u="none" strike="noStrike" kern="1200" cap="all" spc="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pozorujeme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sz="2000" dirty="0" smtClean="0"/>
              <a:t>strácajú sa  zóny sviečky smerom ku knôtu nakoniec ostáva len tmavá zóna, ktorá nakoniec zhasne tiež, pretože tam nie je </a:t>
            </a:r>
            <a:r>
              <a:rPr lang="sk-SK" sz="2000" dirty="0" smtClean="0"/>
              <a:t>k</a:t>
            </a:r>
            <a:r>
              <a:rPr lang="sk-SK" sz="2000" dirty="0" smtClean="0">
                <a:sym typeface="Wingdings" pitchFamily="2" charset="2"/>
              </a:rPr>
              <a:t>yslík</a:t>
            </a:r>
            <a:endParaRPr lang="sk-SK" sz="2000" dirty="0" smtClean="0"/>
          </a:p>
          <a:p>
            <a:pPr>
              <a:buFontTx/>
              <a:buChar char="-"/>
            </a:pPr>
            <a:r>
              <a:rPr lang="sk-SK" sz="2000" dirty="0" smtClean="0"/>
              <a:t>pomaly </a:t>
            </a:r>
            <a:r>
              <a:rPr lang="sk-SK" sz="2000" dirty="0" smtClean="0"/>
              <a:t>ako sviečka zhasína začína stúpať dym kolmo hore</a:t>
            </a:r>
          </a:p>
          <a:p>
            <a:pPr>
              <a:buFontTx/>
              <a:buChar char="-"/>
            </a:pPr>
            <a:endParaRPr lang="sk-SK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sk-SK" sz="2000" dirty="0" smtClean="0">
                <a:sym typeface="Wingdings" pitchFamily="2" charset="2"/>
              </a:rPr>
              <a:t>3 experimenty : </a:t>
            </a:r>
          </a:p>
          <a:p>
            <a:pPr>
              <a:buNone/>
            </a:pPr>
            <a:r>
              <a:rPr lang="sk-SK" sz="2000" dirty="0" smtClean="0">
                <a:sym typeface="Wingdings" pitchFamily="2" charset="2"/>
              </a:rPr>
              <a:t>	- sviečka na cintorín</a:t>
            </a:r>
          </a:p>
          <a:p>
            <a:pPr>
              <a:buNone/>
            </a:pPr>
            <a:r>
              <a:rPr lang="sk-SK" sz="2000" dirty="0" smtClean="0">
                <a:sym typeface="Wingdings" pitchFamily="2" charset="2"/>
              </a:rPr>
              <a:t>	- čajová sviečka biela</a:t>
            </a:r>
          </a:p>
          <a:p>
            <a:pPr>
              <a:buNone/>
            </a:pPr>
            <a:r>
              <a:rPr lang="sk-SK" sz="2000" dirty="0" smtClean="0">
                <a:sym typeface="Wingdings" pitchFamily="2" charset="2"/>
              </a:rPr>
              <a:t>	-čajová sviečka červená</a:t>
            </a:r>
            <a:endParaRPr lang="sk-SK" sz="2000" dirty="0" smtClean="0"/>
          </a:p>
          <a:p>
            <a:pPr>
              <a:buNone/>
            </a:pPr>
            <a:endParaRPr lang="sk-SK" sz="2000" dirty="0" smtClean="0"/>
          </a:p>
        </p:txBody>
      </p:sp>
      <p:sp>
        <p:nvSpPr>
          <p:cNvPr id="4" name="Pravá zložená zátvorka 3"/>
          <p:cNvSpPr/>
          <p:nvPr/>
        </p:nvSpPr>
        <p:spPr>
          <a:xfrm>
            <a:off x="4876800" y="3657600"/>
            <a:ext cx="685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5638800" y="4267200"/>
            <a:ext cx="249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všetky prikryté kadičkou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10</a:t>
            </a:fld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914400" y="53340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experiment </a:t>
            </a:r>
            <a:r>
              <a:rPr lang="sk-SK" dirty="0" smtClean="0">
                <a:sym typeface="Wingdings" pitchFamily="2" charset="2"/>
              </a:rPr>
              <a:t> kamera 42x ZOOM, nepozorovali sme nič zvláštne + obraz bol rozmazaný</a:t>
            </a:r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048250"/>
            <a:ext cx="14478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Tvar 11"/>
          <p:cNvCxnSpPr>
            <a:stCxn id="7" idx="0"/>
          </p:cNvCxnSpPr>
          <p:nvPr/>
        </p:nvCxnSpPr>
        <p:spPr>
          <a:xfrm rot="5400000" flipH="1" flipV="1">
            <a:off x="4724400" y="3962400"/>
            <a:ext cx="76200" cy="2667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experiment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FontTx/>
              <a:buChar char="-"/>
            </a:pPr>
            <a:r>
              <a:rPr lang="sk-SK" sz="2000" dirty="0" smtClean="0"/>
              <a:t>vidíme, ako sviečka pomaly zhasína, pričom sa vytvorí dym, ktorý stúpa kolmo nahor a rozplynie sa až keď narazí na povrch kadičky</a:t>
            </a:r>
          </a:p>
          <a:p>
            <a:pPr>
              <a:buFontTx/>
              <a:buChar char="-"/>
            </a:pPr>
            <a:r>
              <a:rPr lang="sk-SK" sz="2000" dirty="0" smtClean="0"/>
              <a:t>ďalej </a:t>
            </a:r>
            <a:r>
              <a:rPr lang="sk-SK" sz="2000" dirty="0" smtClean="0">
                <a:sym typeface="Wingdings" pitchFamily="2" charset="2"/>
              </a:rPr>
              <a:t> </a:t>
            </a:r>
            <a:r>
              <a:rPr lang="sk-SK" sz="2000" dirty="0" smtClean="0"/>
              <a:t>dym klesal k sviečke (vďaka prúdeniu a zostatkovému teplu) potom opäť  začal stúpať hore </a:t>
            </a:r>
            <a:r>
              <a:rPr lang="sk-SK" sz="2000" dirty="0" smtClean="0">
                <a:sym typeface="Wingdings" pitchFamily="2" charset="2"/>
              </a:rPr>
              <a:t> </a:t>
            </a:r>
            <a:r>
              <a:rPr lang="sk-SK" sz="2000" dirty="0" smtClean="0"/>
              <a:t>opakovanie cca 3krát(prúdenie ustalo)</a:t>
            </a:r>
            <a:endParaRPr lang="sk-SK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1541477" cy="276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295400"/>
            <a:ext cx="1608538" cy="27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295401"/>
            <a:ext cx="1600200" cy="270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 experiment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- pri čajovej sviečke je dym slabší ale predsa stúpa kolmo nahor</a:t>
            </a:r>
            <a:endParaRPr lang="sk-SK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2178398" cy="285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399" y="1600200"/>
            <a:ext cx="2193789" cy="282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600200"/>
            <a:ext cx="2133600" cy="282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 experiment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- dym stúpa kolmo nahor</a:t>
            </a:r>
            <a:endParaRPr lang="sk-SK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1405064" cy="259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600201"/>
            <a:ext cx="1391356" cy="259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600200"/>
            <a:ext cx="139135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ál 6"/>
          <p:cNvSpPr/>
          <p:nvPr/>
        </p:nvSpPr>
        <p:spPr>
          <a:xfrm>
            <a:off x="6324600" y="1828800"/>
            <a:ext cx="838200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ovacia šípka 8"/>
          <p:cNvCxnSpPr>
            <a:stCxn id="7" idx="6"/>
          </p:cNvCxnSpPr>
          <p:nvPr/>
        </p:nvCxnSpPr>
        <p:spPr>
          <a:xfrm>
            <a:off x="7162800" y="22860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7391400" y="2743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Skondenzovaná vodná para</a:t>
            </a:r>
            <a:endParaRPr lang="sk-SK" dirty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13</a:t>
            </a:fld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6248400" y="4267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 mnohokrát bránila natáčaniu videa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17884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sz="2000" dirty="0" smtClean="0"/>
              <a:t>väčšie sviečky sú lepšie ako malé </a:t>
            </a:r>
            <a:r>
              <a:rPr lang="sk-SK" sz="2000" dirty="0" smtClean="0">
                <a:sym typeface="Wingdings" pitchFamily="2" charset="2"/>
              </a:rPr>
              <a:t> </a:t>
            </a:r>
            <a:r>
              <a:rPr lang="sk-SK" sz="2000" dirty="0" smtClean="0">
                <a:sym typeface="Wingdings" pitchFamily="2" charset="2"/>
              </a:rPr>
              <a:t>hrub</a:t>
            </a:r>
            <a:r>
              <a:rPr lang="sk-SK" sz="2000" dirty="0" smtClean="0">
                <a:sym typeface="Wingdings" pitchFamily="2" charset="2"/>
              </a:rPr>
              <a:t>ší </a:t>
            </a:r>
            <a:r>
              <a:rPr lang="sk-SK" sz="2000" dirty="0" smtClean="0">
                <a:sym typeface="Wingdings" pitchFamily="2" charset="2"/>
              </a:rPr>
              <a:t>knôt, ktorý potom </a:t>
            </a:r>
            <a:r>
              <a:rPr lang="sk-SK" sz="2000" dirty="0" smtClean="0">
                <a:sym typeface="Wingdings" pitchFamily="2" charset="2"/>
              </a:rPr>
              <a:t>tlie a tvorí väčší stĺpec dymu</a:t>
            </a:r>
          </a:p>
          <a:p>
            <a:pPr>
              <a:buFontTx/>
              <a:buChar char="-"/>
            </a:pPr>
            <a:r>
              <a:rPr lang="sk-SK" sz="2000" dirty="0" smtClean="0">
                <a:sym typeface="Wingdings" pitchFamily="2" charset="2"/>
              </a:rPr>
              <a:t>podarilo sa nám vysvetliť prečo vzniká stĺpec dymu a nešíri sa nerovnomerne </a:t>
            </a:r>
          </a:p>
          <a:p>
            <a:pPr>
              <a:buFontTx/>
              <a:buChar char="-"/>
            </a:pPr>
            <a:r>
              <a:rPr lang="sk-SK" sz="2000" dirty="0" smtClean="0">
                <a:sym typeface="Wingdings" pitchFamily="2" charset="2"/>
              </a:rPr>
              <a:t>ž</a:t>
            </a:r>
            <a:r>
              <a:rPr lang="sk-SK" sz="2000" dirty="0" smtClean="0">
                <a:sym typeface="Wingdings" pitchFamily="2" charset="2"/>
              </a:rPr>
              <a:t>iaľ  pri rôznych zväčšeniach sme nič nezistili – spôsobené rozmazaným videom /stále malý </a:t>
            </a:r>
            <a:r>
              <a:rPr lang="sk-SK" sz="2000" dirty="0" err="1" smtClean="0">
                <a:sym typeface="Wingdings" pitchFamily="2" charset="2"/>
              </a:rPr>
              <a:t>zoom</a:t>
            </a:r>
            <a:r>
              <a:rPr lang="sk-SK" sz="2000" dirty="0" smtClean="0">
                <a:sym typeface="Wingdings" pitchFamily="2" charset="2"/>
              </a:rPr>
              <a:t> </a:t>
            </a:r>
            <a:endParaRPr lang="sk-SK" sz="200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http://osvieckach.webnode.sk/news/ako-horia-sviecky-/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533400"/>
            <a:ext cx="7772400" cy="582216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r>
              <a:rPr lang="sk-SK" sz="4400" dirty="0" smtClean="0"/>
              <a:t>Ďakujem za pozornosť</a:t>
            </a:r>
            <a:endParaRPr lang="sk-SK" sz="44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Zadanie</a:t>
            </a:r>
            <a:endParaRPr lang="sk-SK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685800" y="12954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685800" y="4419600"/>
            <a:ext cx="76200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>
              <a:spcBef>
                <a:spcPct val="0"/>
              </a:spcBef>
            </a:pPr>
            <a:r>
              <a:rPr lang="sk-SK" sz="2000" dirty="0" smtClean="0"/>
              <a:t>Po zakrytí sviečky jej plameň zhasne a vytvorí sa stabilný stúpajúci prúd dymu. Preskúmajte oblak dymu pri rôznych zväčšeniach.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2</a:t>
            </a:fld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1066"/>
          <a:stretch>
            <a:fillRect/>
          </a:stretch>
        </p:blipFill>
        <p:spPr bwMode="auto">
          <a:xfrm>
            <a:off x="4038600" y="0"/>
            <a:ext cx="35814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Popis dymu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	- všetky vosky sú uhľovodíky </a:t>
            </a:r>
            <a:r>
              <a:rPr lang="sk-SK" sz="2000" dirty="0" smtClean="0">
                <a:sym typeface="Wingdings" pitchFamily="2" charset="2"/>
              </a:rPr>
              <a:t> atómy vodíka + uhlíka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	- po zapálení sviečky teplo plameňa taví vosk blízko knôtu</a:t>
            </a:r>
          </a:p>
          <a:p>
            <a:pPr>
              <a:buNone/>
            </a:pPr>
            <a:r>
              <a:rPr lang="sk-SK" sz="2000" dirty="0" smtClean="0"/>
              <a:t>	- vosk sa vstrebe do knôtu </a:t>
            </a:r>
            <a:r>
              <a:rPr lang="sk-SK" sz="2000" dirty="0" smtClean="0">
                <a:sym typeface="Wingdings" pitchFamily="2" charset="2"/>
              </a:rPr>
              <a:t></a:t>
            </a:r>
            <a:r>
              <a:rPr lang="sk-SK" sz="2000" dirty="0" smtClean="0"/>
              <a:t> teplo plameňa odparuje tekutý vosk 	(premieňa ho na horúci plyn) a uhľovodík sa začne rozkladať</a:t>
            </a:r>
          </a:p>
          <a:p>
            <a:pPr>
              <a:buNone/>
            </a:pPr>
            <a:r>
              <a:rPr lang="sk-SK" sz="2000" dirty="0" smtClean="0"/>
              <a:t>	- tieto výpary sú vtiahnuté do plameňa, kde reagujú s kyslíkom vo 	vzduchu a vytvárajú teplo, svetlo, H2O(vodná para) a CO2</a:t>
            </a:r>
          </a:p>
          <a:p>
            <a:pPr>
              <a:buNone/>
            </a:pPr>
            <a:r>
              <a:rPr lang="sk-SK" sz="2000" dirty="0" smtClean="0"/>
              <a:t>	-spočiatku trvá chvíľu kým sa plameň stabilizuje </a:t>
            </a:r>
            <a:r>
              <a:rPr lang="sk-SK" sz="2000" dirty="0" smtClean="0">
                <a:sym typeface="Wingdings" pitchFamily="2" charset="2"/>
              </a:rPr>
              <a:t> bliká, dymí</a:t>
            </a:r>
          </a:p>
          <a:p>
            <a:pPr>
              <a:buNone/>
            </a:pPr>
            <a:endParaRPr lang="sk-SK" sz="200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3</a:t>
            </a:fld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278" t="4324" r="5882"/>
          <a:stretch>
            <a:fillRect/>
          </a:stretch>
        </p:blipFill>
        <p:spPr bwMode="auto">
          <a:xfrm>
            <a:off x="990600" y="4648200"/>
            <a:ext cx="16002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81000"/>
            <a:ext cx="16097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dpis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deje</a:t>
            </a:r>
            <a:endParaRPr lang="sk-SK" dirty="0"/>
          </a:p>
        </p:txBody>
      </p:sp>
      <p:pic>
        <p:nvPicPr>
          <p:cNvPr id="1026" name="Picture 2" descr="https://encrypted-tbn2.gstatic.com/images?q=tbn:ANd9GcSJ9672MQPJGC-9TfBBbJKHd6MeD6WxflvyJ6SndTI_uFxj1h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52800"/>
            <a:ext cx="3276600" cy="1834896"/>
          </a:xfrm>
          <a:prstGeom prst="rect">
            <a:avLst/>
          </a:prstGeom>
          <a:noFill/>
        </p:spPr>
      </p:pic>
      <p:cxnSp>
        <p:nvCxnSpPr>
          <p:cNvPr id="16" name="Rovná spojovacia šípka 15"/>
          <p:cNvCxnSpPr/>
          <p:nvPr/>
        </p:nvCxnSpPr>
        <p:spPr>
          <a:xfrm>
            <a:off x="4191000" y="4191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895600"/>
            <a:ext cx="1134726" cy="269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BlokTextu 18"/>
          <p:cNvSpPr txBox="1"/>
          <p:nvPr/>
        </p:nvSpPr>
        <p:spPr>
          <a:xfrm>
            <a:off x="7467600" y="52578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častice uhlíka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5181600" y="365760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para vosku</a:t>
            </a:r>
            <a:endParaRPr lang="sk-SK" dirty="0"/>
          </a:p>
        </p:txBody>
      </p:sp>
      <p:sp>
        <p:nvSpPr>
          <p:cNvPr id="21" name="BlokTextu 20"/>
          <p:cNvSpPr txBox="1"/>
          <p:nvPr/>
        </p:nvSpPr>
        <p:spPr>
          <a:xfrm>
            <a:off x="6324600" y="281940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CO2 + H2O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7467600" y="4191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O2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5867400" y="4114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O2</a:t>
            </a:r>
            <a:endParaRPr lang="sk-SK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4</a:t>
            </a:fld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762000" y="16002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Rovnica :                     </a:t>
            </a:r>
            <a:r>
              <a:rPr lang="sk-SK" sz="2000" b="1" dirty="0" smtClean="0"/>
              <a:t>vosk + H2O </a:t>
            </a:r>
            <a:r>
              <a:rPr lang="sk-SK" sz="2000" b="1" dirty="0" smtClean="0">
                <a:sym typeface="Wingdings" pitchFamily="2" charset="2"/>
              </a:rPr>
              <a:t> teplo + H2O + CO2</a:t>
            </a:r>
            <a:endParaRPr lang="sk-SK" sz="2000" b="1" dirty="0" smtClean="0"/>
          </a:p>
          <a:p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Zóny sviečky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sz="2000" dirty="0" smtClean="0"/>
              <a:t>horiaca sviečka môže mať až 4 zóny</a:t>
            </a:r>
          </a:p>
          <a:p>
            <a:pPr>
              <a:buNone/>
            </a:pPr>
            <a:r>
              <a:rPr lang="sk-SK" sz="2000" dirty="0" smtClean="0"/>
              <a:t>		1.)  tmavá zóna </a:t>
            </a:r>
            <a:r>
              <a:rPr lang="sk-SK" sz="2000" dirty="0" smtClean="0">
                <a:sym typeface="Wingdings" pitchFamily="2" charset="2"/>
              </a:rPr>
              <a:t> vnútro plameňa, štiepanie parafínu</a:t>
            </a:r>
          </a:p>
          <a:p>
            <a:pPr>
              <a:buNone/>
            </a:pPr>
            <a:r>
              <a:rPr lang="sk-SK" sz="2000" dirty="0" smtClean="0">
                <a:sym typeface="Wingdings" pitchFamily="2" charset="2"/>
              </a:rPr>
              <a:t>		2.)  modro-zelená zóna  hlavná reakčná oblasť</a:t>
            </a:r>
          </a:p>
          <a:p>
            <a:pPr>
              <a:buNone/>
            </a:pPr>
            <a:r>
              <a:rPr lang="sk-SK" sz="2000" dirty="0" smtClean="0">
                <a:sym typeface="Wingdings" pitchFamily="2" charset="2"/>
              </a:rPr>
              <a:t>		3.)  mierne svetlá časť  horné a vonkajšie hrany</a:t>
            </a:r>
          </a:p>
          <a:p>
            <a:pPr>
              <a:buNone/>
            </a:pPr>
            <a:r>
              <a:rPr lang="sk-SK" sz="2000" dirty="0" smtClean="0">
                <a:sym typeface="Wingdings" pitchFamily="2" charset="2"/>
              </a:rPr>
              <a:t>		4.) svetlá zóna  od stredu k viditeľnej špičke plameňa</a:t>
            </a:r>
            <a:endParaRPr lang="sk-SK" sz="2000" dirty="0"/>
          </a:p>
        </p:txBody>
      </p:sp>
      <p:pic>
        <p:nvPicPr>
          <p:cNvPr id="16386" name="Picture 2" descr="http://www.chemistryviews.org/SpringboardWebApp/userfiles/chem/image/2011_October/Roth/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962400"/>
            <a:ext cx="5867400" cy="2701271"/>
          </a:xfrm>
          <a:prstGeom prst="rect">
            <a:avLst/>
          </a:prstGeom>
          <a:noFill/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5</a:t>
            </a:fld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905000" y="4724400"/>
            <a:ext cx="533400" cy="1524000"/>
          </a:xfrm>
          <a:prstGeom prst="ellips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6150" y="4038600"/>
            <a:ext cx="18478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914400"/>
          </a:xfrm>
        </p:spPr>
        <p:txBody>
          <a:bodyPr/>
          <a:lstStyle/>
          <a:p>
            <a:r>
              <a:rPr lang="sk-SK" dirty="0" smtClean="0"/>
              <a:t>Čo vplýva na horenie sviečky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3733800"/>
            <a:ext cx="7772400" cy="12954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endParaRPr lang="sk-SK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sk-SK" sz="2000" dirty="0" smtClean="0">
                <a:sym typeface="Wingdings" pitchFamily="2" charset="2"/>
              </a:rPr>
              <a:t>- 	</a:t>
            </a:r>
            <a:r>
              <a:rPr lang="sk-SK" sz="2000" dirty="0" smtClean="0">
                <a:sym typeface="Wingdings" pitchFamily="2" charset="2"/>
              </a:rPr>
              <a:t>na </a:t>
            </a:r>
            <a:r>
              <a:rPr lang="sk-SK" sz="2000" dirty="0" smtClean="0">
                <a:sym typeface="Wingdings" pitchFamily="2" charset="2"/>
              </a:rPr>
              <a:t>smer dymu vplýva okolité prúdenie vzduchu  dym			ho nasleduje</a:t>
            </a:r>
          </a:p>
          <a:p>
            <a:pPr>
              <a:buFontTx/>
              <a:buChar char="-"/>
            </a:pPr>
            <a:r>
              <a:rPr lang="sk-SK" sz="2000" dirty="0" smtClean="0">
                <a:sym typeface="Wingdings" pitchFamily="2" charset="2"/>
              </a:rPr>
              <a:t>zakrytím sviečky sa odstráni vonkajšie prúdenie vzduchu</a:t>
            </a:r>
          </a:p>
          <a:p>
            <a:pPr>
              <a:buFontTx/>
              <a:buChar char="-"/>
            </a:pPr>
            <a:endParaRPr lang="sk-SK" sz="20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6</a:t>
            </a:fld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990600" y="30480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Ako normálne dymí sviečka </a:t>
            </a:r>
            <a:endParaRPr kumimoji="0" lang="sk-SK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248275"/>
            <a:ext cx="1785884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059533"/>
            <a:ext cx="2205667" cy="179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lokTextu 8"/>
          <p:cNvSpPr txBox="1"/>
          <p:nvPr/>
        </p:nvSpPr>
        <p:spPr>
          <a:xfrm>
            <a:off x="762000" y="1143000"/>
            <a:ext cx="7543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Tx/>
              <a:buChar char="-"/>
            </a:pPr>
            <a:r>
              <a:rPr lang="sk-SK" sz="2000" dirty="0" smtClean="0"/>
              <a:t>na horenie sviečky pôsobí prítomnosť kyslíka </a:t>
            </a:r>
            <a:r>
              <a:rPr lang="sk-SK" sz="2000" dirty="0" smtClean="0">
                <a:sym typeface="Wingdings" pitchFamily="2" charset="2"/>
              </a:rPr>
              <a:t> ak sa prikryje kyslík sa pomaly spaľuje vzniká CO2 + H2O, a preto sviečka </a:t>
            </a:r>
            <a:r>
              <a:rPr lang="sk-SK" sz="2000" dirty="0" smtClean="0">
                <a:sym typeface="Wingdings" pitchFamily="2" charset="2"/>
              </a:rPr>
              <a:t>zhasne  -prúdenie okolitého vzduch, môže ju zhasiť</a:t>
            </a:r>
          </a:p>
          <a:p>
            <a:pPr>
              <a:buNone/>
            </a:pPr>
            <a:r>
              <a:rPr lang="sk-SK" sz="2000" dirty="0" smtClean="0">
                <a:sym typeface="Wingdings" pitchFamily="2" charset="2"/>
              </a:rPr>
              <a:t>V </a:t>
            </a:r>
            <a:r>
              <a:rPr lang="sk-SK" sz="2000" dirty="0" smtClean="0">
                <a:sym typeface="Wingdings" pitchFamily="2" charset="2"/>
              </a:rPr>
              <a:t>našom </a:t>
            </a:r>
            <a:r>
              <a:rPr lang="sk-SK" sz="2000" dirty="0" smtClean="0">
                <a:sym typeface="Wingdings" pitchFamily="2" charset="2"/>
              </a:rPr>
              <a:t>experimente:</a:t>
            </a:r>
          </a:p>
          <a:p>
            <a:pPr lvl="1">
              <a:buFontTx/>
              <a:buChar char="-"/>
            </a:pPr>
            <a:r>
              <a:rPr lang="sk-SK" sz="2000" dirty="0" smtClean="0">
                <a:sym typeface="Wingdings" pitchFamily="2" charset="2"/>
              </a:rPr>
              <a:t>nenachádza sa tam prúdenie vzduchu  žiaden prívod kyslíka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Porovnanie s atómovým hríbom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>
          <a:xfrm>
            <a:off x="914400" y="1783560"/>
            <a:ext cx="7620000" cy="24074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2000" dirty="0" smtClean="0"/>
              <a:t>Atómový hríb:</a:t>
            </a:r>
          </a:p>
          <a:p>
            <a:pPr>
              <a:buNone/>
            </a:pPr>
            <a:r>
              <a:rPr lang="sk-SK" sz="2000" dirty="0" smtClean="0"/>
              <a:t>	- efekt nastáva vytvorením extrémneho tepla, pri ktorom v okamihu explózie dôjde k prudkému rozpínaniu vzduchu v mieste výbuchu a vzniku vákua na tomto mieste</a:t>
            </a:r>
          </a:p>
          <a:p>
            <a:pPr>
              <a:buNone/>
            </a:pPr>
            <a:r>
              <a:rPr lang="sk-SK" sz="2000" dirty="0" smtClean="0"/>
              <a:t>	- vzduch je nasávaný smerom nahor </a:t>
            </a:r>
          </a:p>
          <a:p>
            <a:pPr>
              <a:buNone/>
            </a:pPr>
            <a:r>
              <a:rPr lang="sk-SK" sz="2000" dirty="0" smtClean="0"/>
              <a:t>	- horúce plyny tvoria prstencový tvar</a:t>
            </a:r>
          </a:p>
          <a:p>
            <a:pPr>
              <a:buNone/>
            </a:pPr>
            <a:r>
              <a:rPr lang="sk-SK" sz="2000" dirty="0" smtClean="0"/>
              <a:t>	</a:t>
            </a:r>
            <a:endParaRPr lang="sk-SK" sz="2000" dirty="0"/>
          </a:p>
        </p:txBody>
      </p:sp>
      <p:pic>
        <p:nvPicPr>
          <p:cNvPr id="17413" name="Picture 5" descr="http://worldwariind.wz.cz/pictures/extra/vybuch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134513"/>
            <a:ext cx="2371725" cy="3723487"/>
          </a:xfrm>
          <a:prstGeom prst="rect">
            <a:avLst/>
          </a:prstGeom>
          <a:noFill/>
        </p:spPr>
      </p:pic>
      <p:pic>
        <p:nvPicPr>
          <p:cNvPr id="17415" name="Picture 7" descr="http://upload.wikimedia.org/wikipedia/commons/thumb/1/16/Mushroom_cloud.svg/576px-Mushroom_clou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886200"/>
            <a:ext cx="2971800" cy="2729310"/>
          </a:xfrm>
          <a:prstGeom prst="rect">
            <a:avLst/>
          </a:prstGeom>
          <a:noFill/>
        </p:spPr>
      </p:pic>
      <p:cxnSp>
        <p:nvCxnSpPr>
          <p:cNvPr id="11" name="Rovná spojovacia šípka 10"/>
          <p:cNvCxnSpPr/>
          <p:nvPr/>
        </p:nvCxnSpPr>
        <p:spPr>
          <a:xfrm flipH="1">
            <a:off x="4724400" y="54102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Prečo vzniká stĺpec dymu ?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6477000" cy="32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838200" y="12192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 vzniká takmer kolmo stúpajúci prúd</a:t>
            </a:r>
          </a:p>
          <a:p>
            <a:pPr>
              <a:buFontTx/>
              <a:buChar char="-"/>
            </a:pPr>
            <a:r>
              <a:rPr lang="sk-SK" dirty="0" smtClean="0"/>
              <a:t>  spôsobené  (od bežných vonkajších podmienok nezávislým) prúdením vzduchu v kadičke  </a:t>
            </a:r>
            <a:r>
              <a:rPr lang="sk-SK" dirty="0" smtClean="0">
                <a:sym typeface="Wingdings" pitchFamily="2" charset="2"/>
              </a:rPr>
              <a:t> teplo plameňa roztáča vzduch a aj po zhasnutí sviečky bude pokračovať v prúdení a bude so sebou ťahať kolmo hore dym až kým nezastane prúdenie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sa tam deje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10264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sz="2000" dirty="0" smtClean="0"/>
              <a:t>ak </a:t>
            </a:r>
            <a:r>
              <a:rPr lang="sk-SK" sz="2000" dirty="0" smtClean="0"/>
              <a:t>sviečka dymí, pevne častice sa uvoľňujú </a:t>
            </a:r>
            <a:r>
              <a:rPr lang="pl-PL" sz="2000" dirty="0" smtClean="0"/>
              <a:t>plameňom </a:t>
            </a:r>
            <a:r>
              <a:rPr lang="pl-PL" sz="2000" dirty="0" smtClean="0">
                <a:sym typeface="Wingdings" pitchFamily="2" charset="2"/>
              </a:rPr>
              <a:t> </a:t>
            </a:r>
            <a:r>
              <a:rPr lang="pl-PL" sz="2000" dirty="0" smtClean="0"/>
              <a:t>vačšie ako 50 nm</a:t>
            </a:r>
          </a:p>
          <a:p>
            <a:pPr>
              <a:buFontTx/>
              <a:buChar char="-"/>
            </a:pPr>
            <a:r>
              <a:rPr lang="sk-SK" sz="2000" dirty="0" smtClean="0"/>
              <a:t>znižovanie prívodu kyslíka počas horenia </a:t>
            </a:r>
            <a:r>
              <a:rPr lang="sk-SK" sz="2000" dirty="0" smtClean="0">
                <a:sym typeface="Wingdings" pitchFamily="2" charset="2"/>
              </a:rPr>
              <a:t> </a:t>
            </a:r>
            <a:r>
              <a:rPr lang="sk-SK" sz="2000" dirty="0" smtClean="0"/>
              <a:t>plameň zhasína </a:t>
            </a:r>
            <a:r>
              <a:rPr lang="sk-SK" sz="2000" dirty="0" smtClean="0">
                <a:sym typeface="Wingdings" pitchFamily="2" charset="2"/>
              </a:rPr>
              <a:t> nedokonale horenie, unikajú nespálené sadze kým nezhasne žeravý knôt sviečky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9</a:t>
            </a:fld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81000"/>
            <a:ext cx="13335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724400"/>
            <a:ext cx="1219200" cy="172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3590925"/>
            <a:ext cx="17240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1095</TotalTime>
  <Words>404</Words>
  <Application>Microsoft Office PowerPoint</Application>
  <PresentationFormat>Prezentácia na obrazovke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Metro</vt:lpstr>
      <vt:lpstr>Gymnázium gelnica – tmf 2015</vt:lpstr>
      <vt:lpstr>Zadanie</vt:lpstr>
      <vt:lpstr>Popis dymu</vt:lpstr>
      <vt:lpstr>Chemické deje</vt:lpstr>
      <vt:lpstr>Zóny sviečky</vt:lpstr>
      <vt:lpstr>Čo vplýva na horenie sviečky</vt:lpstr>
      <vt:lpstr>Porovnanie s atómovým hríbom</vt:lpstr>
      <vt:lpstr>Prečo vzniká stĺpec dymu ?</vt:lpstr>
      <vt:lpstr>Čo sa tam deje</vt:lpstr>
      <vt:lpstr>Čo pozorujeme </vt:lpstr>
      <vt:lpstr>1. experiment</vt:lpstr>
      <vt:lpstr>2. experiment</vt:lpstr>
      <vt:lpstr>3. experiment</vt:lpstr>
      <vt:lpstr>Záver</vt:lpstr>
      <vt:lpstr>Zdroje</vt:lpstr>
      <vt:lpstr>Snímka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Gymnázium gelnica – tmf 2015</dc:title>
  <dc:creator>Samko Katka Dadka</dc:creator>
  <cp:lastModifiedBy>Adriana</cp:lastModifiedBy>
  <cp:revision>34</cp:revision>
  <dcterms:created xsi:type="dcterms:W3CDTF">2015-04-03T08:32:11Z</dcterms:created>
  <dcterms:modified xsi:type="dcterms:W3CDTF">2015-04-06T19:06:40Z</dcterms:modified>
</cp:coreProperties>
</file>