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71" r:id="rId9"/>
    <p:sldId id="262" r:id="rId10"/>
    <p:sldId id="265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14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1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3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7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9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9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6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1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2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6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3A90EC9-618C-48B5-9BDE-A4A82571F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EF3F9A-9717-4ACB-A30D-96694842C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9143999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F30B881-610F-7457-C320-57805BCA9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554893"/>
            <a:ext cx="7065108" cy="2547816"/>
          </a:xfrm>
        </p:spPr>
        <p:txBody>
          <a:bodyPr>
            <a:normAutofit/>
          </a:bodyPr>
          <a:lstStyle/>
          <a:p>
            <a:r>
              <a:rPr lang="sk-SK" dirty="0"/>
              <a:t>DERIVÁTY UHĽOVODÍKOV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A1D92A75-C187-AD98-45CE-FB78E4EF0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403" y="5596759"/>
            <a:ext cx="2671191" cy="888490"/>
          </a:xfrm>
        </p:spPr>
        <p:txBody>
          <a:bodyPr anchor="ctr">
            <a:normAutofit/>
          </a:bodyPr>
          <a:lstStyle/>
          <a:p>
            <a:endParaRPr lang="sk-SK" sz="1800" b="1" dirty="0"/>
          </a:p>
        </p:txBody>
      </p:sp>
      <p:pic>
        <p:nvPicPr>
          <p:cNvPr id="4" name="Picture 3" descr="Modrý abstraktný akvarelový vzor na bielom pozadí">
            <a:extLst>
              <a:ext uri="{FF2B5EF4-FFF2-40B4-BE49-F238E27FC236}">
                <a16:creationId xmlns:a16="http://schemas.microsoft.com/office/drawing/2014/main" xmlns="" id="{75168D40-C4B7-CBD0-DBFF-CD55CBA4E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89" b="15131"/>
          <a:stretch/>
        </p:blipFill>
        <p:spPr>
          <a:xfrm>
            <a:off x="20" y="3429000"/>
            <a:ext cx="91439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0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DB53245-1FD5-5DEC-DC4C-DC70FD6A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</a:t>
            </a:r>
            <a:r>
              <a:rPr lang="sk-SK" dirty="0" err="1"/>
              <a:t>halogénderivátov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BD43734-24FC-9E08-6717-3129CDD9B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2"/>
            <a:ext cx="10869248" cy="428148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sk-SK" b="1" dirty="0"/>
              <a:t>Podľa uhľovodíkového zvyšku</a:t>
            </a:r>
            <a:r>
              <a:rPr lang="sk-SK" dirty="0"/>
              <a:t>: a) </a:t>
            </a:r>
            <a:r>
              <a:rPr lang="sk-SK" u="sng" dirty="0"/>
              <a:t>Alifatické</a:t>
            </a:r>
            <a:r>
              <a:rPr lang="sk-SK" dirty="0"/>
              <a:t>: R – X </a:t>
            </a:r>
            <a:r>
              <a:rPr lang="sk-SK" dirty="0" err="1"/>
              <a:t>vinylchlorid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/>
              <a:t>                                                            b</a:t>
            </a:r>
            <a:r>
              <a:rPr lang="sk-SK" u="sng" dirty="0"/>
              <a:t>) Aromatické</a:t>
            </a:r>
            <a:r>
              <a:rPr lang="sk-SK" dirty="0"/>
              <a:t>: </a:t>
            </a:r>
            <a:r>
              <a:rPr lang="sk-SK" dirty="0" err="1"/>
              <a:t>Ar</a:t>
            </a:r>
            <a:r>
              <a:rPr lang="sk-SK" dirty="0"/>
              <a:t> - X chlórbenzén </a:t>
            </a:r>
          </a:p>
          <a:p>
            <a:pPr marL="457200" indent="-457200">
              <a:buAutoNum type="arabicPeriod"/>
            </a:pPr>
            <a:r>
              <a:rPr lang="sk-SK" b="1" dirty="0"/>
              <a:t>Podľa počtu naviazaných halogénov</a:t>
            </a:r>
            <a:r>
              <a:rPr lang="sk-SK" dirty="0"/>
              <a:t>: a) </a:t>
            </a:r>
            <a:r>
              <a:rPr lang="sk-SK" u="sng" dirty="0" err="1"/>
              <a:t>Monohalogénderiváty</a:t>
            </a:r>
            <a:r>
              <a:rPr lang="sk-SK" u="sng" dirty="0"/>
              <a:t> 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                                                                        b) </a:t>
            </a:r>
            <a:r>
              <a:rPr lang="sk-SK" u="sng" dirty="0" err="1"/>
              <a:t>Di</a:t>
            </a:r>
            <a:r>
              <a:rPr lang="sk-SK" u="sng" dirty="0"/>
              <a:t>-, tri-, až poly- </a:t>
            </a:r>
            <a:r>
              <a:rPr lang="sk-SK" u="sng" dirty="0" err="1"/>
              <a:t>halogenderiváty</a:t>
            </a:r>
            <a:endParaRPr lang="sk-SK" u="sng" dirty="0"/>
          </a:p>
          <a:p>
            <a:pPr marL="457200" indent="-457200">
              <a:buAutoNum type="arabicPeriod"/>
            </a:pPr>
            <a:r>
              <a:rPr lang="sk-SK" b="1" dirty="0"/>
              <a:t>Podľa naviazania halogénu</a:t>
            </a:r>
            <a:r>
              <a:rPr lang="sk-SK" dirty="0"/>
              <a:t>: </a:t>
            </a:r>
            <a:r>
              <a:rPr lang="sk-SK" u="sng" dirty="0"/>
              <a:t>a) primárne </a:t>
            </a:r>
            <a:r>
              <a:rPr lang="sk-SK" dirty="0"/>
              <a:t>– halogén naviazaný na uhlík, ktorý sa viaže s jedným ďalším uhlíkom (</a:t>
            </a:r>
            <a:r>
              <a:rPr lang="sk-SK" dirty="0" err="1"/>
              <a:t>chlóretán</a:t>
            </a:r>
            <a:r>
              <a:rPr lang="sk-SK" dirty="0"/>
              <a:t>)</a:t>
            </a:r>
            <a:br>
              <a:rPr lang="sk-SK" dirty="0"/>
            </a:br>
            <a:r>
              <a:rPr lang="sk-SK" dirty="0"/>
              <a:t>                                                      </a:t>
            </a:r>
            <a:r>
              <a:rPr lang="sk-SK" u="sng" dirty="0"/>
              <a:t>b) sekundárne </a:t>
            </a:r>
            <a:r>
              <a:rPr lang="sk-SK" dirty="0"/>
              <a:t>- halogén naviazaný na uhlík, ktorý sa viaže s ďalšími dvomi uhlíkmi (2-brómpropán) </a:t>
            </a:r>
            <a:br>
              <a:rPr lang="sk-SK" dirty="0"/>
            </a:br>
            <a:r>
              <a:rPr lang="sk-SK" dirty="0"/>
              <a:t>                                                      </a:t>
            </a:r>
            <a:r>
              <a:rPr lang="sk-SK" u="sng" dirty="0"/>
              <a:t>c) terciárne </a:t>
            </a:r>
            <a:r>
              <a:rPr lang="sk-SK" dirty="0"/>
              <a:t>- halogén naviazaný na uhlík, ktorý sa viaže s         ďalším tromi uhlíkmi (2-chlór-2-metylpropán)</a:t>
            </a:r>
            <a:endParaRPr lang="sk-SK" u="sng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9F1B736F-E93D-C48C-9643-11B88138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652" y="1857376"/>
            <a:ext cx="1143000" cy="93345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BC5B9628-57FA-90D4-D59F-32AEC6F7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652" y="2700337"/>
            <a:ext cx="1152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3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D105ACA-B9BE-70D5-C7F8-5314F5B6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Fyzikálne vlastnosti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xmlns="" id="{CA665504-B522-4A52-AEFD-B48D80ACA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241" y="2481262"/>
            <a:ext cx="8457517" cy="1909762"/>
          </a:xfr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xmlns="" id="{AC29264E-2EDB-F91F-7194-EFCF01DA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583" y="4336561"/>
            <a:ext cx="9048562" cy="992718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390C7EF2-446E-10C6-2D94-1FBD1B86E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583" y="5329279"/>
            <a:ext cx="8988971" cy="66802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93133F7F-2376-AF08-FBF9-0CDCBB846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241" y="5919900"/>
            <a:ext cx="8101771" cy="85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5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B985DAC-CAA9-DC80-B3BC-FF32CD1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Chemické vlastnosti</a:t>
            </a:r>
          </a:p>
        </p:txBody>
      </p:sp>
      <p:pic>
        <p:nvPicPr>
          <p:cNvPr id="4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E556AAC4-C214-3016-2438-265DACEED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304" y="2322293"/>
            <a:ext cx="9644364" cy="4966139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1A7F2E64-6C5A-FC32-A761-286A901A9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486" y="2506717"/>
            <a:ext cx="1352550" cy="41910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xmlns="" id="{D1764D94-BB2B-0B69-019A-9C5540A63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07" y="5881305"/>
            <a:ext cx="7003504" cy="6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0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DDCF42C-CE67-7F4B-CE0A-D105C8A2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Významné </a:t>
            </a:r>
            <a:r>
              <a:rPr lang="sk-SK" dirty="0" err="1"/>
              <a:t>halogénderiváty</a:t>
            </a:r>
            <a:endParaRPr lang="sk-SK" dirty="0"/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7C0A3F7E-2F3A-4622-98CE-92C89419B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356" y="2226058"/>
            <a:ext cx="8341287" cy="4631942"/>
          </a:xfrm>
        </p:spPr>
      </p:pic>
    </p:spTree>
    <p:extLst>
      <p:ext uri="{BB962C8B-B14F-4D97-AF65-F5344CB8AC3E}">
        <p14:creationId xmlns:p14="http://schemas.microsoft.com/office/powerpoint/2010/main" val="376384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F863D5E-0E94-708D-2F67-0F2E9AC0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10" name="Zástupný objekt pre obsah 9">
            <a:extLst>
              <a:ext uri="{FF2B5EF4-FFF2-40B4-BE49-F238E27FC236}">
                <a16:creationId xmlns:a16="http://schemas.microsoft.com/office/drawing/2014/main" xmlns="" id="{DA069A43-BB93-CD18-33C5-679E7E138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767" y="2709980"/>
            <a:ext cx="10874465" cy="3360847"/>
          </a:xfrm>
        </p:spPr>
      </p:pic>
    </p:spTree>
    <p:extLst>
      <p:ext uri="{BB962C8B-B14F-4D97-AF65-F5344CB8AC3E}">
        <p14:creationId xmlns:p14="http://schemas.microsoft.com/office/powerpoint/2010/main" val="215633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FEA2762-3D23-037D-623C-8C1F4BA8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78CCBE2B-D536-E42A-C2AD-1470141A7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677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B241A9-3692-55B2-3B79-90DECB65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Deriváty uhľovodíkov:</a:t>
            </a: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xmlns="" id="{836CFC63-A96D-2449-B750-14CF12C1A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43" y="2392008"/>
            <a:ext cx="10869612" cy="1036992"/>
          </a:xfrm>
        </p:spPr>
      </p:pic>
      <p:pic>
        <p:nvPicPr>
          <p:cNvPr id="5" name="Obrázok 5">
            <a:extLst>
              <a:ext uri="{FF2B5EF4-FFF2-40B4-BE49-F238E27FC236}">
                <a16:creationId xmlns:a16="http://schemas.microsoft.com/office/drawing/2014/main" xmlns="" id="{007E08AF-DCBA-71BD-12B8-D9A9F05D6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785" y="3805964"/>
            <a:ext cx="2527286" cy="1633131"/>
          </a:xfrm>
          <a:prstGeom prst="rect">
            <a:avLst/>
          </a:prstGeom>
        </p:spPr>
      </p:pic>
      <p:pic>
        <p:nvPicPr>
          <p:cNvPr id="6" name="Obrázok 6">
            <a:extLst>
              <a:ext uri="{FF2B5EF4-FFF2-40B4-BE49-F238E27FC236}">
                <a16:creationId xmlns:a16="http://schemas.microsoft.com/office/drawing/2014/main" xmlns="" id="{D27ADB79-F8E1-17A2-75A9-B84711E2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22" y="4233042"/>
            <a:ext cx="2059626" cy="616464"/>
          </a:xfrm>
          <a:prstGeom prst="rect">
            <a:avLst/>
          </a:prstGeom>
        </p:spPr>
      </p:pic>
      <p:pic>
        <p:nvPicPr>
          <p:cNvPr id="7" name="Obrázok 7">
            <a:extLst>
              <a:ext uri="{FF2B5EF4-FFF2-40B4-BE49-F238E27FC236}">
                <a16:creationId xmlns:a16="http://schemas.microsoft.com/office/drawing/2014/main" xmlns="" id="{5BDCA730-4D41-45FC-34EC-F24B1BDB7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199" y="3768370"/>
            <a:ext cx="2260279" cy="1670725"/>
          </a:xfrm>
          <a:prstGeom prst="rect">
            <a:avLst/>
          </a:prstGeom>
        </p:spPr>
      </p:pic>
      <p:sp>
        <p:nvSpPr>
          <p:cNvPr id="8" name="Ovál 7">
            <a:extLst>
              <a:ext uri="{FF2B5EF4-FFF2-40B4-BE49-F238E27FC236}">
                <a16:creationId xmlns:a16="http://schemas.microsoft.com/office/drawing/2014/main" xmlns="" id="{85DD32E1-880F-46AD-3D0F-4677E8F0ED73}"/>
              </a:ext>
            </a:extLst>
          </p:cNvPr>
          <p:cNvSpPr/>
          <p:nvPr/>
        </p:nvSpPr>
        <p:spPr>
          <a:xfrm>
            <a:off x="7898321" y="3578772"/>
            <a:ext cx="670017" cy="6542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706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3F8E7D9-93D9-B2A1-05E6-D414E349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A7A1CD1-373F-6307-743A-E0E46D8E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3200" dirty="0"/>
              <a:t>1.  </a:t>
            </a:r>
            <a:r>
              <a:rPr lang="sk-SK" sz="3200" b="1" dirty="0" err="1"/>
              <a:t>Halogénderiváty</a:t>
            </a:r>
            <a:r>
              <a:rPr lang="sk-SK" sz="3200" dirty="0"/>
              <a:t> </a:t>
            </a:r>
            <a:br>
              <a:rPr lang="sk-SK" sz="3200" dirty="0"/>
            </a:br>
            <a:r>
              <a:rPr lang="sk-SK" sz="3200" dirty="0"/>
              <a:t>2.  </a:t>
            </a:r>
            <a:r>
              <a:rPr lang="sk-SK" sz="3200" b="1" dirty="0" err="1"/>
              <a:t>Nitroderiváty</a:t>
            </a:r>
            <a:r>
              <a:rPr lang="sk-SK" sz="3200" dirty="0"/>
              <a:t> </a:t>
            </a:r>
            <a:br>
              <a:rPr lang="sk-SK" sz="3200" dirty="0"/>
            </a:br>
            <a:r>
              <a:rPr lang="sk-SK" sz="3200" dirty="0"/>
              <a:t>3.  </a:t>
            </a:r>
            <a:r>
              <a:rPr lang="sk-SK" sz="3200" b="1" dirty="0"/>
              <a:t>Amíny</a:t>
            </a:r>
            <a:r>
              <a:rPr lang="sk-SK" sz="3200" dirty="0"/>
              <a:t> </a:t>
            </a:r>
            <a:br>
              <a:rPr lang="sk-SK" sz="3200" dirty="0"/>
            </a:br>
            <a:r>
              <a:rPr lang="sk-SK" sz="3200" dirty="0"/>
              <a:t>4.  </a:t>
            </a:r>
            <a:r>
              <a:rPr lang="sk-SK" sz="3200" b="1" dirty="0" err="1"/>
              <a:t>Hydroxyderiváty</a:t>
            </a:r>
            <a:r>
              <a:rPr lang="sk-SK" sz="3200" dirty="0"/>
              <a:t> </a:t>
            </a:r>
            <a:br>
              <a:rPr lang="sk-SK" sz="3200" dirty="0"/>
            </a:br>
            <a:r>
              <a:rPr lang="sk-SK" sz="3200" dirty="0"/>
              <a:t>5.  </a:t>
            </a:r>
            <a:r>
              <a:rPr lang="sk-SK" sz="3200" b="1" dirty="0" err="1"/>
              <a:t>Karbonylove</a:t>
            </a:r>
            <a:r>
              <a:rPr lang="sk-SK" sz="3200" b="1" dirty="0"/>
              <a:t> zlúčeniny</a:t>
            </a:r>
            <a:r>
              <a:rPr lang="sk-SK" sz="3200" dirty="0"/>
              <a:t> </a:t>
            </a:r>
            <a:br>
              <a:rPr lang="sk-SK" sz="3200" dirty="0"/>
            </a:br>
            <a:r>
              <a:rPr lang="sk-SK" sz="3200" dirty="0"/>
              <a:t>6.  </a:t>
            </a:r>
            <a:r>
              <a:rPr lang="sk-SK" sz="3200" b="1" dirty="0" err="1"/>
              <a:t>Karboxylove</a:t>
            </a:r>
            <a:r>
              <a:rPr lang="sk-SK" sz="3200" b="1" dirty="0"/>
              <a:t> kyseliny</a:t>
            </a:r>
            <a:r>
              <a:rPr lang="sk-SK" sz="3200" dirty="0"/>
              <a:t> 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5611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8E0B32-06C6-6482-3DE3-F7EFCD0E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FE1C7D7-A25D-ABFC-3FE4-A15CF5D56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333298"/>
            <a:ext cx="10869248" cy="465082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sk-SK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Halogénderiváty</a:t>
            </a:r>
            <a:r>
              <a:rPr lang="sk-SK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- charakteristická skupina sú halogény (F, Cl, Br, I)</a:t>
            </a:r>
          </a:p>
          <a:p>
            <a:r>
              <a:rPr lang="sk-SK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Všeobecný vzorec</a:t>
            </a:r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:          </a:t>
            </a:r>
            <a:r>
              <a:rPr lang="sk-SK" sz="3100" dirty="0">
                <a:latin typeface="Calibri" panose="020F0502020204030204" pitchFamily="34" charset="0"/>
                <a:cs typeface="Calibri" panose="020F0502020204030204" pitchFamily="34" charset="0"/>
              </a:rPr>
              <a:t>R-X  </a:t>
            </a:r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b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Pr. </a:t>
            </a:r>
            <a:r>
              <a:rPr lang="sk-SK" sz="2400" i="0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chlórmetán</a:t>
            </a:r>
            <a:r>
              <a:rPr lang="sk-SK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alebo </a:t>
            </a:r>
            <a:r>
              <a:rPr lang="sk-SK" sz="24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metylchlorid</a:t>
            </a:r>
            <a:r>
              <a:rPr lang="sk-SK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(CH</a:t>
            </a:r>
            <a:r>
              <a:rPr lang="sk-SK" sz="2400" i="0" baseline="-25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sk-SK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Cl) , </a:t>
            </a:r>
            <a:r>
              <a:rPr lang="sk-SK" sz="24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sk-S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ichlórmetán</a:t>
            </a:r>
            <a:r>
              <a:rPr lang="sk-SK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alebo </a:t>
            </a:r>
            <a:r>
              <a:rPr lang="sk-SK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metyléndichlorid</a:t>
            </a:r>
            <a:r>
              <a:rPr lang="sk-SK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(CH</a:t>
            </a:r>
            <a:r>
              <a:rPr lang="sk-SK" sz="2400" baseline="-25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sk-SK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</a:t>
            </a:r>
            <a:r>
              <a:rPr lang="sk-SK" sz="2400" baseline="-25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sk-SK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sk-SK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sk-SK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 startAt="2"/>
            </a:pPr>
            <a:r>
              <a:rPr lang="sk-SK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Nitroderiváty</a:t>
            </a:r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 – charakteristická skupina:  </a:t>
            </a:r>
            <a:r>
              <a:rPr lang="sk-SK" sz="2400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-NO</a:t>
            </a:r>
            <a:r>
              <a:rPr lang="sk-SK" sz="2400" b="1" i="0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r>
              <a:rPr lang="sk-SK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Všeobecný vzorec: </a:t>
            </a:r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sk-SK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Pr. </a:t>
            </a:r>
            <a:r>
              <a:rPr lang="sk-S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nitrobenzén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      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C1BFEE94-1ED0-97BE-410A-7CF84318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873" y="5130692"/>
            <a:ext cx="985755" cy="990709"/>
          </a:xfrm>
          <a:prstGeom prst="rect">
            <a:avLst/>
          </a:prstGeom>
        </p:spPr>
      </p:pic>
      <p:pic>
        <p:nvPicPr>
          <p:cNvPr id="1026" name="Picture 2" descr="Nitrobenzén – Wikipédia">
            <a:extLst>
              <a:ext uri="{FF2B5EF4-FFF2-40B4-BE49-F238E27FC236}">
                <a16:creationId xmlns:a16="http://schemas.microsoft.com/office/drawing/2014/main" xmlns="" id="{1F3EE5E3-E9D6-CC47-B8F6-80414AE5B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10" y="5909798"/>
            <a:ext cx="17145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7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130F221-1A19-C8DF-1C54-43A7B50A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6D01E22-042C-EDC4-4F73-13D2515F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62" y="2365459"/>
            <a:ext cx="10869248" cy="4440237"/>
          </a:xfrm>
        </p:spPr>
        <p:txBody>
          <a:bodyPr>
            <a:normAutofit lnSpcReduction="10000"/>
          </a:bodyPr>
          <a:lstStyle/>
          <a:p>
            <a:r>
              <a:rPr lang="sk-SK" sz="22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.  </a:t>
            </a:r>
            <a:r>
              <a:rPr lang="sk-SK" sz="2200" b="1" dirty="0">
                <a:latin typeface="Calibri" panose="020F0502020204030204" pitchFamily="34" charset="0"/>
                <a:cs typeface="Calibri" panose="020F0502020204030204" pitchFamily="34" charset="0"/>
              </a:rPr>
              <a:t>Amíny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 – charakteristické skupiny:  -NH2, -NH-, -N- (primárne, sekundárne, terciárne)</a:t>
            </a:r>
          </a:p>
          <a:p>
            <a:r>
              <a:rPr lang="sk-SK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Všeobecný vzorec</a:t>
            </a:r>
            <a:r>
              <a:rPr lang="sk-SK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Pr.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metylamín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sk-SK" b="0" i="0" baseline="-2500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sk-SK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</a:t>
            </a:r>
            <a:r>
              <a:rPr lang="sk-SK" b="0" i="0" baseline="-2500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sk-SK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b="0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dimetylamín</a:t>
            </a:r>
            <a:r>
              <a:rPr lang="sk-SK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(CH</a:t>
            </a:r>
            <a:r>
              <a:rPr lang="sk-SK" b="0" i="0" baseline="-2500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sk-SK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sk-SK" b="0" i="0" baseline="-2500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sk-SK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NH, </a:t>
            </a:r>
            <a:r>
              <a:rPr lang="sk-SK" b="0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trimetylamín</a:t>
            </a:r>
            <a:r>
              <a:rPr lang="sk-SK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(CH</a:t>
            </a:r>
            <a:r>
              <a:rPr lang="sk-SK" b="0" i="0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sk-SK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sk-SK" b="0" i="0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sk-SK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sz="2200" b="1" dirty="0">
                <a:latin typeface="Calibri" panose="020F0502020204030204" pitchFamily="34" charset="0"/>
                <a:cs typeface="Calibri" panose="020F0502020204030204" pitchFamily="34" charset="0"/>
              </a:rPr>
              <a:t>4. </a:t>
            </a:r>
            <a:r>
              <a:rPr lang="sk-SK" sz="2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sk-SK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Hydroxyderiváty</a:t>
            </a:r>
            <a:r>
              <a:rPr lang="sk-SK" sz="2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– charakteristická skupina:  -OH</a:t>
            </a:r>
          </a:p>
          <a:p>
            <a:r>
              <a:rPr lang="sk-SK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Všeobecný vzorec</a:t>
            </a:r>
            <a:r>
              <a:rPr lang="sk-SK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u="sng" dirty="0">
                <a:latin typeface="Calibri" panose="020F0502020204030204" pitchFamily="34" charset="0"/>
                <a:cs typeface="Calibri" panose="020F0502020204030204" pitchFamily="34" charset="0"/>
              </a:rPr>
              <a:t>ALKOHOLY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: R-OH &amp; </a:t>
            </a:r>
            <a:r>
              <a:rPr lang="sk-SK" u="sng" dirty="0">
                <a:latin typeface="Calibri" panose="020F0502020204030204" pitchFamily="34" charset="0"/>
                <a:cs typeface="Calibri" panose="020F0502020204030204" pitchFamily="34" charset="0"/>
              </a:rPr>
              <a:t>FENOLY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-OH</a:t>
            </a:r>
          </a:p>
          <a:p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Pr.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metanol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fenol </a:t>
            </a:r>
          </a:p>
          <a:p>
            <a:pPr>
              <a:buNone/>
            </a:pP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E144CFF9-66EC-6F15-CB07-74DB9972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42" y="2801352"/>
            <a:ext cx="1400175" cy="8382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82C7CE13-3B01-D6EC-A40F-3B032D00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204" y="5481911"/>
            <a:ext cx="1057275" cy="97155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xmlns="" id="{A3E16B52-5956-0C31-6AA3-07654BDBE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21" y="5429607"/>
            <a:ext cx="783692" cy="13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4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435527E-EEC0-2B9F-37C2-0CAC2E40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1A44707-5ECC-2439-43E1-047A18968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301767"/>
            <a:ext cx="10869248" cy="4556234"/>
          </a:xfrm>
        </p:spPr>
        <p:txBody>
          <a:bodyPr/>
          <a:lstStyle/>
          <a:p>
            <a:pPr>
              <a:buNone/>
            </a:pPr>
            <a:r>
              <a:rPr lang="sk-SK" sz="2200" b="1" dirty="0">
                <a:latin typeface="Calibri" panose="020F0502020204030204" pitchFamily="34" charset="0"/>
                <a:cs typeface="Calibri" panose="020F0502020204030204" pitchFamily="34" charset="0"/>
              </a:rPr>
              <a:t>5.  </a:t>
            </a:r>
            <a:r>
              <a:rPr lang="sk-SK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Karbonylove</a:t>
            </a:r>
            <a:r>
              <a:rPr lang="sk-SK" sz="2200" b="1" dirty="0">
                <a:latin typeface="Calibri" panose="020F0502020204030204" pitchFamily="34" charset="0"/>
                <a:cs typeface="Calibri" panose="020F0502020204030204" pitchFamily="34" charset="0"/>
              </a:rPr>
              <a:t> zlúčeniny 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– charakteristická skupina:  -CO</a:t>
            </a:r>
          </a:p>
          <a:p>
            <a:pPr>
              <a:buNone/>
            </a:pPr>
            <a:r>
              <a:rPr lang="sk-SK" b="1" u="sng" dirty="0">
                <a:latin typeface="Calibri" panose="020F0502020204030204" pitchFamily="34" charset="0"/>
                <a:cs typeface="Calibri" panose="020F0502020204030204" pitchFamily="34" charset="0"/>
              </a:rPr>
              <a:t>Všeobecný vzorec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: ALDEHYDY                         &amp; KETÓNY </a:t>
            </a:r>
            <a:b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Pr.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acetaldehyd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etanál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)                          acetón </a:t>
            </a:r>
          </a:p>
          <a:p>
            <a:pPr>
              <a:buNone/>
            </a:pP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sk-SK" sz="2200" b="1" dirty="0">
                <a:latin typeface="Calibri" panose="020F0502020204030204" pitchFamily="34" charset="0"/>
                <a:cs typeface="Calibri" panose="020F0502020204030204" pitchFamily="34" charset="0"/>
              </a:rPr>
              <a:t>6.  </a:t>
            </a:r>
            <a:r>
              <a:rPr lang="sk-SK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Karboxylove</a:t>
            </a:r>
            <a:r>
              <a:rPr lang="sk-SK" sz="2200" b="1" dirty="0">
                <a:latin typeface="Calibri" panose="020F0502020204030204" pitchFamily="34" charset="0"/>
                <a:cs typeface="Calibri" panose="020F0502020204030204" pitchFamily="34" charset="0"/>
              </a:rPr>
              <a:t> kyseliny 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– charakteristická skupina: -COOH</a:t>
            </a:r>
          </a:p>
          <a:p>
            <a:r>
              <a:rPr lang="sk-SK" b="1" u="sng" dirty="0">
                <a:latin typeface="Calibri" panose="020F0502020204030204" pitchFamily="34" charset="0"/>
                <a:cs typeface="Calibri" panose="020F0502020204030204" pitchFamily="34" charset="0"/>
              </a:rPr>
              <a:t>Všeobecný vzorec: </a:t>
            </a:r>
          </a:p>
          <a:p>
            <a:endParaRPr lang="sk-SK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Pr.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kys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. mravčia HCOOH,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kys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. Octová CH3COOH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B9C773F0-3E29-96BC-FE67-5FF9CFF1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12" y="2669108"/>
            <a:ext cx="1039523" cy="1013919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B9F7D3D6-C4A5-195F-FF41-CC63F465A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446" y="3824217"/>
            <a:ext cx="1039523" cy="721741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xmlns="" id="{EAF5AFB2-0325-C849-6A84-39D7AC400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200" y="2648819"/>
            <a:ext cx="1047750" cy="106680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52659A89-7C11-EC7D-E6C0-A4F4A0360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804" y="3824217"/>
            <a:ext cx="1216679" cy="74132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C1353DF8-9FF9-2371-47BE-0BCDC9CD9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069" y="5194107"/>
            <a:ext cx="1039523" cy="8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62A14B6-FF89-A097-05AE-E6559A02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HALOGÉNDERIVÁTY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C303878-419A-B899-D865-61DDA66E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600" dirty="0"/>
              <a:t>-Vodík v uhlíku je nahradený halogénom </a:t>
            </a:r>
            <a:br>
              <a:rPr lang="sk-SK" sz="3600" dirty="0"/>
            </a:br>
            <a:endParaRPr lang="sk-SK" sz="3600" dirty="0"/>
          </a:p>
          <a:p>
            <a:endParaRPr lang="sk-SK" sz="3600" dirty="0"/>
          </a:p>
          <a:p>
            <a:r>
              <a:rPr lang="sk-SK" sz="3600" dirty="0"/>
              <a:t>   </a:t>
            </a:r>
            <a:r>
              <a:rPr lang="sk-SK" sz="3600" dirty="0">
                <a:solidFill>
                  <a:srgbClr val="FF0000"/>
                </a:solidFill>
              </a:rPr>
              <a:t>     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5D438C7D-D5C0-2863-6412-7F397AA32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53" y="3425825"/>
            <a:ext cx="37147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02DFE2A-E579-363C-6762-4BC7B836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Tvorba názvoslovia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4F8D2EA-4F1D-B394-441C-A4F6E54CD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CHBr</a:t>
            </a:r>
            <a:r>
              <a:rPr lang="sk-SK" sz="3200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</a:p>
          <a:p>
            <a: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/>
            </a:r>
            <a:b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/>
            </a:r>
            <a:b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/>
            </a:r>
            <a:b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/>
            </a:r>
            <a:b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/>
            </a:r>
            <a:b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/>
            </a:r>
            <a:b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CH – metán                   +              Br- bróm (3x)               =  3brómmetán (</a:t>
            </a:r>
            <a:r>
              <a:rPr lang="sk-SK" sz="3200" b="1" baseline="-25000" dirty="0" err="1">
                <a:solidFill>
                  <a:srgbClr val="202122"/>
                </a:solidFill>
                <a:latin typeface="Arial" panose="020B0604020202020204" pitchFamily="34" charset="0"/>
              </a:rPr>
              <a:t>bromoform</a:t>
            </a:r>
            <a: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</a:p>
          <a:p>
            <a:pPr algn="ctr"/>
            <a:endParaRPr lang="sk-SK" sz="3200" baseline="-250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Obrázok 8" descr="Obrázok, na ktorom je text, obrazovka&#10;&#10;Automaticky generovaný popis">
            <a:extLst>
              <a:ext uri="{FF2B5EF4-FFF2-40B4-BE49-F238E27FC236}">
                <a16:creationId xmlns:a16="http://schemas.microsoft.com/office/drawing/2014/main" xmlns="" id="{3DC973D2-DA4B-1B45-0799-6EA4EE1A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03930" y="3297233"/>
            <a:ext cx="566956" cy="26353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33283231-D60B-3BB2-629A-E4F734A3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90" y="3935507"/>
            <a:ext cx="2176971" cy="171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0FA0F0C-EB84-9C6E-A513-B9265610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Tvorba názvoslovia: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F381436-F4FD-01F6-D9AF-5C71D7494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12" y="2605088"/>
            <a:ext cx="10869248" cy="3600450"/>
          </a:xfrm>
        </p:spPr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4" name="Obrázok 6">
            <a:extLst>
              <a:ext uri="{FF2B5EF4-FFF2-40B4-BE49-F238E27FC236}">
                <a16:creationId xmlns:a16="http://schemas.microsoft.com/office/drawing/2014/main" xmlns="" id="{CF201E6A-D01A-FA5E-8EA2-E7B8F3E3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4" y="2616419"/>
            <a:ext cx="11708906" cy="841998"/>
          </a:xfrm>
          <a:prstGeom prst="rect">
            <a:avLst/>
          </a:prstGeom>
        </p:spPr>
      </p:pic>
      <p:pic>
        <p:nvPicPr>
          <p:cNvPr id="5" name="Obrázok 7">
            <a:extLst>
              <a:ext uri="{FF2B5EF4-FFF2-40B4-BE49-F238E27FC236}">
                <a16:creationId xmlns:a16="http://schemas.microsoft.com/office/drawing/2014/main" xmlns="" id="{046458D7-E5F1-2ADC-B9E8-D3F501E7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806" y="3707974"/>
            <a:ext cx="2115028" cy="2168495"/>
          </a:xfrm>
          <a:prstGeom prst="rect">
            <a:avLst/>
          </a:prstGeom>
        </p:spPr>
      </p:pic>
      <p:pic>
        <p:nvPicPr>
          <p:cNvPr id="6" name="Obrázok 8" descr="Obrázok, na ktorom je text, obrazovka&#10;&#10;Automaticky generovaný popis">
            <a:extLst>
              <a:ext uri="{FF2B5EF4-FFF2-40B4-BE49-F238E27FC236}">
                <a16:creationId xmlns:a16="http://schemas.microsoft.com/office/drawing/2014/main" xmlns="" id="{E71AAA6B-FFFC-A851-AEF4-8BF2F29DF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037" y="4539597"/>
            <a:ext cx="2388040" cy="505247"/>
          </a:xfrm>
          <a:prstGeom prst="rect">
            <a:avLst/>
          </a:prstGeom>
        </p:spPr>
      </p:pic>
      <p:pic>
        <p:nvPicPr>
          <p:cNvPr id="7" name="Obrázok 9">
            <a:extLst>
              <a:ext uri="{FF2B5EF4-FFF2-40B4-BE49-F238E27FC236}">
                <a16:creationId xmlns:a16="http://schemas.microsoft.com/office/drawing/2014/main" xmlns="" id="{1B2A76D3-454F-8F4F-409A-3358D4BC8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430" y="3707974"/>
            <a:ext cx="2268717" cy="237280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xmlns="" id="{C97D8229-2D94-F2F3-A76E-F8923A314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535" y="3422851"/>
            <a:ext cx="792505" cy="758048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xmlns="" id="{D45B5F1E-58C0-7B5F-127D-CE5FB21FC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2903" y="2783261"/>
            <a:ext cx="1932077" cy="428625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xmlns="" id="{99DF7802-8392-351F-E36B-78F2543D6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2652" y="5395165"/>
            <a:ext cx="2722061" cy="69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75</Words>
  <Application>Microsoft Office PowerPoint</Application>
  <PresentationFormat>Vlastná</PresentationFormat>
  <Paragraphs>45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MatrixVTI</vt:lpstr>
      <vt:lpstr>DERIVÁTY UHĽOVODÍKOV</vt:lpstr>
      <vt:lpstr>Deriváty uhľovodíkov:</vt:lpstr>
      <vt:lpstr>Delenie:</vt:lpstr>
      <vt:lpstr>Delenie:</vt:lpstr>
      <vt:lpstr> </vt:lpstr>
      <vt:lpstr> </vt:lpstr>
      <vt:lpstr>HALOGÉNDERIVÁTY</vt:lpstr>
      <vt:lpstr>Tvorba názvoslovia</vt:lpstr>
      <vt:lpstr>Tvorba názvoslovia:</vt:lpstr>
      <vt:lpstr>Delenie halogénderivátov</vt:lpstr>
      <vt:lpstr>Fyzikálne vlastnosti</vt:lpstr>
      <vt:lpstr>Chemické vlastnosti</vt:lpstr>
      <vt:lpstr>Významné halogénderiváty</vt:lpstr>
      <vt:lpstr> </vt:lpstr>
      <vt:lpstr>Ďakujem za pozornosť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DERIVÁTY UHĽOVODÍKOV</dc:title>
  <dc:creator>Kristína Chovancová</dc:creator>
  <cp:lastModifiedBy>ucitel</cp:lastModifiedBy>
  <cp:revision>6</cp:revision>
  <dcterms:created xsi:type="dcterms:W3CDTF">2023-02-25T12:52:10Z</dcterms:created>
  <dcterms:modified xsi:type="dcterms:W3CDTF">2023-05-04T09:44:54Z</dcterms:modified>
</cp:coreProperties>
</file>