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74" r:id="rId9"/>
    <p:sldId id="266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Štýl s motívom 2 - zvýrazneni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9E3D-3A39-4CA5-A53B-E0637CF16882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9F6F-993D-4AD7-9DF5-925863368834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2337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9F6F-993D-4AD7-9DF5-925863368834}" type="slidenum">
              <a:rPr lang="sk-SK" smtClean="0"/>
              <a:pPr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09434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568091-D8E7-46A8-AB54-7CFD009934AA}" type="datetimeFigureOut">
              <a:rPr lang="sk-SK" smtClean="0"/>
              <a:pPr/>
              <a:t>10. 2. 2022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B05BE9-605E-4B91-830C-43B4496347C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S1h3LRTyO1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604248" cy="764704"/>
          </a:xfrm>
        </p:spPr>
        <p:txBody>
          <a:bodyPr>
            <a:noAutofit/>
          </a:bodyPr>
          <a:lstStyle/>
          <a:p>
            <a:pPr algn="ctr"/>
            <a:r>
              <a:rPr lang="sk-SK" sz="4000" dirty="0" smtClean="0"/>
              <a:t>uhľovodíky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2680320" cy="706288"/>
          </a:xfrm>
        </p:spPr>
        <p:txBody>
          <a:bodyPr>
            <a:normAutofit/>
          </a:bodyPr>
          <a:lstStyle/>
          <a:p>
            <a:pPr algn="ctr"/>
            <a:r>
              <a:rPr lang="sk-SK" sz="2800" dirty="0" smtClean="0"/>
              <a:t>Alkíny</a:t>
            </a:r>
            <a:endParaRPr lang="sk-SK" sz="2800" dirty="0"/>
          </a:p>
        </p:txBody>
      </p:sp>
      <p:pic>
        <p:nvPicPr>
          <p:cNvPr id="9218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 t="19950" b="47501"/>
          <a:stretch>
            <a:fillRect/>
          </a:stretch>
        </p:blipFill>
        <p:spPr bwMode="auto">
          <a:xfrm>
            <a:off x="2267744" y="2420888"/>
            <a:ext cx="6372200" cy="1555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alkíny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496944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Sú to uhľovodíky.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Majú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otvorený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reťazec atómov uhlíka.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Medzi atómami uhlíka majú </a:t>
            </a:r>
            <a:r>
              <a:rPr lang="sk-SK" u="sng" dirty="0" smtClean="0">
                <a:solidFill>
                  <a:schemeClr val="accent3">
                    <a:lumMod val="75000"/>
                  </a:schemeClr>
                </a:solidFill>
              </a:rPr>
              <a:t>jednu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 trojitú 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väzbu.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Sú to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nenasýtené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uhľovodíky.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V svojom názve majú príponu </a:t>
            </a:r>
            <a:r>
              <a:rPr lang="sk-SK" b="1" dirty="0" smtClean="0">
                <a:solidFill>
                  <a:schemeClr val="bg2">
                    <a:lumMod val="25000"/>
                  </a:schemeClr>
                </a:solidFill>
              </a:rPr>
              <a:t>– ín.</a:t>
            </a:r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7" name="Picture 2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9381" t="19950" b="47501"/>
          <a:stretch>
            <a:fillRect/>
          </a:stretch>
        </p:blipFill>
        <p:spPr bwMode="auto">
          <a:xfrm>
            <a:off x="323528" y="3789040"/>
            <a:ext cx="5832501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6" name="Picture 4" descr="Výsledok vyhľadávania obrázkov pre dopyt buty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221088"/>
            <a:ext cx="2664296" cy="2065599"/>
          </a:xfrm>
          <a:prstGeom prst="rect">
            <a:avLst/>
          </a:prstGeom>
          <a:noFill/>
        </p:spPr>
      </p:pic>
      <p:sp>
        <p:nvSpPr>
          <p:cNvPr id="8" name="Nadpis 1"/>
          <p:cNvSpPr txBox="1">
            <a:spLocks/>
          </p:cNvSpPr>
          <p:nvPr/>
        </p:nvSpPr>
        <p:spPr>
          <a:xfrm>
            <a:off x="457200" y="6007894"/>
            <a:ext cx="7467600" cy="63408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000" b="1" dirty="0" err="1"/>
              <a:t>p</a:t>
            </a:r>
            <a:r>
              <a:rPr lang="sk-SK" sz="2000" b="1" dirty="0" err="1" smtClean="0"/>
              <a:t>ropín</a:t>
            </a:r>
            <a:r>
              <a:rPr lang="sk-SK" sz="2000" b="1" dirty="0" smtClean="0"/>
              <a:t>(1-propín, </a:t>
            </a:r>
            <a:r>
              <a:rPr lang="sk-SK" sz="2000" b="1" dirty="0" err="1" smtClean="0"/>
              <a:t>prop</a:t>
            </a:r>
            <a:r>
              <a:rPr lang="sk-SK" sz="2000" b="1" dirty="0" smtClean="0"/>
              <a:t> – 1 – </a:t>
            </a:r>
            <a:r>
              <a:rPr lang="sk-SK" sz="2000" b="1" dirty="0" err="1" smtClean="0"/>
              <a:t>ín</a:t>
            </a:r>
            <a:r>
              <a:rPr lang="sk-SK" sz="2000" b="1" dirty="0" smtClean="0"/>
              <a:t>)    3 - </a:t>
            </a:r>
            <a:r>
              <a:rPr lang="sk-SK" sz="2000" b="1" dirty="0" err="1" smtClean="0"/>
              <a:t>butín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Etín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908720"/>
            <a:ext cx="8748464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Etín je najjednoduchší alkín.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Bežne sa nazýva aj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acetylén.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Jeho molekulový vzorec je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sk-SK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sk-SK" b="1" baseline="-20000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Je to bezfarebný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horľavý plyn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bez zápachu.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So vzduchom tvorí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výbušnú zmes.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Používa sa na výrobu plastov, na zváranie a rezanie kovov.</a:t>
            </a:r>
          </a:p>
          <a:p>
            <a:pPr>
              <a:lnSpc>
                <a:spcPct val="120000"/>
              </a:lnSpc>
            </a:pPr>
            <a:endParaRPr lang="sk-SK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sk-SK" dirty="0" smtClean="0"/>
          </a:p>
          <a:p>
            <a:pPr>
              <a:lnSpc>
                <a:spcPct val="120000"/>
              </a:lnSpc>
            </a:pPr>
            <a:endParaRPr lang="sk-SK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076" name="AutoShape 4" descr="Výsledok vyhľadávania obrázkov pre dopyt eté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sp>
        <p:nvSpPr>
          <p:cNvPr id="3078" name="AutoShape 6" descr="Výsledok vyhľadávania obrázkov pre dopyt eté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614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3132684" cy="2110290"/>
          </a:xfrm>
          <a:prstGeom prst="rect">
            <a:avLst/>
          </a:prstGeom>
          <a:noFill/>
        </p:spPr>
      </p:pic>
      <p:pic>
        <p:nvPicPr>
          <p:cNvPr id="6148" name="Picture 4" descr="Výsledok vyhľadávania obrázkov pre dopyt ethy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653136"/>
            <a:ext cx="4326529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50" name="Picture 6" descr="Výsledok vyhľadávania obrázkov pre dopyt ethyne"/>
          <p:cNvPicPr>
            <a:picLocks noChangeAspect="1" noChangeArrowheads="1"/>
          </p:cNvPicPr>
          <p:nvPr/>
        </p:nvPicPr>
        <p:blipFill>
          <a:blip r:embed="rId4" cstate="print"/>
          <a:srcRect l="28350" r="32906" b="4916"/>
          <a:stretch>
            <a:fillRect/>
          </a:stretch>
        </p:blipFill>
        <p:spPr bwMode="auto">
          <a:xfrm>
            <a:off x="7380312" y="548680"/>
            <a:ext cx="114431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Príprava acetylénu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964488" cy="616530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Pomôcky a chemikálie:</a:t>
            </a:r>
          </a:p>
          <a:p>
            <a:pPr>
              <a:lnSpc>
                <a:spcPct val="120000"/>
              </a:lnSpc>
            </a:pPr>
            <a:r>
              <a:rPr lang="sk-SK" dirty="0" smtClean="0"/>
              <a:t>kužeľová banka, odmerný valec, laboratórna lyžička, špajdľa, zápalky, acetylit vápenatý, voda</a:t>
            </a:r>
          </a:p>
          <a:p>
            <a:pPr>
              <a:lnSpc>
                <a:spcPct val="120000"/>
              </a:lnSpc>
            </a:pP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Postup:</a:t>
            </a:r>
          </a:p>
          <a:p>
            <a:pPr>
              <a:lnSpc>
                <a:spcPct val="120000"/>
              </a:lnSpc>
            </a:pPr>
            <a:r>
              <a:rPr lang="sk-SK" dirty="0" smtClean="0"/>
              <a:t>Do kužeľovej banky s 2-3 kvapkami fenolftaleínu pridáme kúsok </a:t>
            </a:r>
            <a:r>
              <a:rPr lang="sk-SK" dirty="0" err="1" smtClean="0"/>
              <a:t>acetylidu</a:t>
            </a:r>
            <a:r>
              <a:rPr lang="sk-SK" dirty="0" smtClean="0"/>
              <a:t> vápenatého (CaC</a:t>
            </a:r>
            <a:r>
              <a:rPr lang="sk-SK" baseline="-18000" dirty="0" smtClean="0"/>
              <a:t>2</a:t>
            </a:r>
            <a:r>
              <a:rPr lang="sk-SK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sk-SK" dirty="0" smtClean="0"/>
              <a:t>Do banky vsunieme horiacu špajdľu.</a:t>
            </a:r>
          </a:p>
          <a:p>
            <a:pPr>
              <a:lnSpc>
                <a:spcPct val="120000"/>
              </a:lnSpc>
            </a:pPr>
            <a:r>
              <a:rPr lang="sk-SK" dirty="0" smtClean="0"/>
              <a:t>Pozorujeme.</a:t>
            </a:r>
          </a:p>
          <a:p>
            <a:pPr>
              <a:lnSpc>
                <a:spcPct val="120000"/>
              </a:lnSpc>
            </a:pPr>
            <a:r>
              <a:rPr lang="sk-SK" i="1" dirty="0" smtClean="0"/>
              <a:t>Pozn.: Acetylén sa pripravuje reakciou acetylidu vápenatého CaC</a:t>
            </a:r>
            <a:r>
              <a:rPr lang="sk-SK" i="1" baseline="-25000" dirty="0" smtClean="0"/>
              <a:t>2</a:t>
            </a:r>
            <a:r>
              <a:rPr lang="sk-SK" i="1" dirty="0" smtClean="0"/>
              <a:t> s vodou. Pri príprave acetylénu nesmieme banku , v ktorej acetylén pripravujeme zatvárať, pretože by mohlo dôjsť k výbuchu.</a:t>
            </a:r>
          </a:p>
          <a:p>
            <a:pPr>
              <a:lnSpc>
                <a:spcPct val="120000"/>
              </a:lnSpc>
            </a:pP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Rovnica chemickej reakcie:</a:t>
            </a:r>
          </a:p>
          <a:p>
            <a:pPr>
              <a:lnSpc>
                <a:spcPct val="120000"/>
              </a:lnSpc>
            </a:pP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CaC</a:t>
            </a:r>
            <a:r>
              <a:rPr lang="pt-BR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 + 2 H</a:t>
            </a:r>
            <a:r>
              <a:rPr lang="pt-BR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O →</a:t>
            </a:r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pt-BR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 + Ca(OH)</a:t>
            </a:r>
            <a:r>
              <a:rPr lang="pt-BR" b="1" baseline="-2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sk-SK" b="1" baseline="-20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sk-SK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BlokTextu 4">
            <a:hlinkClick r:id="rId2"/>
          </p:cNvPr>
          <p:cNvSpPr txBox="1"/>
          <p:nvPr/>
        </p:nvSpPr>
        <p:spPr>
          <a:xfrm>
            <a:off x="5868144" y="1844824"/>
            <a:ext cx="244827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Video – príprava </a:t>
            </a:r>
            <a:r>
              <a:rPr lang="sk-SK" dirty="0" smtClean="0">
                <a:solidFill>
                  <a:schemeClr val="tx1"/>
                </a:solidFill>
                <a:hlinkClick r:id="rId2"/>
              </a:rPr>
              <a:t>acetylénu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3074" name="Picture 2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4192" t="2160" r="19109" b="41681"/>
          <a:stretch>
            <a:fillRect/>
          </a:stretch>
        </p:blipFill>
        <p:spPr bwMode="auto">
          <a:xfrm>
            <a:off x="5652121" y="3212976"/>
            <a:ext cx="1368152" cy="94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Rovná spojovacia šípka 6"/>
          <p:cNvCxnSpPr/>
          <p:nvPr/>
        </p:nvCxnSpPr>
        <p:spPr>
          <a:xfrm>
            <a:off x="4716016" y="6309320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5508104" y="5949280"/>
            <a:ext cx="327585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Spôsobí sfarbenie roztoku s </a:t>
            </a:r>
            <a:r>
              <a:rPr lang="sk-SK" dirty="0" err="1" smtClean="0"/>
              <a:t>fenolftaleínom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/>
            <a:r>
              <a:rPr lang="sk-SK" b="1" dirty="0" smtClean="0"/>
              <a:t>Arény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003232" cy="5565232"/>
          </a:xfrm>
        </p:spPr>
        <p:txBody>
          <a:bodyPr/>
          <a:lstStyle/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hľovodíky s uzavretým reťazcom.</a:t>
            </a:r>
            <a:endParaRPr lang="sk-SK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Sú to aromatické uhľovodíky (majú charakteristický zápach).</a:t>
            </a:r>
          </a:p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V molekule arénu je zoskupenie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6 uhlíkov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do kruhu – </a:t>
            </a:r>
            <a:r>
              <a:rPr lang="sk-SK" b="1" dirty="0" smtClean="0">
                <a:solidFill>
                  <a:schemeClr val="accent6">
                    <a:lumMod val="75000"/>
                  </a:schemeClr>
                </a:solidFill>
              </a:rPr>
              <a:t>benzénové jadro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sk-SK" dirty="0"/>
          </a:p>
        </p:txBody>
      </p:sp>
      <p:pic>
        <p:nvPicPr>
          <p:cNvPr id="4" name="Picture 4" descr="Výsledok vyhľadávania obrázkov pre dopyt benzé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645024"/>
            <a:ext cx="2095500" cy="2476501"/>
          </a:xfrm>
          <a:prstGeom prst="rect">
            <a:avLst/>
          </a:prstGeom>
          <a:noFill/>
        </p:spPr>
      </p:pic>
      <p:pic>
        <p:nvPicPr>
          <p:cNvPr id="6" name="Picture 1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293096"/>
            <a:ext cx="1008112" cy="1216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Benzén C</a:t>
            </a:r>
            <a:r>
              <a:rPr lang="sk-SK" b="1" baseline="-18000" dirty="0" smtClean="0"/>
              <a:t>6</a:t>
            </a:r>
            <a:r>
              <a:rPr lang="sk-SK" b="1" dirty="0" smtClean="0"/>
              <a:t>H</a:t>
            </a:r>
            <a:r>
              <a:rPr lang="sk-SK" b="1" baseline="-18000" dirty="0" smtClean="0"/>
              <a:t>6</a:t>
            </a:r>
            <a:endParaRPr lang="sk-SK" b="1" baseline="-1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5544616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Je to najjednoduchší arén.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to horľavá, zapáchajúca, jedovatá kvapalina, má karcinogénne účinky.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Napriek tomu patrí medzi významné suroviny chemického priemyslu.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Používa sa ako rozpúšťadlo, pri výrobe ďalších chemických látok.</a:t>
            </a:r>
          </a:p>
          <a:p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84784"/>
            <a:ext cx="1872208" cy="408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0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Benzén C</a:t>
            </a:r>
            <a:r>
              <a:rPr lang="sk-SK" b="1" baseline="-18000" dirty="0" smtClean="0"/>
              <a:t>6</a:t>
            </a:r>
            <a:r>
              <a:rPr lang="sk-SK" b="1" dirty="0" smtClean="0"/>
              <a:t>H</a:t>
            </a:r>
            <a:r>
              <a:rPr lang="sk-SK" b="1" baseline="-18000" dirty="0" smtClean="0"/>
              <a:t>6</a:t>
            </a:r>
            <a:endParaRPr lang="sk-SK" b="1" baseline="-180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496944" cy="549322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2" name="Picture 4" descr="Výsledok vyhľadávania obrázkov pre dopyt benzé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2095500" cy="2476501"/>
          </a:xfrm>
          <a:prstGeom prst="rect">
            <a:avLst/>
          </a:prstGeom>
          <a:noFill/>
        </p:spPr>
      </p:pic>
      <p:pic>
        <p:nvPicPr>
          <p:cNvPr id="2054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836712"/>
            <a:ext cx="2113774" cy="2397212"/>
          </a:xfrm>
          <a:prstGeom prst="rect">
            <a:avLst/>
          </a:prstGeom>
          <a:noFill/>
        </p:spPr>
      </p:pic>
      <p:pic>
        <p:nvPicPr>
          <p:cNvPr id="2058" name="Picture 10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284984"/>
            <a:ext cx="1301130" cy="1301130"/>
          </a:xfrm>
          <a:prstGeom prst="rect">
            <a:avLst/>
          </a:prstGeom>
          <a:noFill/>
        </p:spPr>
      </p:pic>
      <p:pic>
        <p:nvPicPr>
          <p:cNvPr id="2062" name="Picture 14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340768"/>
            <a:ext cx="1008112" cy="1216791"/>
          </a:xfrm>
          <a:prstGeom prst="rect">
            <a:avLst/>
          </a:prstGeom>
          <a:noFill/>
        </p:spPr>
      </p:pic>
      <p:pic>
        <p:nvPicPr>
          <p:cNvPr id="2064" name="Picture 16" descr="Súvisiaci obrázo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212976"/>
            <a:ext cx="1944216" cy="1722020"/>
          </a:xfrm>
          <a:prstGeom prst="rect">
            <a:avLst/>
          </a:prstGeom>
          <a:noFill/>
        </p:spPr>
      </p:pic>
      <p:pic>
        <p:nvPicPr>
          <p:cNvPr id="2050" name="Picture 2" descr="Benzé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4653136"/>
            <a:ext cx="2019859" cy="1800200"/>
          </a:xfrm>
          <a:prstGeom prst="rect">
            <a:avLst/>
          </a:prstGeom>
          <a:noFill/>
        </p:spPr>
      </p:pic>
      <p:pic>
        <p:nvPicPr>
          <p:cNvPr id="4" name="Picture 4" descr="Výsledok vyhľadávania obrázkov pre dopyt kékule a benzen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3140968"/>
            <a:ext cx="2880320" cy="347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91880" y="5085184"/>
            <a:ext cx="1800200" cy="1396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sk-SK" dirty="0" err="1" smtClean="0"/>
              <a:t>Naftalén</a:t>
            </a:r>
            <a:r>
              <a:rPr lang="sk-SK" dirty="0" smtClean="0"/>
              <a:t>: C</a:t>
            </a:r>
            <a:r>
              <a:rPr lang="sk-SK" baseline="-25000" dirty="0" smtClean="0"/>
              <a:t>10</a:t>
            </a:r>
            <a:r>
              <a:rPr lang="sk-SK" dirty="0" smtClean="0"/>
              <a:t>H</a:t>
            </a:r>
            <a:r>
              <a:rPr lang="sk-SK" baseline="-25000" dirty="0" smtClean="0"/>
              <a:t>8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87463"/>
            <a:ext cx="7467600" cy="5010461"/>
          </a:xfrm>
        </p:spPr>
        <p:txBody>
          <a:bodyPr>
            <a:normAutofit fontScale="92500"/>
          </a:bodyPr>
          <a:lstStyle/>
          <a:p>
            <a:r>
              <a:rPr lang="sk-SK" dirty="0">
                <a:solidFill>
                  <a:srgbClr val="00B050"/>
                </a:solidFill>
              </a:rPr>
              <a:t>z</a:t>
            </a:r>
            <a:r>
              <a:rPr lang="sk-SK" dirty="0" smtClean="0">
                <a:solidFill>
                  <a:srgbClr val="00B050"/>
                </a:solidFill>
              </a:rPr>
              <a:t>lúčenina arén s 2 benzénovými jadrami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         alebo                                 </a:t>
            </a:r>
          </a:p>
          <a:p>
            <a:r>
              <a:rPr lang="sk-SK" dirty="0" smtClean="0">
                <a:solidFill>
                  <a:srgbClr val="0070C0"/>
                </a:solidFill>
              </a:rPr>
              <a:t>biela, tuhá kryštalická látka s typickým zápachom, horľavina</a:t>
            </a:r>
          </a:p>
          <a:p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ískava sa destiláciou z uhoľného dechtu</a:t>
            </a:r>
          </a:p>
          <a:p>
            <a:r>
              <a:rPr lang="sk-SK" dirty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 minulosti sa používal ako prostriedok proti moliam</a:t>
            </a:r>
          </a:p>
          <a:p>
            <a:r>
              <a:rPr lang="sk-SK" dirty="0">
                <a:solidFill>
                  <a:srgbClr val="002060"/>
                </a:solidFill>
              </a:rPr>
              <a:t>v</a:t>
            </a:r>
            <a:r>
              <a:rPr lang="sk-SK" dirty="0" smtClean="0">
                <a:solidFill>
                  <a:srgbClr val="002060"/>
                </a:solidFill>
              </a:rPr>
              <a:t> súčasnosti na výrobu farieb, výbušnín</a:t>
            </a:r>
          </a:p>
          <a:p>
            <a:r>
              <a:rPr lang="sk-SK" dirty="0">
                <a:solidFill>
                  <a:srgbClr val="002060"/>
                </a:solidFill>
              </a:rPr>
              <a:t>m</a:t>
            </a:r>
            <a:r>
              <a:rPr lang="sk-SK" dirty="0" smtClean="0">
                <a:solidFill>
                  <a:srgbClr val="002060"/>
                </a:solidFill>
              </a:rPr>
              <a:t>á antiseptické účinky – v chirurgii</a:t>
            </a:r>
          </a:p>
          <a:p>
            <a:r>
              <a:rPr lang="sk-SK" dirty="0">
                <a:solidFill>
                  <a:srgbClr val="C00000"/>
                </a:solidFill>
              </a:rPr>
              <a:t>m</a:t>
            </a:r>
            <a:r>
              <a:rPr lang="sk-SK" dirty="0" smtClean="0">
                <a:solidFill>
                  <a:srgbClr val="C00000"/>
                </a:solidFill>
              </a:rPr>
              <a:t>á karcinogénne účinky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1026" name="Picture 2" descr="naftalen - Arni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1477"/>
            <a:ext cx="2040161" cy="157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íklady aromatických uhľovodíko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4025"/>
            <a:ext cx="195744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1/Tar_exhibit%2C_Cape_Fear_Museum%2C_Wilmington%2C_NC_IMG_4425.JPG/220px-Tar_exhibit%2C_Cape_Fear_Museum%2C_Wilmington%2C_NC_IMG_442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98664" y="1860359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Čo je naftalé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0349" y="5013176"/>
            <a:ext cx="1752129" cy="17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Čistý naftalén-diizokyanát Výrobcovia a dodávatelia - Čína Factory - Aonu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6" name="Picture 12" descr="Čistý naftalén-diizokyanát Výrobcovia a dodávatelia - Čína Factory - Aonu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4089" y="39188"/>
            <a:ext cx="1684511" cy="16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46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7467600" cy="792088"/>
          </a:xfrm>
        </p:spPr>
        <p:txBody>
          <a:bodyPr/>
          <a:lstStyle/>
          <a:p>
            <a:pPr algn="ctr"/>
            <a:r>
              <a:rPr lang="sk-SK" b="1" dirty="0" smtClean="0"/>
              <a:t>Ďakujem za pozornosť!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827584" y="443711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6">
                    <a:lumMod val="50000"/>
                  </a:schemeClr>
                </a:solidFill>
              </a:rPr>
              <a:t>Zdroj obrázkov: internet</a:t>
            </a: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1592</TotalTime>
  <Words>284</Words>
  <Application>Microsoft Office PowerPoint</Application>
  <PresentationFormat>Prezentácia na obrazovke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Arkáda</vt:lpstr>
      <vt:lpstr>uhľovodíky</vt:lpstr>
      <vt:lpstr>alkíny</vt:lpstr>
      <vt:lpstr>Etín </vt:lpstr>
      <vt:lpstr>Príprava acetylénu</vt:lpstr>
      <vt:lpstr>Arény </vt:lpstr>
      <vt:lpstr>Benzén C6H6</vt:lpstr>
      <vt:lpstr>Benzén C6H6</vt:lpstr>
      <vt:lpstr>Naftalén: C10H8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Vlastnosti jednoduchých organických látok</dc:title>
  <dc:creator>user</dc:creator>
  <cp:lastModifiedBy>user</cp:lastModifiedBy>
  <cp:revision>245</cp:revision>
  <dcterms:created xsi:type="dcterms:W3CDTF">2019-09-03T16:32:03Z</dcterms:created>
  <dcterms:modified xsi:type="dcterms:W3CDTF">2022-02-10T06:44:19Z</dcterms:modified>
</cp:coreProperties>
</file>