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CB71A-EFBA-4D05-BE39-30AEE9916DD5}" type="datetimeFigureOut">
              <a:rPr lang="sk-SK" smtClean="0"/>
              <a:t>6.11.2020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547FC-2286-45A7-B0BB-162A9DB6F1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404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Zástupný symbol poznámok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4" name="Zástupný symbol čísla snímky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363D64-C0E1-4412-A942-0B526EE66BBB}" type="slidenum">
              <a:rPr lang="cs-CZ" altLang="sk-SK" smtClean="0"/>
              <a:pPr/>
              <a:t>1</a:t>
            </a:fld>
            <a:endParaRPr lang="cs-CZ" altLang="sk-SK" smtClean="0"/>
          </a:p>
        </p:txBody>
      </p:sp>
    </p:spTree>
    <p:extLst>
      <p:ext uri="{BB962C8B-B14F-4D97-AF65-F5344CB8AC3E}">
        <p14:creationId xmlns:p14="http://schemas.microsoft.com/office/powerpoint/2010/main" val="231297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BF93-639B-497D-952E-D93937DF7697}" type="datetimeFigureOut">
              <a:rPr lang="sk-SK" smtClean="0"/>
              <a:t>6.11.2020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92E-C8DC-4EA7-9A26-507A860547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104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BF93-639B-497D-952E-D93937DF7697}" type="datetimeFigureOut">
              <a:rPr lang="sk-SK" smtClean="0"/>
              <a:t>6.11.2020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92E-C8DC-4EA7-9A26-507A860547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645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BF93-639B-497D-952E-D93937DF7697}" type="datetimeFigureOut">
              <a:rPr lang="sk-SK" smtClean="0"/>
              <a:t>6.11.2020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92E-C8DC-4EA7-9A26-507A860547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87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4A809-4555-48A0-BA2E-EAA1C7856B52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200073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ext a dva objek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3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5D5AB-F524-452E-8346-9DCE647E2F0A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829141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Nadpis a štyr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sz="quarter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09600" y="1719264"/>
            <a:ext cx="5384800" cy="2128837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3"/>
          </p:nvPr>
        </p:nvSpPr>
        <p:spPr>
          <a:xfrm>
            <a:off x="609600" y="4000501"/>
            <a:ext cx="5384800" cy="213042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E3343-4514-4640-B8D1-0E1BDC3BEB1F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68769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BF93-639B-497D-952E-D93937DF7697}" type="datetimeFigureOut">
              <a:rPr lang="sk-SK" smtClean="0"/>
              <a:t>6.11.2020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92E-C8DC-4EA7-9A26-507A860547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362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BF93-639B-497D-952E-D93937DF7697}" type="datetimeFigureOut">
              <a:rPr lang="sk-SK" smtClean="0"/>
              <a:t>6.11.2020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92E-C8DC-4EA7-9A26-507A860547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228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BF93-639B-497D-952E-D93937DF7697}" type="datetimeFigureOut">
              <a:rPr lang="sk-SK" smtClean="0"/>
              <a:t>6.11.2020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92E-C8DC-4EA7-9A26-507A860547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475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BF93-639B-497D-952E-D93937DF7697}" type="datetimeFigureOut">
              <a:rPr lang="sk-SK" smtClean="0"/>
              <a:t>6.11.2020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92E-C8DC-4EA7-9A26-507A860547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998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BF93-639B-497D-952E-D93937DF7697}" type="datetimeFigureOut">
              <a:rPr lang="sk-SK" smtClean="0"/>
              <a:t>6.11.2020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92E-C8DC-4EA7-9A26-507A860547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21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BF93-639B-497D-952E-D93937DF7697}" type="datetimeFigureOut">
              <a:rPr lang="sk-SK" smtClean="0"/>
              <a:t>6.11.2020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92E-C8DC-4EA7-9A26-507A860547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574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BF93-639B-497D-952E-D93937DF7697}" type="datetimeFigureOut">
              <a:rPr lang="sk-SK" smtClean="0"/>
              <a:t>6.11.2020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92E-C8DC-4EA7-9A26-507A860547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652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BF93-639B-497D-952E-D93937DF7697}" type="datetimeFigureOut">
              <a:rPr lang="sk-SK" smtClean="0"/>
              <a:t>6.11.2020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92E-C8DC-4EA7-9A26-507A860547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858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BBF93-639B-497D-952E-D93937DF7697}" type="datetimeFigureOut">
              <a:rPr lang="sk-SK" smtClean="0"/>
              <a:t>6.11.2020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7B92E-C8DC-4EA7-9A26-507A860547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713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jpeg"/><Relationship Id="rId12" Type="http://schemas.openxmlformats.org/officeDocument/2006/relationships/image" Target="../media/image47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png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zenia/opera-n-syst-my" TargetMode="External"/><Relationship Id="rId2" Type="http://schemas.openxmlformats.org/officeDocument/2006/relationships/hyperlink" Target="https://slideplayer.com/slide/1415444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jwindows.sk/2015/11/historia-operacneho-systemu-windows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image" Target="../media/image10.jpeg"/><Relationship Id="rId4" Type="http://schemas.openxmlformats.org/officeDocument/2006/relationships/slide" Target="slide5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11" Type="http://schemas.openxmlformats.org/officeDocument/2006/relationships/image" Target="../media/image36.png"/><Relationship Id="rId5" Type="http://schemas.openxmlformats.org/officeDocument/2006/relationships/image" Target="../media/image30.wmf"/><Relationship Id="rId10" Type="http://schemas.openxmlformats.org/officeDocument/2006/relationships/image" Target="../media/image35.jpeg"/><Relationship Id="rId4" Type="http://schemas.openxmlformats.org/officeDocument/2006/relationships/image" Target="../media/image29.wmf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9128" y="1361467"/>
            <a:ext cx="8264106" cy="24771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sk-SK" altLang="sk-SK" dirty="0" smtClean="0">
                <a:solidFill>
                  <a:srgbClr val="0070C0"/>
                </a:solidFill>
              </a:rPr>
              <a:t/>
            </a:r>
            <a:br>
              <a:rPr lang="sk-SK" altLang="sk-SK" dirty="0" smtClean="0">
                <a:solidFill>
                  <a:srgbClr val="0070C0"/>
                </a:solidFill>
              </a:rPr>
            </a:br>
            <a:r>
              <a:rPr lang="sk-SK" altLang="sk-SK" sz="7300" b="1" dirty="0" smtClean="0">
                <a:solidFill>
                  <a:srgbClr val="0070C0"/>
                </a:solidFill>
                <a:latin typeface="+mn-lt"/>
              </a:rPr>
              <a:t>Softvér</a:t>
            </a:r>
            <a:br>
              <a:rPr lang="sk-SK" altLang="sk-SK" sz="7300" b="1" dirty="0" smtClean="0">
                <a:solidFill>
                  <a:srgbClr val="0070C0"/>
                </a:solidFill>
                <a:latin typeface="+mn-lt"/>
              </a:rPr>
            </a:br>
            <a:r>
              <a:rPr lang="sk-SK" altLang="sk-SK" sz="7300" b="1" dirty="0" smtClean="0">
                <a:solidFill>
                  <a:srgbClr val="0070C0"/>
                </a:solidFill>
                <a:latin typeface="+mn-lt"/>
              </a:rPr>
              <a:t>Operačný systém</a:t>
            </a:r>
            <a:endParaRPr lang="cs-CZ" altLang="sk-SK" sz="7300" b="1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81494" y="5640659"/>
            <a:ext cx="3910506" cy="837779"/>
          </a:xfrm>
        </p:spPr>
        <p:txBody>
          <a:bodyPr/>
          <a:lstStyle/>
          <a:p>
            <a:pPr eaLnBrk="1" hangingPunct="1"/>
            <a:r>
              <a:rPr lang="sk-SK" altLang="sk-SK" sz="4800" b="1" dirty="0">
                <a:solidFill>
                  <a:srgbClr val="0070C0"/>
                </a:solidFill>
              </a:rPr>
              <a:t>Informatika</a:t>
            </a:r>
            <a:endParaRPr lang="cs-CZ" altLang="sk-SK" sz="4800" b="1" dirty="0">
              <a:solidFill>
                <a:srgbClr val="0070C0"/>
              </a:solidFill>
            </a:endParaRPr>
          </a:p>
        </p:txBody>
      </p:sp>
      <p:pic>
        <p:nvPicPr>
          <p:cNvPr id="2053" name="Picture 5" descr="WX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091" y="370552"/>
            <a:ext cx="150177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 descr="BANN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75" y="1945960"/>
            <a:ext cx="1627188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mac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49" y="4496862"/>
            <a:ext cx="1893378" cy="1893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Obrázok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74" y="347664"/>
            <a:ext cx="162718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Obrázo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3" y="323851"/>
            <a:ext cx="1687512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Obrázo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27" y="347663"/>
            <a:ext cx="2341277" cy="110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7" name="Zástupný symbol čísla snímky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A84B105-BBEB-4E5B-AF02-CF5F80ACFF0B}" type="slidenum">
              <a:rPr lang="cs-CZ" altLang="en-US" smtClean="0"/>
              <a:pPr/>
              <a:t>1</a:t>
            </a:fld>
            <a:endParaRPr lang="cs-CZ" altLang="en-US" smtClean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5091" y="2600061"/>
            <a:ext cx="2843312" cy="1684565"/>
          </a:xfrm>
          <a:prstGeom prst="rect">
            <a:avLst/>
          </a:prstGeom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0427" y="4500966"/>
            <a:ext cx="1889274" cy="1889274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3250" y="4686313"/>
            <a:ext cx="30194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50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k-SK" altLang="sk-SK" sz="3600" b="1" dirty="0" smtClean="0">
                <a:solidFill>
                  <a:srgbClr val="0070C0"/>
                </a:solidFill>
              </a:rPr>
              <a:t>Súbor - aplikácie</a:t>
            </a:r>
            <a:endParaRPr lang="cs-CZ" altLang="sk-SK" sz="3600" b="1" dirty="0" smtClean="0">
              <a:solidFill>
                <a:srgbClr val="0070C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74825" y="2060575"/>
            <a:ext cx="5113338" cy="4167188"/>
            <a:chOff x="158" y="1428"/>
            <a:chExt cx="3221" cy="2625"/>
          </a:xfrm>
        </p:grpSpPr>
        <p:pic>
          <p:nvPicPr>
            <p:cNvPr id="14347" name="Picture 4" descr="bsn_100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480"/>
              <a:ext cx="1134" cy="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8" name="Picture 5" descr="bsn_200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2160"/>
              <a:ext cx="659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9" name="Picture 6" descr="bsn_200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2432"/>
              <a:ext cx="678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0" name="Picture 7" descr="bsn_500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3067"/>
              <a:ext cx="1179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1" name="Picture 8" descr="tng_100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3294"/>
              <a:ext cx="1150" cy="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2" name="Picture 9" descr="TYPEWTR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1428"/>
              <a:ext cx="1270" cy="1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3" name="Picture 10" descr="bsn_100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1525"/>
              <a:ext cx="1083" cy="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4" name="Picture 11" descr="bsn_300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" y="2341"/>
              <a:ext cx="1014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8183564" y="2060575"/>
            <a:ext cx="2160587" cy="4057650"/>
            <a:chOff x="4195" y="1298"/>
            <a:chExt cx="1361" cy="2556"/>
          </a:xfrm>
        </p:grpSpPr>
        <p:pic>
          <p:nvPicPr>
            <p:cNvPr id="14344" name="Picture 13" descr="tng_102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" y="3113"/>
              <a:ext cx="989" cy="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Picture 14" descr="tng_1008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" y="2160"/>
              <a:ext cx="654" cy="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6" name="Picture 15" descr="bsn_1006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" y="1298"/>
              <a:ext cx="1361" cy="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4583114" y="4868863"/>
            <a:ext cx="432117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latin typeface="Tahoma" panose="020B0604030504040204" pitchFamily="34" charset="0"/>
              </a:rPr>
              <a:t>Programy – aplikácie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-"/>
            </a:pPr>
            <a:r>
              <a:rPr lang="sk-SK" altLang="sk-SK" sz="1800">
                <a:latin typeface="Tahoma" panose="020B0604030504040204" pitchFamily="34" charset="0"/>
              </a:rPr>
              <a:t>vykonávacie súbory (.exe .com)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-"/>
            </a:pPr>
            <a:r>
              <a:rPr lang="sk-SK" altLang="sk-SK" sz="1800">
                <a:latin typeface="Tahoma" panose="020B0604030504040204" pitchFamily="34" charset="0"/>
              </a:rPr>
              <a:t>pomocné súbory (.cfg .dll .ini .tmp ...)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-"/>
            </a:pPr>
            <a:endParaRPr lang="cs-CZ" altLang="sk-SK" sz="1800">
              <a:latin typeface="Tahoma" panose="020B0604030504040204" pitchFamily="34" charset="0"/>
            </a:endParaRPr>
          </a:p>
        </p:txBody>
      </p:sp>
      <p:sp>
        <p:nvSpPr>
          <p:cNvPr id="14343" name="Zástupný symbol čísla snímky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13245D6-C482-4730-AB26-B0901AAB28C1}" type="slidenum">
              <a:rPr lang="cs-CZ" altLang="en-US" smtClean="0"/>
              <a:pPr/>
              <a:t>10</a:t>
            </a:fld>
            <a:endParaRPr lang="cs-CZ" altLang="en-US" smtClean="0"/>
          </a:p>
        </p:txBody>
      </p:sp>
    </p:spTree>
    <p:extLst>
      <p:ext uri="{BB962C8B-B14F-4D97-AF65-F5344CB8AC3E}">
        <p14:creationId xmlns:p14="http://schemas.microsoft.com/office/powerpoint/2010/main" val="242826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9" name="Picture 7" descr="bsn_30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997201"/>
            <a:ext cx="1160462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751" y="122238"/>
            <a:ext cx="935966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sk-SK" altLang="sk-SK" sz="3600" b="1" dirty="0" smtClean="0">
                <a:solidFill>
                  <a:srgbClr val="0070C0"/>
                </a:solidFill>
              </a:rPr>
              <a:t>Priečinok, adresár </a:t>
            </a:r>
            <a:r>
              <a:rPr lang="sk-SK" altLang="sk-SK" sz="3600" b="1" dirty="0">
                <a:solidFill>
                  <a:srgbClr val="0070C0"/>
                </a:solidFill>
              </a:rPr>
              <a:t> </a:t>
            </a:r>
            <a:r>
              <a:rPr lang="sk-SK" altLang="sk-SK" sz="2400" b="1" dirty="0">
                <a:solidFill>
                  <a:srgbClr val="0070C0"/>
                </a:solidFill>
              </a:rPr>
              <a:t>uloženie a usporiadanie súborov</a:t>
            </a:r>
            <a:endParaRPr lang="cs-CZ" altLang="sk-SK" sz="2400" b="1" dirty="0">
              <a:solidFill>
                <a:srgbClr val="0070C0"/>
              </a:solidFill>
            </a:endParaRPr>
          </a:p>
        </p:txBody>
      </p:sp>
      <p:pic>
        <p:nvPicPr>
          <p:cNvPr id="49162" name="Picture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7" t="13083" r="40331" b="68375"/>
          <a:stretch>
            <a:fillRect/>
          </a:stretch>
        </p:blipFill>
        <p:spPr>
          <a:xfrm>
            <a:off x="6096000" y="1773238"/>
            <a:ext cx="4572000" cy="2520950"/>
          </a:xfrm>
          <a:solidFill>
            <a:schemeClr val="accent1"/>
          </a:solidFill>
          <a:ln w="9525">
            <a:solidFill>
              <a:schemeClr val="accent1"/>
            </a:solidFill>
          </a:ln>
        </p:spPr>
      </p:pic>
      <p:pic>
        <p:nvPicPr>
          <p:cNvPr id="49155" name="Picture 3" descr="bsn_1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1484313"/>
            <a:ext cx="2016125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 descr="bsn_20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412875"/>
            <a:ext cx="12080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6" descr="bsn_200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2420938"/>
            <a:ext cx="1512887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8" descr="bsn_701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3068638"/>
            <a:ext cx="172720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9" descr="fur_602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931" y="4676774"/>
            <a:ext cx="3529013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9" name="Picture 17" descr="cmp_9206"/>
          <p:cNvPicPr>
            <a:picLocks noGrp="1" noChangeAspect="1" noChangeArrowheads="1"/>
          </p:cNvPicPr>
          <p:nvPr>
            <p:ph sz="half" idx="2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32626" y="4149726"/>
            <a:ext cx="2371725" cy="2251075"/>
          </a:xfrm>
          <a:noFill/>
        </p:spPr>
      </p:pic>
      <p:sp>
        <p:nvSpPr>
          <p:cNvPr id="49171" name="AutoShape 19"/>
          <p:cNvSpPr>
            <a:spLocks noChangeArrowheads="1"/>
          </p:cNvSpPr>
          <p:nvPr/>
        </p:nvSpPr>
        <p:spPr bwMode="auto">
          <a:xfrm>
            <a:off x="446659" y="1806186"/>
            <a:ext cx="1944688" cy="4176712"/>
          </a:xfrm>
          <a:prstGeom prst="curvedRightArrow">
            <a:avLst>
              <a:gd name="adj1" fmla="val 42955"/>
              <a:gd name="adj2" fmla="val 85910"/>
              <a:gd name="adj3" fmla="val 33333"/>
            </a:avLst>
          </a:prstGeom>
          <a:noFill/>
          <a:ln w="603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49172" name="AutoShape 20"/>
          <p:cNvSpPr>
            <a:spLocks noChangeArrowheads="1"/>
          </p:cNvSpPr>
          <p:nvPr/>
        </p:nvSpPr>
        <p:spPr bwMode="auto">
          <a:xfrm rot="5956566">
            <a:off x="8159305" y="3685487"/>
            <a:ext cx="4149725" cy="2254250"/>
          </a:xfrm>
          <a:prstGeom prst="curvedDownArrow">
            <a:avLst>
              <a:gd name="adj1" fmla="val 36817"/>
              <a:gd name="adj2" fmla="val 73634"/>
              <a:gd name="adj3" fmla="val 33333"/>
            </a:avLst>
          </a:prstGeom>
          <a:noFill/>
          <a:ln w="635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15374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082E57-5CD6-464E-843C-F12F93505190}" type="slidenum">
              <a:rPr lang="cs-CZ" altLang="en-US" smtClean="0"/>
              <a:pPr/>
              <a:t>11</a:t>
            </a:fld>
            <a:endParaRPr lang="cs-CZ" altLang="en-US" smtClean="0"/>
          </a:p>
        </p:txBody>
      </p:sp>
    </p:spTree>
    <p:extLst>
      <p:ext uri="{BB962C8B-B14F-4D97-AF65-F5344CB8AC3E}">
        <p14:creationId xmlns:p14="http://schemas.microsoft.com/office/powerpoint/2010/main" val="273001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71" grpId="0" animBg="1"/>
      <p:bldP spid="491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95776" y="622301"/>
            <a:ext cx="536563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sk-SK" altLang="sk-SK" sz="3600" b="1" dirty="0" smtClean="0">
                <a:solidFill>
                  <a:srgbClr val="0070C0"/>
                </a:solidFill>
              </a:rPr>
              <a:t>Cesta, stromová štruktúra</a:t>
            </a:r>
            <a:endParaRPr lang="cs-CZ" altLang="sk-SK" sz="3600" b="1" dirty="0" smtClean="0">
              <a:solidFill>
                <a:srgbClr val="0070C0"/>
              </a:solidFill>
            </a:endParaRPr>
          </a:p>
        </p:txBody>
      </p:sp>
      <p:pic>
        <p:nvPicPr>
          <p:cNvPr id="522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4" r="80066" b="10095"/>
          <a:stretch>
            <a:fillRect/>
          </a:stretch>
        </p:blipFill>
        <p:spPr>
          <a:xfrm>
            <a:off x="1995488" y="95250"/>
            <a:ext cx="2006600" cy="6524625"/>
          </a:xfrm>
          <a:noFill/>
        </p:spPr>
      </p:pic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583114" y="3141663"/>
            <a:ext cx="5761037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sk-SK" altLang="sk-SK" sz="2400" dirty="0"/>
              <a:t>Tento počítač</a:t>
            </a:r>
          </a:p>
          <a:p>
            <a:pPr lvl="1" eaLnBrk="1" hangingPunct="1">
              <a:spcBef>
                <a:spcPct val="50000"/>
              </a:spcBef>
            </a:pPr>
            <a:r>
              <a:rPr lang="sk-SK" altLang="sk-SK" sz="2400" dirty="0"/>
              <a:t> /ACER(C)</a:t>
            </a:r>
          </a:p>
          <a:p>
            <a:pPr lvl="2" eaLnBrk="1" hangingPunct="1">
              <a:spcBef>
                <a:spcPct val="50000"/>
              </a:spcBef>
            </a:pPr>
            <a:r>
              <a:rPr lang="sk-SK" altLang="sk-SK" sz="2400" dirty="0"/>
              <a:t>/</a:t>
            </a:r>
            <a:r>
              <a:rPr lang="sk-SK" altLang="sk-SK" sz="2400" dirty="0" err="1"/>
              <a:t>Timetables</a:t>
            </a:r>
            <a:r>
              <a:rPr lang="sk-SK" altLang="sk-SK" sz="2400" dirty="0"/>
              <a:t> </a:t>
            </a:r>
          </a:p>
          <a:p>
            <a:pPr lvl="3" eaLnBrk="1" hangingPunct="1">
              <a:spcBef>
                <a:spcPct val="50000"/>
              </a:spcBef>
            </a:pPr>
            <a:r>
              <a:rPr lang="sk-SK" altLang="sk-SK" sz="2400" dirty="0"/>
              <a:t>/</a:t>
            </a:r>
            <a:r>
              <a:rPr lang="sk-SK" altLang="sk-SK" sz="2400" dirty="0" err="1"/>
              <a:t>template</a:t>
            </a:r>
            <a:endParaRPr lang="sk-SK" altLang="sk-SK" sz="2400" dirty="0"/>
          </a:p>
          <a:p>
            <a:pPr lvl="4" eaLnBrk="1" hangingPunct="1">
              <a:spcBef>
                <a:spcPct val="50000"/>
              </a:spcBef>
            </a:pPr>
            <a:r>
              <a:rPr lang="sk-SK" altLang="sk-SK" sz="2400" dirty="0"/>
              <a:t>/ Import </a:t>
            </a:r>
            <a:r>
              <a:rPr lang="sk-SK" altLang="sk-SK" sz="2400" dirty="0" err="1"/>
              <a:t>Samples</a:t>
            </a:r>
            <a:endParaRPr lang="sk-SK" altLang="sk-SK" sz="2400" dirty="0"/>
          </a:p>
          <a:p>
            <a:pPr lvl="4" eaLnBrk="1" hangingPunct="1">
              <a:spcBef>
                <a:spcPct val="50000"/>
              </a:spcBef>
            </a:pPr>
            <a:r>
              <a:rPr lang="sk-SK" altLang="sk-SK" sz="2400" dirty="0"/>
              <a:t>	/ XML</a:t>
            </a:r>
            <a:endParaRPr lang="cs-CZ" altLang="sk-SK" sz="2400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295776" y="2565401"/>
            <a:ext cx="5040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dirty="0"/>
              <a:t>Popíš cestu, ktorou nájdeš adresár XML</a:t>
            </a:r>
            <a:endParaRPr lang="cs-CZ" altLang="sk-SK" sz="1800" dirty="0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3000375" y="3789363"/>
            <a:ext cx="647700" cy="647700"/>
          </a:xfrm>
          <a:prstGeom prst="ellipse">
            <a:avLst/>
          </a:prstGeom>
          <a:noFill/>
          <a:ln w="1270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2208214" y="549276"/>
            <a:ext cx="935037" cy="576263"/>
          </a:xfrm>
          <a:prstGeom prst="ellips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2208213" y="765176"/>
            <a:ext cx="1008062" cy="50482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2495550" y="2781300"/>
            <a:ext cx="863600" cy="431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566988" y="3141663"/>
            <a:ext cx="863600" cy="431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2782888" y="3284538"/>
            <a:ext cx="1225550" cy="431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16398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39BD5B4-2FB8-44D7-BE0C-5E1FED9009DD}" type="slidenum">
              <a:rPr lang="cs-CZ" altLang="en-US" smtClean="0"/>
              <a:pPr/>
              <a:t>12</a:t>
            </a:fld>
            <a:endParaRPr lang="cs-CZ" altLang="en-US" smtClean="0"/>
          </a:p>
        </p:txBody>
      </p:sp>
    </p:spTree>
    <p:extLst>
      <p:ext uri="{BB962C8B-B14F-4D97-AF65-F5344CB8AC3E}">
        <p14:creationId xmlns:p14="http://schemas.microsoft.com/office/powerpoint/2010/main" val="418732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29" grpId="0"/>
      <p:bldP spid="52230" grpId="0" animBg="1"/>
      <p:bldP spid="52230" grpId="1" animBg="1"/>
      <p:bldP spid="52231" grpId="0" animBg="1"/>
      <p:bldP spid="52231" grpId="1" animBg="1"/>
      <p:bldP spid="52232" grpId="0" animBg="1"/>
      <p:bldP spid="52232" grpId="1" animBg="1"/>
      <p:bldP spid="52233" grpId="0" animBg="1"/>
      <p:bldP spid="52233" grpId="1" animBg="1"/>
      <p:bldP spid="52234" grpId="0" animBg="1"/>
      <p:bldP spid="52234" grpId="1" animBg="1"/>
      <p:bldP spid="52235" grpId="0" animBg="1"/>
      <p:bldP spid="5223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894" y="122238"/>
            <a:ext cx="5432006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sk-SK" altLang="sk-SK" sz="3600" b="1" dirty="0" smtClean="0">
                <a:solidFill>
                  <a:srgbClr val="0070C0"/>
                </a:solidFill>
              </a:rPr>
              <a:t>Pracovná plocha</a:t>
            </a:r>
            <a:endParaRPr lang="cs-CZ" altLang="sk-SK" sz="3600" b="1" dirty="0" smtClean="0">
              <a:solidFill>
                <a:srgbClr val="0070C0"/>
              </a:solidFill>
            </a:endParaRPr>
          </a:p>
        </p:txBody>
      </p:sp>
      <p:pic>
        <p:nvPicPr>
          <p:cNvPr id="563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8075" y="1412876"/>
            <a:ext cx="5881688" cy="4411663"/>
          </a:xfrm>
          <a:noFill/>
        </p:spPr>
      </p:pic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5087939" y="5949951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/>
              <a:t>Panel úloh</a:t>
            </a:r>
            <a:endParaRPr lang="cs-CZ" altLang="sk-SK" sz="1800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992313" y="2565400"/>
            <a:ext cx="1511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/>
              <a:t>Ikony a zástupcovia</a:t>
            </a:r>
            <a:endParaRPr lang="cs-CZ" altLang="sk-SK" sz="1800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703388" y="5445126"/>
            <a:ext cx="208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/>
              <a:t>Tlačidlo Štart</a:t>
            </a:r>
            <a:endParaRPr lang="cs-CZ" altLang="sk-SK" sz="1800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9488011" y="3068638"/>
            <a:ext cx="738664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/>
              <a:t>Pozadie / tapeta</a:t>
            </a:r>
            <a:endParaRPr lang="cs-CZ" altLang="sk-SK" sz="1800"/>
          </a:p>
        </p:txBody>
      </p:sp>
      <p:sp>
        <p:nvSpPr>
          <p:cNvPr id="56328" name="AutoShape 8"/>
          <p:cNvSpPr>
            <a:spLocks noChangeArrowheads="1"/>
          </p:cNvSpPr>
          <p:nvPr/>
        </p:nvSpPr>
        <p:spPr bwMode="auto">
          <a:xfrm rot="-7780389">
            <a:off x="3414713" y="2941638"/>
            <a:ext cx="754062" cy="1439862"/>
          </a:xfrm>
          <a:prstGeom prst="curvedRightArrow">
            <a:avLst>
              <a:gd name="adj1" fmla="val 1132"/>
              <a:gd name="adj2" fmla="val 39321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56329" name="AutoShape 9"/>
          <p:cNvSpPr>
            <a:spLocks noChangeArrowheads="1"/>
          </p:cNvSpPr>
          <p:nvPr/>
        </p:nvSpPr>
        <p:spPr bwMode="auto">
          <a:xfrm rot="-5400000">
            <a:off x="4656932" y="2204244"/>
            <a:ext cx="863600" cy="4176713"/>
          </a:xfrm>
          <a:prstGeom prst="curvedRightArrow">
            <a:avLst>
              <a:gd name="adj1" fmla="val 2866"/>
              <a:gd name="adj2" fmla="val 99594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56330" name="AutoShape 10"/>
          <p:cNvSpPr>
            <a:spLocks noChangeArrowheads="1"/>
          </p:cNvSpPr>
          <p:nvPr/>
        </p:nvSpPr>
        <p:spPr bwMode="auto">
          <a:xfrm rot="7009449">
            <a:off x="8998744" y="1216819"/>
            <a:ext cx="825500" cy="2513012"/>
          </a:xfrm>
          <a:prstGeom prst="curvedRightArrow">
            <a:avLst>
              <a:gd name="adj1" fmla="val 1804"/>
              <a:gd name="adj2" fmla="val 6268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56331" name="AutoShape 11"/>
          <p:cNvSpPr>
            <a:spLocks noChangeArrowheads="1"/>
          </p:cNvSpPr>
          <p:nvPr/>
        </p:nvSpPr>
        <p:spPr bwMode="auto">
          <a:xfrm rot="-5400000">
            <a:off x="3055145" y="5174457"/>
            <a:ext cx="538162" cy="1800225"/>
          </a:xfrm>
          <a:prstGeom prst="curvedRightArrow">
            <a:avLst>
              <a:gd name="adj1" fmla="val 1982"/>
              <a:gd name="adj2" fmla="val 68885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56332" name="AutoShape 12"/>
          <p:cNvSpPr>
            <a:spLocks noChangeArrowheads="1"/>
          </p:cNvSpPr>
          <p:nvPr/>
        </p:nvSpPr>
        <p:spPr bwMode="auto">
          <a:xfrm rot="-5842504">
            <a:off x="6973888" y="5287963"/>
            <a:ext cx="620713" cy="1944688"/>
          </a:xfrm>
          <a:prstGeom prst="curvedRightArrow">
            <a:avLst>
              <a:gd name="adj1" fmla="val 1857"/>
              <a:gd name="adj2" fmla="val 64516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8759826" y="5876926"/>
            <a:ext cx="16922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/>
              <a:t>Čas, dátum,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/>
              <a:t>klávesnica</a:t>
            </a:r>
            <a:endParaRPr lang="cs-CZ" altLang="sk-SK" sz="1800"/>
          </a:p>
        </p:txBody>
      </p:sp>
      <p:sp>
        <p:nvSpPr>
          <p:cNvPr id="56334" name="AutoShape 14"/>
          <p:cNvSpPr>
            <a:spLocks noChangeArrowheads="1"/>
          </p:cNvSpPr>
          <p:nvPr/>
        </p:nvSpPr>
        <p:spPr bwMode="auto">
          <a:xfrm rot="7577219">
            <a:off x="9585325" y="5059363"/>
            <a:ext cx="863600" cy="1187450"/>
          </a:xfrm>
          <a:prstGeom prst="curvedRightArrow">
            <a:avLst>
              <a:gd name="adj1" fmla="val 815"/>
              <a:gd name="adj2" fmla="val 28315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17424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D62F942-512F-4E8A-A3C2-BD96E9174A44}" type="slidenum">
              <a:rPr lang="cs-CZ" altLang="en-US" smtClean="0"/>
              <a:pPr/>
              <a:t>13</a:t>
            </a:fld>
            <a:endParaRPr lang="cs-CZ" altLang="en-US" smtClean="0"/>
          </a:p>
        </p:txBody>
      </p:sp>
    </p:spTree>
    <p:extLst>
      <p:ext uri="{BB962C8B-B14F-4D97-AF65-F5344CB8AC3E}">
        <p14:creationId xmlns:p14="http://schemas.microsoft.com/office/powerpoint/2010/main" val="141636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4" dur="2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4" grpId="0"/>
      <p:bldP spid="56325" grpId="0"/>
      <p:bldP spid="56326" grpId="0"/>
      <p:bldP spid="56327" grpId="0"/>
      <p:bldP spid="56328" grpId="0" animBg="1"/>
      <p:bldP spid="56329" grpId="0" animBg="1"/>
      <p:bldP spid="56330" grpId="0" animBg="1"/>
      <p:bldP spid="56331" grpId="0" animBg="1"/>
      <p:bldP spid="56332" grpId="0" animBg="1"/>
      <p:bldP spid="56333" grpId="0"/>
      <p:bldP spid="563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14028" y="65044"/>
            <a:ext cx="100584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sk-SK" altLang="sk-SK" sz="3600" b="1" dirty="0" smtClean="0">
                <a:solidFill>
                  <a:srgbClr val="0070C0"/>
                </a:solidFill>
              </a:rPr>
              <a:t>Ikony a zástupcovia</a:t>
            </a:r>
            <a:endParaRPr lang="cs-CZ" altLang="sk-SK" sz="3600" b="1" dirty="0" smtClean="0">
              <a:solidFill>
                <a:srgbClr val="0070C0"/>
              </a:solidFill>
            </a:endParaRPr>
          </a:p>
        </p:txBody>
      </p:sp>
      <p:pic>
        <p:nvPicPr>
          <p:cNvPr id="5530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8" r="34370" b="30229"/>
          <a:stretch>
            <a:fillRect/>
          </a:stretch>
        </p:blipFill>
        <p:spPr>
          <a:xfrm>
            <a:off x="7824789" y="1916113"/>
            <a:ext cx="2454275" cy="4589462"/>
          </a:xfrm>
          <a:noFill/>
        </p:spPr>
      </p:pic>
      <p:pic>
        <p:nvPicPr>
          <p:cNvPr id="55302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16" t="-1752" r="22450" b="88507"/>
          <a:stretch>
            <a:fillRect/>
          </a:stretch>
        </p:blipFill>
        <p:spPr>
          <a:xfrm>
            <a:off x="4656138" y="1557338"/>
            <a:ext cx="1439862" cy="1873250"/>
          </a:xfrm>
          <a:noFill/>
        </p:spPr>
      </p:pic>
      <p:pic>
        <p:nvPicPr>
          <p:cNvPr id="55304" name="Picture 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2" t="-1752" r="66158" b="88507"/>
          <a:stretch>
            <a:fillRect/>
          </a:stretch>
        </p:blipFill>
        <p:spPr>
          <a:xfrm>
            <a:off x="5519739" y="2997201"/>
            <a:ext cx="1800225" cy="1800225"/>
          </a:xfrm>
          <a:noFill/>
        </p:spPr>
      </p:pic>
      <p:pic>
        <p:nvPicPr>
          <p:cNvPr id="55306" name="Picture 10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5" t="-1752" r="82051" b="40826"/>
          <a:stretch>
            <a:fillRect/>
          </a:stretch>
        </p:blipFill>
        <p:spPr>
          <a:xfrm>
            <a:off x="839788" y="1268414"/>
            <a:ext cx="3351213" cy="5113337"/>
          </a:xfrm>
          <a:noFill/>
        </p:spPr>
      </p:pic>
      <p:sp>
        <p:nvSpPr>
          <p:cNvPr id="55310" name="AutoShape 14"/>
          <p:cNvSpPr>
            <a:spLocks noChangeArrowheads="1"/>
          </p:cNvSpPr>
          <p:nvPr/>
        </p:nvSpPr>
        <p:spPr bwMode="auto">
          <a:xfrm>
            <a:off x="5880100" y="3573464"/>
            <a:ext cx="433388" cy="503237"/>
          </a:xfrm>
          <a:prstGeom prst="octagon">
            <a:avLst>
              <a:gd name="adj" fmla="val 29287"/>
            </a:avLst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55311" name="AutoShape 15"/>
          <p:cNvSpPr>
            <a:spLocks noChangeArrowheads="1"/>
          </p:cNvSpPr>
          <p:nvPr/>
        </p:nvSpPr>
        <p:spPr bwMode="auto">
          <a:xfrm>
            <a:off x="8616950" y="5445125"/>
            <a:ext cx="433388" cy="503238"/>
          </a:xfrm>
          <a:prstGeom prst="octagon">
            <a:avLst>
              <a:gd name="adj" fmla="val 29287"/>
            </a:avLst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7082287" y="997536"/>
            <a:ext cx="45620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000" b="1" dirty="0">
                <a:solidFill>
                  <a:srgbClr val="0070C0"/>
                </a:solidFill>
              </a:rPr>
              <a:t>Ikona = malý obrázok na ploche</a:t>
            </a:r>
            <a:endParaRPr lang="cs-CZ" altLang="sk-SK" sz="2000" b="1" dirty="0">
              <a:solidFill>
                <a:srgbClr val="0070C0"/>
              </a:solidFill>
            </a:endParaRP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4332289" y="5006976"/>
            <a:ext cx="32400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000" b="1" dirty="0">
                <a:solidFill>
                  <a:srgbClr val="0070C0"/>
                </a:solidFill>
              </a:rPr>
              <a:t>Zástupca = odkaz</a:t>
            </a:r>
            <a:endParaRPr lang="cs-CZ" altLang="sk-SK" sz="2000" b="1" dirty="0">
              <a:solidFill>
                <a:srgbClr val="0070C0"/>
              </a:solidFill>
            </a:endParaRPr>
          </a:p>
        </p:txBody>
      </p:sp>
      <p:sp>
        <p:nvSpPr>
          <p:cNvPr id="18445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5A1FE2-2A1E-4F77-BC72-B51AAA84F5AE}" type="slidenum">
              <a:rPr lang="cs-CZ" altLang="en-US" smtClean="0"/>
              <a:pPr/>
              <a:t>14</a:t>
            </a:fld>
            <a:endParaRPr lang="cs-CZ" altLang="en-US" smtClean="0"/>
          </a:p>
        </p:txBody>
      </p:sp>
      <p:sp>
        <p:nvSpPr>
          <p:cNvPr id="5" name="Ohnutá šípka 4"/>
          <p:cNvSpPr/>
          <p:nvPr/>
        </p:nvSpPr>
        <p:spPr>
          <a:xfrm>
            <a:off x="4420967" y="3795623"/>
            <a:ext cx="1098771" cy="1283901"/>
          </a:xfrm>
          <a:prstGeom prst="bentArrow">
            <a:avLst>
              <a:gd name="adj1" fmla="val 25000"/>
              <a:gd name="adj2" fmla="val 2394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6" name="Šípka nadol 5"/>
          <p:cNvSpPr/>
          <p:nvPr/>
        </p:nvSpPr>
        <p:spPr>
          <a:xfrm>
            <a:off x="8401051" y="1360444"/>
            <a:ext cx="484632" cy="407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38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5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310" grpId="0" animBg="1"/>
      <p:bldP spid="55311" grpId="0" animBg="1"/>
      <p:bldP spid="553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9156" y="382588"/>
            <a:ext cx="5843587" cy="714375"/>
          </a:xfrm>
        </p:spPr>
        <p:txBody>
          <a:bodyPr>
            <a:noAutofit/>
          </a:bodyPr>
          <a:lstStyle/>
          <a:p>
            <a:pPr eaLnBrk="1" hangingPunct="1"/>
            <a:r>
              <a:rPr lang="sk-SK" altLang="sk-SK" sz="3600" b="1" dirty="0">
                <a:solidFill>
                  <a:srgbClr val="0070C0"/>
                </a:solidFill>
              </a:rPr>
              <a:t>Popis okna v spustenej aplikácií</a:t>
            </a:r>
            <a:endParaRPr lang="cs-CZ" altLang="sk-SK" sz="3600" b="1" dirty="0">
              <a:solidFill>
                <a:srgbClr val="0070C0"/>
              </a:solidFill>
            </a:endParaRPr>
          </a:p>
        </p:txBody>
      </p:sp>
      <p:pic>
        <p:nvPicPr>
          <p:cNvPr id="19460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87713" y="1916113"/>
            <a:ext cx="5111750" cy="3833812"/>
          </a:xfrm>
          <a:noFill/>
        </p:spPr>
      </p:pic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8543925" y="5661026"/>
            <a:ext cx="1944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solidFill>
                  <a:srgbClr val="990099"/>
                </a:solidFill>
              </a:rPr>
              <a:t>Stavový riadok</a:t>
            </a:r>
            <a:endParaRPr lang="cs-CZ" altLang="sk-SK" sz="1800" b="1">
              <a:solidFill>
                <a:srgbClr val="990099"/>
              </a:solidFill>
            </a:endParaRP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1774825" y="6092826"/>
            <a:ext cx="381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solidFill>
                  <a:srgbClr val="33CC33"/>
                </a:solidFill>
              </a:rPr>
              <a:t>Tlačidlo s menu    / tlačidlo Štart</a:t>
            </a:r>
            <a:endParaRPr lang="cs-CZ" altLang="sk-SK" sz="1800" b="1">
              <a:solidFill>
                <a:srgbClr val="33CC33"/>
              </a:solidFill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6311901" y="6092826"/>
            <a:ext cx="3095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solidFill>
                  <a:srgbClr val="CC3300"/>
                </a:solidFill>
              </a:rPr>
              <a:t>Lišta / panel úloh</a:t>
            </a:r>
            <a:endParaRPr lang="cs-CZ" altLang="sk-SK" sz="1800" b="1">
              <a:solidFill>
                <a:srgbClr val="CC3300"/>
              </a:solidFill>
            </a:endParaRPr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1774826" y="2924176"/>
            <a:ext cx="3889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solidFill>
                  <a:srgbClr val="CC3300"/>
                </a:solidFill>
              </a:rPr>
              <a:t>Hlavné menu/panel s ponukou</a:t>
            </a:r>
            <a:endParaRPr lang="cs-CZ" altLang="sk-SK" sz="1800" b="1">
              <a:solidFill>
                <a:srgbClr val="CC3300"/>
              </a:solidFill>
            </a:endParaRPr>
          </a:p>
        </p:txBody>
      </p:sp>
      <p:sp>
        <p:nvSpPr>
          <p:cNvPr id="89100" name="Text Box 12"/>
          <p:cNvSpPr txBox="1">
            <a:spLocks noChangeArrowheads="1"/>
          </p:cNvSpPr>
          <p:nvPr/>
        </p:nvSpPr>
        <p:spPr bwMode="auto">
          <a:xfrm>
            <a:off x="2409825" y="3587751"/>
            <a:ext cx="1944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solidFill>
                  <a:srgbClr val="0033CC"/>
                </a:solidFill>
              </a:rPr>
              <a:t>Panel s ikonamin</a:t>
            </a:r>
            <a:endParaRPr lang="cs-CZ" altLang="sk-SK" sz="1800" b="1">
              <a:solidFill>
                <a:srgbClr val="0033CC"/>
              </a:solidFill>
            </a:endParaRPr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7032625" y="1052513"/>
            <a:ext cx="23764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solidFill>
                  <a:srgbClr val="FF66CC"/>
                </a:solidFill>
              </a:rPr>
              <a:t>Tlačidlá na zmenu a zatvorenie okna</a:t>
            </a:r>
            <a:endParaRPr lang="cs-CZ" altLang="sk-SK" sz="1800" b="1">
              <a:solidFill>
                <a:srgbClr val="FF66CC"/>
              </a:solidFill>
            </a:endParaRPr>
          </a:p>
        </p:txBody>
      </p:sp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8472489" y="3213100"/>
            <a:ext cx="194468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solidFill>
                  <a:schemeClr val="accent1"/>
                </a:solidFill>
              </a:rPr>
              <a:t>Zvislý a vodorovný posuvník</a:t>
            </a:r>
            <a:endParaRPr lang="cs-CZ" altLang="sk-SK" sz="1800" b="1">
              <a:solidFill>
                <a:schemeClr val="accent1"/>
              </a:solidFill>
            </a:endParaRPr>
          </a:p>
        </p:txBody>
      </p:sp>
      <p:sp>
        <p:nvSpPr>
          <p:cNvPr id="89103" name="Text Box 15"/>
          <p:cNvSpPr txBox="1">
            <a:spLocks noChangeArrowheads="1"/>
          </p:cNvSpPr>
          <p:nvPr/>
        </p:nvSpPr>
        <p:spPr bwMode="auto">
          <a:xfrm>
            <a:off x="8401050" y="2636838"/>
            <a:ext cx="1944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solidFill>
                  <a:srgbClr val="008000"/>
                </a:solidFill>
              </a:rPr>
              <a:t>Pravítka</a:t>
            </a:r>
            <a:endParaRPr lang="cs-CZ" altLang="sk-SK" sz="1800" b="1">
              <a:solidFill>
                <a:srgbClr val="008000"/>
              </a:solidFill>
            </a:endParaRPr>
          </a:p>
        </p:txBody>
      </p:sp>
      <p:sp>
        <p:nvSpPr>
          <p:cNvPr id="89104" name="AutoShape 16"/>
          <p:cNvSpPr>
            <a:spLocks noChangeArrowheads="1"/>
          </p:cNvSpPr>
          <p:nvPr/>
        </p:nvSpPr>
        <p:spPr bwMode="auto">
          <a:xfrm rot="-3348608">
            <a:off x="2534445" y="3726657"/>
            <a:ext cx="1152525" cy="3059113"/>
          </a:xfrm>
          <a:prstGeom prst="curvedRightArrow">
            <a:avLst>
              <a:gd name="adj1" fmla="val 13923"/>
              <a:gd name="adj2" fmla="val 49682"/>
              <a:gd name="adj3" fmla="val 43153"/>
            </a:avLst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89105" name="AutoShape 17"/>
          <p:cNvSpPr>
            <a:spLocks noChangeArrowheads="1"/>
          </p:cNvSpPr>
          <p:nvPr/>
        </p:nvSpPr>
        <p:spPr bwMode="auto">
          <a:xfrm rot="-3432840">
            <a:off x="1765301" y="1704976"/>
            <a:ext cx="1352550" cy="1355725"/>
          </a:xfrm>
          <a:prstGeom prst="curvedRightArrow">
            <a:avLst>
              <a:gd name="adj1" fmla="val 3337"/>
              <a:gd name="adj2" fmla="val 23383"/>
              <a:gd name="adj3" fmla="val 43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1774825" y="1268414"/>
            <a:ext cx="5041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000" b="1">
                <a:solidFill>
                  <a:schemeClr val="accent1"/>
                </a:solidFill>
              </a:rPr>
              <a:t>Titulný pás / pás na prenášanie okna</a:t>
            </a:r>
            <a:endParaRPr lang="cs-CZ" altLang="sk-SK" sz="2000" b="1">
              <a:solidFill>
                <a:schemeClr val="accent1"/>
              </a:solidFill>
            </a:endParaRPr>
          </a:p>
        </p:txBody>
      </p:sp>
      <p:sp>
        <p:nvSpPr>
          <p:cNvPr id="89106" name="AutoShape 18"/>
          <p:cNvSpPr>
            <a:spLocks noChangeArrowheads="1"/>
          </p:cNvSpPr>
          <p:nvPr/>
        </p:nvSpPr>
        <p:spPr bwMode="auto">
          <a:xfrm rot="-10096919">
            <a:off x="5318125" y="2060576"/>
            <a:ext cx="1695450" cy="1319213"/>
          </a:xfrm>
          <a:prstGeom prst="curvedRightArrow">
            <a:avLst>
              <a:gd name="adj1" fmla="val 593"/>
              <a:gd name="adj2" fmla="val 27843"/>
              <a:gd name="adj3" fmla="val 55281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89107" name="AutoShape 19"/>
          <p:cNvSpPr>
            <a:spLocks noChangeArrowheads="1"/>
          </p:cNvSpPr>
          <p:nvPr/>
        </p:nvSpPr>
        <p:spPr bwMode="auto">
          <a:xfrm rot="-9550305">
            <a:off x="3308351" y="2208214"/>
            <a:ext cx="1736725" cy="2497137"/>
          </a:xfrm>
          <a:prstGeom prst="curvedRightArrow">
            <a:avLst>
              <a:gd name="adj1" fmla="val 7216"/>
              <a:gd name="adj2" fmla="val 32485"/>
              <a:gd name="adj3" fmla="val 41356"/>
            </a:avLst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89108" name="AutoShape 20"/>
          <p:cNvSpPr>
            <a:spLocks noChangeArrowheads="1"/>
          </p:cNvSpPr>
          <p:nvPr/>
        </p:nvSpPr>
        <p:spPr bwMode="auto">
          <a:xfrm>
            <a:off x="3575050" y="5661026"/>
            <a:ext cx="215900" cy="1008063"/>
          </a:xfrm>
          <a:prstGeom prst="upArrow">
            <a:avLst>
              <a:gd name="adj1" fmla="val 50000"/>
              <a:gd name="adj2" fmla="val 116728"/>
            </a:avLst>
          </a:prstGeom>
          <a:noFill/>
          <a:ln w="3492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89109" name="Oval 21"/>
          <p:cNvSpPr>
            <a:spLocks noChangeArrowheads="1"/>
          </p:cNvSpPr>
          <p:nvPr/>
        </p:nvSpPr>
        <p:spPr bwMode="auto">
          <a:xfrm>
            <a:off x="7896225" y="1628775"/>
            <a:ext cx="647700" cy="647700"/>
          </a:xfrm>
          <a:prstGeom prst="ellipse">
            <a:avLst/>
          </a:prstGeom>
          <a:noFill/>
          <a:ln w="28575">
            <a:solidFill>
              <a:srgbClr val="FF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89111" name="AutoShape 23"/>
          <p:cNvSpPr>
            <a:spLocks noChangeArrowheads="1"/>
          </p:cNvSpPr>
          <p:nvPr/>
        </p:nvSpPr>
        <p:spPr bwMode="auto">
          <a:xfrm rot="995015">
            <a:off x="7104064" y="2565400"/>
            <a:ext cx="1296987" cy="247650"/>
          </a:xfrm>
          <a:prstGeom prst="leftArrow">
            <a:avLst>
              <a:gd name="adj1" fmla="val 40778"/>
              <a:gd name="adj2" fmla="val 7179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89113" name="AutoShape 25"/>
          <p:cNvSpPr>
            <a:spLocks noChangeArrowheads="1"/>
          </p:cNvSpPr>
          <p:nvPr/>
        </p:nvSpPr>
        <p:spPr bwMode="auto">
          <a:xfrm rot="2843156">
            <a:off x="8438357" y="4112420"/>
            <a:ext cx="1077913" cy="1152525"/>
          </a:xfrm>
          <a:prstGeom prst="curvedLeftArrow">
            <a:avLst>
              <a:gd name="adj1" fmla="val 4178"/>
              <a:gd name="adj2" fmla="val 3080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89114" name="AutoShape 26"/>
          <p:cNvSpPr>
            <a:spLocks noChangeArrowheads="1"/>
          </p:cNvSpPr>
          <p:nvPr/>
        </p:nvSpPr>
        <p:spPr bwMode="auto">
          <a:xfrm rot="1915253">
            <a:off x="6672264" y="3284539"/>
            <a:ext cx="1419225" cy="2155825"/>
          </a:xfrm>
          <a:prstGeom prst="curvedRightArrow">
            <a:avLst>
              <a:gd name="adj1" fmla="val 5872"/>
              <a:gd name="adj2" fmla="val 58419"/>
              <a:gd name="adj3" fmla="val 250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89115" name="AutoShape 27"/>
          <p:cNvSpPr>
            <a:spLocks noChangeArrowheads="1"/>
          </p:cNvSpPr>
          <p:nvPr/>
        </p:nvSpPr>
        <p:spPr bwMode="auto">
          <a:xfrm>
            <a:off x="5951538" y="5661026"/>
            <a:ext cx="215900" cy="1008063"/>
          </a:xfrm>
          <a:prstGeom prst="upArrow">
            <a:avLst>
              <a:gd name="adj1" fmla="val 50000"/>
              <a:gd name="adj2" fmla="val 116728"/>
            </a:avLst>
          </a:prstGeom>
          <a:noFill/>
          <a:ln w="349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89116" name="Line 28"/>
          <p:cNvSpPr>
            <a:spLocks noChangeShapeType="1"/>
          </p:cNvSpPr>
          <p:nvPr/>
        </p:nvSpPr>
        <p:spPr bwMode="auto">
          <a:xfrm flipH="1" flipV="1">
            <a:off x="5519738" y="5516564"/>
            <a:ext cx="3097212" cy="288925"/>
          </a:xfrm>
          <a:prstGeom prst="line">
            <a:avLst/>
          </a:prstGeom>
          <a:noFill/>
          <a:ln w="762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9482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9195E6-182F-4D6F-B81D-B0AD039E300C}" type="slidenum">
              <a:rPr lang="cs-CZ" altLang="en-US" smtClean="0"/>
              <a:pPr/>
              <a:t>15</a:t>
            </a:fld>
            <a:endParaRPr lang="cs-CZ" altLang="en-US" smtClean="0"/>
          </a:p>
        </p:txBody>
      </p:sp>
    </p:spTree>
    <p:extLst>
      <p:ext uri="{BB962C8B-B14F-4D97-AF65-F5344CB8AC3E}">
        <p14:creationId xmlns:p14="http://schemas.microsoft.com/office/powerpoint/2010/main" val="3227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9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9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9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89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89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9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9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9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9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9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9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9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9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9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9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9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9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89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89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89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2000" fill="hold"/>
                                        <p:tgtEl>
                                          <p:spTgt spid="89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2000" fill="hold"/>
                                        <p:tgtEl>
                                          <p:spTgt spid="89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  <p:bldP spid="89094" grpId="0"/>
      <p:bldP spid="89095" grpId="0"/>
      <p:bldP spid="89096" grpId="0"/>
      <p:bldP spid="89099" grpId="0"/>
      <p:bldP spid="89100" grpId="0"/>
      <p:bldP spid="89101" grpId="0"/>
      <p:bldP spid="89102" grpId="0"/>
      <p:bldP spid="89103" grpId="0"/>
      <p:bldP spid="89104" grpId="0" animBg="1"/>
      <p:bldP spid="89105" grpId="0" animBg="1"/>
      <p:bldP spid="89097" grpId="0"/>
      <p:bldP spid="89106" grpId="0" animBg="1"/>
      <p:bldP spid="89107" grpId="0" animBg="1"/>
      <p:bldP spid="89108" grpId="0" animBg="1"/>
      <p:bldP spid="89109" grpId="0" animBg="1"/>
      <p:bldP spid="89111" grpId="0" animBg="1"/>
      <p:bldP spid="89113" grpId="0" animBg="1"/>
      <p:bldP spid="89114" grpId="0" animBg="1"/>
      <p:bldP spid="89115" grpId="0" animBg="1"/>
      <p:bldP spid="891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cs-CZ" altLang="sk-SK" sz="3600" b="1" dirty="0" smtClean="0">
                <a:solidFill>
                  <a:srgbClr val="0070C0"/>
                </a:solidFill>
              </a:rPr>
              <a:t>Zdroje: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4662487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sk-SK" altLang="sk-SK" sz="2200"/>
              <a:t>Lučanský: Práca s počítačom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sk-SK" altLang="sk-SK" sz="2200"/>
              <a:t>Informatika pre SŠ – učebnica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sk-SK" altLang="sk-SK" sz="2200"/>
              <a:t>Internetové stránky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sk-SK" altLang="sk-SK" sz="2200">
                <a:hlinkClick r:id="rId2"/>
              </a:rPr>
              <a:t>https://slideplayer.com/slide/14154448/</a:t>
            </a:r>
            <a:endParaRPr lang="sk-SK" altLang="sk-SK" sz="220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sk-SK" altLang="sk-SK" sz="2200">
                <a:hlinkClick r:id="rId3"/>
              </a:rPr>
              <a:t>https://www.slideserve.com/zenia/opera-n-syst-my</a:t>
            </a:r>
            <a:endParaRPr lang="sk-SK" altLang="sk-SK" sz="220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sk-SK" altLang="sk-SK" sz="2200">
                <a:hlinkClick r:id="rId4"/>
              </a:rPr>
              <a:t>https://www.mojwindows.sk/2015/11/historia-operacneho-systemu-windows/</a:t>
            </a:r>
            <a:endParaRPr lang="sk-SK" altLang="sk-SK" sz="2200"/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sk-SK" altLang="sk-SK" sz="2200"/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sk-SK" altLang="sk-SK" sz="2200"/>
          </a:p>
        </p:txBody>
      </p:sp>
      <p:sp>
        <p:nvSpPr>
          <p:cNvPr id="20485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C82C395-75A4-488E-856C-2ADFAAB65F4D}" type="slidenum">
              <a:rPr lang="cs-CZ" altLang="en-US" smtClean="0"/>
              <a:pPr/>
              <a:t>16</a:t>
            </a:fld>
            <a:endParaRPr lang="cs-CZ" altLang="en-US" smtClean="0"/>
          </a:p>
        </p:txBody>
      </p:sp>
    </p:spTree>
    <p:extLst>
      <p:ext uri="{BB962C8B-B14F-4D97-AF65-F5344CB8AC3E}">
        <p14:creationId xmlns:p14="http://schemas.microsoft.com/office/powerpoint/2010/main" val="397560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k-SK" altLang="sk-SK" sz="3600" b="1" dirty="0" smtClean="0">
                <a:solidFill>
                  <a:srgbClr val="0070C0"/>
                </a:solidFill>
              </a:rPr>
              <a:t> Obsah </a:t>
            </a:r>
            <a:r>
              <a:rPr lang="sk-SK" altLang="sk-SK" sz="3600" b="1" dirty="0" smtClean="0">
                <a:solidFill>
                  <a:srgbClr val="0070C0"/>
                </a:solidFill>
              </a:rPr>
              <a:t>prezentácie</a:t>
            </a:r>
            <a:endParaRPr lang="cs-CZ" altLang="sk-SK" sz="3600" b="1" dirty="0" smtClean="0">
              <a:solidFill>
                <a:srgbClr val="0070C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719263"/>
            <a:ext cx="497840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altLang="sk-SK" sz="2200" dirty="0">
                <a:hlinkClick r:id="rId2" action="ppaction://hlinksldjump"/>
              </a:rPr>
              <a:t>Softvér</a:t>
            </a:r>
            <a:endParaRPr lang="sk-SK" altLang="sk-SK" sz="2200" dirty="0"/>
          </a:p>
          <a:p>
            <a:pPr eaLnBrk="1" hangingPunct="1">
              <a:lnSpc>
                <a:spcPct val="90000"/>
              </a:lnSpc>
            </a:pPr>
            <a:r>
              <a:rPr lang="sk-SK" altLang="sk-SK" sz="2200" dirty="0">
                <a:hlinkClick r:id="rId3" action="ppaction://hlinksldjump"/>
              </a:rPr>
              <a:t>Typy (druhy) softvéru</a:t>
            </a:r>
            <a:endParaRPr lang="sk-SK" altLang="sk-SK" sz="2200" dirty="0"/>
          </a:p>
          <a:p>
            <a:pPr eaLnBrk="1" hangingPunct="1">
              <a:lnSpc>
                <a:spcPct val="90000"/>
              </a:lnSpc>
            </a:pPr>
            <a:r>
              <a:rPr lang="sk-SK" altLang="sk-SK" sz="2200" dirty="0">
                <a:hlinkClick r:id="rId4" action="ppaction://hlinksldjump"/>
              </a:rPr>
              <a:t>História operačného systému OS</a:t>
            </a:r>
            <a:endParaRPr lang="sk-SK" altLang="sk-SK" sz="2200" dirty="0"/>
          </a:p>
          <a:p>
            <a:pPr eaLnBrk="1" hangingPunct="1">
              <a:lnSpc>
                <a:spcPct val="90000"/>
              </a:lnSpc>
            </a:pPr>
            <a:r>
              <a:rPr lang="sk-SK" altLang="sk-SK" sz="2200" dirty="0">
                <a:hlinkClick r:id="rId5" action="ppaction://hlinksldjump"/>
              </a:rPr>
              <a:t>Operačný systém</a:t>
            </a:r>
            <a:endParaRPr lang="sk-SK" altLang="sk-SK" sz="2200" dirty="0"/>
          </a:p>
          <a:p>
            <a:pPr eaLnBrk="1" hangingPunct="1">
              <a:lnSpc>
                <a:spcPct val="90000"/>
              </a:lnSpc>
            </a:pPr>
            <a:r>
              <a:rPr lang="sk-SK" altLang="sk-SK" sz="2200" dirty="0">
                <a:hlinkClick r:id="rId6" action="ppaction://hlinksldjump"/>
              </a:rPr>
              <a:t>Práca v OS, základné pojmy</a:t>
            </a:r>
            <a:endParaRPr lang="sk-SK" altLang="sk-SK" sz="2200" dirty="0"/>
          </a:p>
          <a:p>
            <a:pPr eaLnBrk="1" hangingPunct="1">
              <a:lnSpc>
                <a:spcPct val="90000"/>
              </a:lnSpc>
            </a:pPr>
            <a:r>
              <a:rPr lang="sk-SK" altLang="sk-SK" sz="2200" dirty="0">
                <a:hlinkClick r:id="rId7" action="ppaction://hlinksldjump"/>
              </a:rPr>
              <a:t>Súbor (typy súborov)- dáta</a:t>
            </a:r>
            <a:endParaRPr lang="sk-SK" altLang="sk-SK" sz="2200" dirty="0"/>
          </a:p>
          <a:p>
            <a:pPr eaLnBrk="1" hangingPunct="1">
              <a:lnSpc>
                <a:spcPct val="90000"/>
              </a:lnSpc>
            </a:pPr>
            <a:r>
              <a:rPr lang="sk-SK" altLang="sk-SK" sz="2200" dirty="0">
                <a:hlinkClick r:id="rId8" action="ppaction://hlinksldjump"/>
              </a:rPr>
              <a:t>Priečinok, adresár </a:t>
            </a:r>
            <a:endParaRPr lang="sk-SK" altLang="sk-SK" sz="2200" dirty="0"/>
          </a:p>
          <a:p>
            <a:pPr eaLnBrk="1" hangingPunct="1">
              <a:lnSpc>
                <a:spcPct val="90000"/>
              </a:lnSpc>
            </a:pPr>
            <a:r>
              <a:rPr lang="sk-SK" altLang="sk-SK" sz="2200" dirty="0">
                <a:hlinkClick r:id="rId9" action="ppaction://hlinksldjump"/>
              </a:rPr>
              <a:t>Pracovná plocha, súbor, adresár, cesta, ikony</a:t>
            </a:r>
            <a:endParaRPr lang="sk-SK" altLang="sk-SK" sz="2200" dirty="0"/>
          </a:p>
          <a:p>
            <a:pPr eaLnBrk="1" hangingPunct="1">
              <a:lnSpc>
                <a:spcPct val="90000"/>
              </a:lnSpc>
            </a:pPr>
            <a:endParaRPr lang="sk-SK" altLang="sk-SK" sz="2200" dirty="0"/>
          </a:p>
          <a:p>
            <a:pPr eaLnBrk="1" hangingPunct="1">
              <a:lnSpc>
                <a:spcPct val="90000"/>
              </a:lnSpc>
            </a:pPr>
            <a:endParaRPr lang="sk-SK" altLang="sk-SK" sz="2200" dirty="0"/>
          </a:p>
          <a:p>
            <a:pPr eaLnBrk="1" hangingPunct="1">
              <a:lnSpc>
                <a:spcPct val="90000"/>
              </a:lnSpc>
            </a:pPr>
            <a:endParaRPr lang="sk-SK" altLang="sk-SK" sz="2200" dirty="0"/>
          </a:p>
          <a:p>
            <a:pPr eaLnBrk="1" hangingPunct="1">
              <a:lnSpc>
                <a:spcPct val="90000"/>
              </a:lnSpc>
            </a:pPr>
            <a:endParaRPr lang="cs-CZ" altLang="sk-SK" sz="2200" dirty="0"/>
          </a:p>
        </p:txBody>
      </p:sp>
      <p:pic>
        <p:nvPicPr>
          <p:cNvPr id="70660" name="Picture 4" descr="MS-office-kocka-3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1" y="1700213"/>
            <a:ext cx="3744913" cy="3744912"/>
          </a:xfrm>
          <a:noFill/>
        </p:spPr>
      </p:pic>
      <p:sp>
        <p:nvSpPr>
          <p:cNvPr id="6149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5A8ABF3-8138-455D-BF7E-00B271403B4A}" type="slidenum">
              <a:rPr lang="cs-CZ" altLang="en-US" smtClean="0"/>
              <a:pPr/>
              <a:t>2</a:t>
            </a:fld>
            <a:endParaRPr lang="cs-CZ" altLang="en-US" smtClean="0"/>
          </a:p>
        </p:txBody>
      </p:sp>
    </p:spTree>
    <p:extLst>
      <p:ext uri="{BB962C8B-B14F-4D97-AF65-F5344CB8AC3E}">
        <p14:creationId xmlns:p14="http://schemas.microsoft.com/office/powerpoint/2010/main" val="1524799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135188" y="3284539"/>
            <a:ext cx="80645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sk-SK" altLang="sk-SK" dirty="0"/>
              <a:t>Softvér je programové vybavenie počítača – čiže všetky aplikácie, ktoré sa dajú na počítači spustiť</a:t>
            </a:r>
          </a:p>
          <a:p>
            <a:pPr eaLnBrk="1" hangingPunct="1">
              <a:defRPr/>
            </a:pPr>
            <a:r>
              <a:rPr lang="sk-SK" altLang="sk-SK" dirty="0"/>
              <a:t>Operačný systém je programové</a:t>
            </a:r>
          </a:p>
          <a:p>
            <a:pPr marL="0" indent="0">
              <a:buNone/>
              <a:defRPr/>
            </a:pPr>
            <a:r>
              <a:rPr lang="sk-SK" altLang="sk-SK" dirty="0"/>
              <a:t>    vybavenie na správu počítača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cs-CZ" altLang="sk-SK" sz="2200" dirty="0"/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 rot="2604519">
            <a:off x="2633663" y="517526"/>
            <a:ext cx="1516062" cy="2447925"/>
          </a:xfrm>
          <a:prstGeom prst="curvedRightArrow">
            <a:avLst>
              <a:gd name="adj1" fmla="val 28122"/>
              <a:gd name="adj2" fmla="val 6041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 rot="3549324">
            <a:off x="7048501" y="1036638"/>
            <a:ext cx="2227262" cy="1395413"/>
          </a:xfrm>
          <a:prstGeom prst="curvedDownArrow">
            <a:avLst>
              <a:gd name="adj1" fmla="val 23026"/>
              <a:gd name="adj2" fmla="val 6384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pic>
        <p:nvPicPr>
          <p:cNvPr id="7173" name="Picture 7" descr="cmp_92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3475" y="549275"/>
            <a:ext cx="2160588" cy="1428750"/>
          </a:xfrm>
          <a:noFill/>
        </p:spPr>
      </p:pic>
      <p:sp>
        <p:nvSpPr>
          <p:cNvPr id="7175" name="Zástupný symbol čísla snímky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CEB8798-0149-4028-AAD7-E5767D797539}" type="slidenum">
              <a:rPr lang="cs-CZ" altLang="en-US" smtClean="0"/>
              <a:pPr/>
              <a:t>3</a:t>
            </a:fld>
            <a:endParaRPr lang="cs-CZ" altLang="en-US" smtClean="0"/>
          </a:p>
        </p:txBody>
      </p:sp>
      <p:sp>
        <p:nvSpPr>
          <p:cNvPr id="2" name="Obdĺžnik 1"/>
          <p:cNvSpPr/>
          <p:nvPr/>
        </p:nvSpPr>
        <p:spPr>
          <a:xfrm>
            <a:off x="4827589" y="2320926"/>
            <a:ext cx="2308225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altLang="sk-SK" sz="4800" b="1" kern="0" dirty="0">
                <a:solidFill>
                  <a:srgbClr val="0070C0"/>
                </a:solidFill>
                <a:latin typeface="Arial"/>
                <a:ea typeface="+mj-ea"/>
                <a:cs typeface="Arial"/>
              </a:rPr>
              <a:t>Softvér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63458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/>
      <p:bldP spid="327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k-SK" altLang="sk-SK" sz="3600" b="1" dirty="0" smtClean="0">
                <a:solidFill>
                  <a:srgbClr val="0070C0"/>
                </a:solidFill>
              </a:rPr>
              <a:t> Typy </a:t>
            </a:r>
            <a:r>
              <a:rPr lang="sk-SK" altLang="sk-SK" sz="3600" b="1" dirty="0" smtClean="0">
                <a:solidFill>
                  <a:srgbClr val="0070C0"/>
                </a:solidFill>
              </a:rPr>
              <a:t>(druhy) softvéru</a:t>
            </a:r>
            <a:endParaRPr lang="cs-CZ" altLang="sk-SK" sz="3600" b="1" dirty="0" smtClean="0">
              <a:solidFill>
                <a:srgbClr val="0070C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sk-SK" sz="2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Operačné systémy</a:t>
            </a:r>
          </a:p>
          <a:p>
            <a:pPr lvl="1" eaLnBrk="1" hangingPunct="1">
              <a:lnSpc>
                <a:spcPct val="80000"/>
              </a:lnSpc>
              <a:buFontTx/>
              <a:buChar char="o"/>
              <a:defRPr/>
            </a:pPr>
            <a:r>
              <a:rPr lang="sk-SK" sz="1200" dirty="0"/>
              <a:t>MS DOS</a:t>
            </a:r>
          </a:p>
          <a:p>
            <a:pPr lvl="1" eaLnBrk="1" hangingPunct="1">
              <a:lnSpc>
                <a:spcPct val="80000"/>
              </a:lnSpc>
              <a:buFontTx/>
              <a:buChar char="o"/>
              <a:defRPr/>
            </a:pPr>
            <a:r>
              <a:rPr lang="sk-SK" sz="1200" dirty="0"/>
              <a:t>MS Windows</a:t>
            </a:r>
          </a:p>
          <a:p>
            <a:pPr lvl="1" eaLnBrk="1" hangingPunct="1">
              <a:lnSpc>
                <a:spcPct val="80000"/>
              </a:lnSpc>
              <a:buFontTx/>
              <a:buChar char="o"/>
              <a:defRPr/>
            </a:pPr>
            <a:r>
              <a:rPr lang="sk-SK" sz="1200" dirty="0"/>
              <a:t>OS Linux</a:t>
            </a:r>
          </a:p>
          <a:p>
            <a:pPr lvl="1" eaLnBrk="1" hangingPunct="1">
              <a:lnSpc>
                <a:spcPct val="80000"/>
              </a:lnSpc>
              <a:buFontTx/>
              <a:buChar char="o"/>
              <a:defRPr/>
            </a:pPr>
            <a:r>
              <a:rPr lang="sk-SK" sz="1200" dirty="0"/>
              <a:t>Mac OS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sk-SK" sz="2000" dirty="0">
                <a:solidFill>
                  <a:srgbClr val="0033CC"/>
                </a:solidFill>
              </a:rPr>
              <a:t>Programovacie prostredia</a:t>
            </a:r>
          </a:p>
          <a:p>
            <a:pPr lvl="1" eaLnBrk="1" hangingPunct="1">
              <a:lnSpc>
                <a:spcPct val="80000"/>
              </a:lnSpc>
              <a:buFontTx/>
              <a:buChar char="o"/>
              <a:defRPr/>
            </a:pPr>
            <a:r>
              <a:rPr lang="sk-SK" sz="1200" dirty="0" err="1"/>
              <a:t>Delphi</a:t>
            </a:r>
            <a:r>
              <a:rPr lang="sk-SK" sz="1200" dirty="0"/>
              <a:t>, C++, </a:t>
            </a:r>
            <a:r>
              <a:rPr lang="sk-SK" sz="1200" dirty="0" err="1"/>
              <a:t>Comenius</a:t>
            </a:r>
            <a:r>
              <a:rPr lang="sk-SK" sz="1200" dirty="0"/>
              <a:t> Logo, </a:t>
            </a:r>
            <a:r>
              <a:rPr lang="sk-SK" sz="1200" dirty="0" err="1"/>
              <a:t>Pascal,Python</a:t>
            </a:r>
            <a:endParaRPr lang="sk-SK" sz="1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sk-SK" sz="2000" dirty="0">
                <a:solidFill>
                  <a:srgbClr val="0033CC"/>
                </a:solidFill>
              </a:rPr>
              <a:t>Aplikácie</a:t>
            </a:r>
          </a:p>
          <a:p>
            <a:pPr lvl="1" eaLnBrk="1" hangingPunct="1">
              <a:lnSpc>
                <a:spcPct val="80000"/>
              </a:lnSpc>
              <a:buFontTx/>
              <a:buChar char="o"/>
              <a:defRPr/>
            </a:pPr>
            <a:r>
              <a:rPr lang="sk-SK" sz="1200" dirty="0"/>
              <a:t>MS Office (MS Word, MS Excel, MS PowerPoint, MS Outlook, MS </a:t>
            </a:r>
            <a:r>
              <a:rPr lang="sk-SK" sz="1200" dirty="0" err="1"/>
              <a:t>Acces</a:t>
            </a:r>
            <a:r>
              <a:rPr lang="sk-SK" sz="1200" dirty="0"/>
              <a:t>)</a:t>
            </a:r>
          </a:p>
          <a:p>
            <a:pPr lvl="1" eaLnBrk="1" hangingPunct="1">
              <a:lnSpc>
                <a:spcPct val="80000"/>
              </a:lnSpc>
              <a:buFontTx/>
              <a:buChar char="o"/>
              <a:defRPr/>
            </a:pPr>
            <a:r>
              <a:rPr lang="sk-SK" sz="1200" dirty="0" err="1"/>
              <a:t>OpenOffice</a:t>
            </a:r>
            <a:endParaRPr lang="sk-SK" sz="1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sk-SK" sz="2000" dirty="0">
                <a:solidFill>
                  <a:srgbClr val="0033CC"/>
                </a:solidFill>
              </a:rPr>
              <a:t>Nástroje – utility</a:t>
            </a:r>
          </a:p>
          <a:p>
            <a:pPr lvl="1" eaLnBrk="1" hangingPunct="1">
              <a:lnSpc>
                <a:spcPct val="80000"/>
              </a:lnSpc>
              <a:buFontTx/>
              <a:buChar char="o"/>
              <a:defRPr/>
            </a:pPr>
            <a:r>
              <a:rPr lang="sk-SK" sz="1400" dirty="0"/>
              <a:t>Antivírové programy –NOD, AVG, </a:t>
            </a:r>
            <a:r>
              <a:rPr lang="sk-SK" sz="1400" dirty="0" err="1"/>
              <a:t>Avast</a:t>
            </a:r>
            <a:endParaRPr lang="sk-SK" sz="1400" dirty="0"/>
          </a:p>
          <a:p>
            <a:pPr lvl="1" eaLnBrk="1" hangingPunct="1">
              <a:lnSpc>
                <a:spcPct val="80000"/>
              </a:lnSpc>
              <a:buFontTx/>
              <a:buChar char="o"/>
              <a:defRPr/>
            </a:pPr>
            <a:r>
              <a:rPr lang="sk-SK" sz="1400" dirty="0" err="1"/>
              <a:t>Scandisk</a:t>
            </a:r>
            <a:endParaRPr lang="sk-SK" sz="1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sk-SK" sz="2000" dirty="0">
                <a:solidFill>
                  <a:srgbClr val="0033CC"/>
                </a:solidFill>
              </a:rPr>
              <a:t>Informačné systémy</a:t>
            </a:r>
          </a:p>
          <a:p>
            <a:pPr lvl="1" eaLnBrk="1" hangingPunct="1">
              <a:lnSpc>
                <a:spcPct val="80000"/>
              </a:lnSpc>
              <a:buFontTx/>
              <a:buChar char="o"/>
              <a:defRPr/>
            </a:pPr>
            <a:r>
              <a:rPr lang="sk-SK" sz="1400" dirty="0"/>
              <a:t>Letísk, bánk, štátnej správy, zdravotníctva, dopravy, obchody......</a:t>
            </a:r>
            <a:endParaRPr lang="cs-CZ" sz="1400" dirty="0"/>
          </a:p>
        </p:txBody>
      </p:sp>
      <p:pic>
        <p:nvPicPr>
          <p:cNvPr id="36869" name="Picture 5" descr="letisko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40464" y="4292600"/>
            <a:ext cx="1468437" cy="2128838"/>
          </a:xfrm>
          <a:noFill/>
        </p:spPr>
      </p:pic>
      <p:pic>
        <p:nvPicPr>
          <p:cNvPr id="36871" name="Picture 7" descr="MS03-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83563" y="3141664"/>
            <a:ext cx="1295400" cy="1036637"/>
          </a:xfrm>
          <a:noFill/>
        </p:spPr>
      </p:pic>
      <p:pic>
        <p:nvPicPr>
          <p:cNvPr id="36873" name="Picture 9" descr="letisk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4005264"/>
            <a:ext cx="17287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10" descr="letisko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9" y="4941888"/>
            <a:ext cx="15843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11" descr="bank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6" y="5440363"/>
            <a:ext cx="15652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6" name="Picture 12" descr="banka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1700213"/>
            <a:ext cx="1011237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7" name="Picture 13" descr="c++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64" y="3270250"/>
            <a:ext cx="10572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8" name="Picture 14" descr="delphi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2492376"/>
            <a:ext cx="8382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9" name="Picture 15" descr="XP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4" y="1700214"/>
            <a:ext cx="1366837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6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606C561-A099-4D16-93F7-B2A2C4226369}" type="slidenum">
              <a:rPr lang="cs-CZ" altLang="en-US" smtClean="0"/>
              <a:pPr/>
              <a:t>4</a:t>
            </a:fld>
            <a:endParaRPr lang="cs-CZ" altLang="en-US" smtClean="0"/>
          </a:p>
        </p:txBody>
      </p:sp>
    </p:spTree>
    <p:extLst>
      <p:ext uri="{BB962C8B-B14F-4D97-AF65-F5344CB8AC3E}">
        <p14:creationId xmlns:p14="http://schemas.microsoft.com/office/powerpoint/2010/main" val="177377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10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7" name="Picture 9" descr="WX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84539"/>
            <a:ext cx="1735138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 descr="DOS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96226" y="2276476"/>
            <a:ext cx="1668463" cy="2016125"/>
          </a:xfrm>
          <a:noFill/>
        </p:spPr>
      </p:pic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k-SK" altLang="sk-SK" sz="3600" b="1" dirty="0" smtClean="0">
                <a:solidFill>
                  <a:srgbClr val="0070C0"/>
                </a:solidFill>
              </a:rPr>
              <a:t> História </a:t>
            </a:r>
            <a:r>
              <a:rPr lang="sk-SK" altLang="sk-SK" sz="3600" b="1" dirty="0" smtClean="0">
                <a:solidFill>
                  <a:srgbClr val="0070C0"/>
                </a:solidFill>
              </a:rPr>
              <a:t>operačného systému (OS</a:t>
            </a:r>
            <a:r>
              <a:rPr lang="sk-SK" altLang="sk-SK" sz="3600" b="1" dirty="0" smtClean="0">
                <a:solidFill>
                  <a:srgbClr val="0070C0"/>
                </a:solidFill>
              </a:rPr>
              <a:t>)  </a:t>
            </a:r>
            <a:endParaRPr lang="cs-CZ" altLang="sk-SK" sz="3600" b="1" dirty="0" smtClean="0">
              <a:solidFill>
                <a:srgbClr val="0070C0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6565" y="2085805"/>
            <a:ext cx="5384800" cy="4411662"/>
          </a:xfrm>
        </p:spPr>
        <p:txBody>
          <a:bodyPr/>
          <a:lstStyle/>
          <a:p>
            <a:pPr eaLnBrk="1" hangingPunct="1">
              <a:defRPr/>
            </a:pPr>
            <a:r>
              <a:rPr lang="sk-SK" sz="2400" dirty="0"/>
              <a:t>r. 1981 </a:t>
            </a:r>
            <a:r>
              <a:rPr lang="sk-SK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MS DOS</a:t>
            </a:r>
            <a:r>
              <a:rPr lang="sk-SK" sz="2400" dirty="0"/>
              <a:t> /</a:t>
            </a:r>
            <a:r>
              <a:rPr lang="sk-SK" sz="2400" dirty="0" err="1"/>
              <a:t>MicroSoft</a:t>
            </a:r>
            <a:r>
              <a:rPr lang="sk-SK" sz="2400" dirty="0"/>
              <a:t> </a:t>
            </a:r>
            <a:r>
              <a:rPr lang="sk-SK" sz="2400" dirty="0" err="1"/>
              <a:t>Disc</a:t>
            </a:r>
            <a:r>
              <a:rPr lang="sk-SK" sz="2400" dirty="0"/>
              <a:t> </a:t>
            </a:r>
            <a:r>
              <a:rPr lang="sk-SK" sz="2400" dirty="0" err="1"/>
              <a:t>Operating</a:t>
            </a:r>
            <a:r>
              <a:rPr lang="sk-SK" sz="2400" dirty="0"/>
              <a:t> </a:t>
            </a:r>
            <a:r>
              <a:rPr lang="sk-SK" sz="2400" dirty="0" err="1"/>
              <a:t>System</a:t>
            </a:r>
            <a:r>
              <a:rPr lang="sk-SK" sz="2400" dirty="0"/>
              <a:t> </a:t>
            </a:r>
          </a:p>
          <a:p>
            <a:pPr eaLnBrk="1" hangingPunct="1">
              <a:defRPr/>
            </a:pPr>
            <a:r>
              <a:rPr lang="sk-SK" sz="2400" dirty="0"/>
              <a:t>r. 1985 </a:t>
            </a:r>
            <a:r>
              <a:rPr lang="sk-SK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nadstavba MS DOS Windows 3.x</a:t>
            </a:r>
          </a:p>
          <a:p>
            <a:pPr eaLnBrk="1" hangingPunct="1">
              <a:defRPr/>
            </a:pPr>
            <a:r>
              <a:rPr lang="sk-SK" sz="2400" dirty="0"/>
              <a:t>r. 1995 </a:t>
            </a:r>
            <a:r>
              <a:rPr lang="sk-SK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Windows 95</a:t>
            </a:r>
            <a:r>
              <a:rPr lang="sk-SK" sz="2400" dirty="0"/>
              <a:t> nahrádza MS DOS a jeho nadstavby</a:t>
            </a:r>
          </a:p>
          <a:p>
            <a:pPr eaLnBrk="1" hangingPunct="1">
              <a:defRPr/>
            </a:pPr>
            <a:r>
              <a:rPr lang="sk-SK" sz="2400" dirty="0"/>
              <a:t>Súčasnosť: </a:t>
            </a:r>
            <a:r>
              <a:rPr lang="sk-SK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Windows -verzie 10,8,7, 2000, NT, </a:t>
            </a:r>
            <a:r>
              <a:rPr lang="sk-SK" sz="2400" dirty="0" err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Milenium</a:t>
            </a:r>
            <a:r>
              <a:rPr lang="sk-SK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XP, 98, Linux, Mac OS, </a:t>
            </a:r>
            <a:endParaRPr lang="cs-CZ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7893" name="Picture 5" descr="MSDOS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66626" y="1166471"/>
            <a:ext cx="1210575" cy="1838668"/>
          </a:xfrm>
          <a:noFill/>
        </p:spPr>
      </p:pic>
      <p:pic>
        <p:nvPicPr>
          <p:cNvPr id="37898" name="Picture 10" descr="linux-macos-win9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6" y="4724400"/>
            <a:ext cx="2449513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5AE9CB6-0597-417B-BB2C-A15C7DAF63AD}" type="slidenum">
              <a:rPr lang="cs-CZ" altLang="en-US" smtClean="0"/>
              <a:pPr/>
              <a:t>5</a:t>
            </a:fld>
            <a:endParaRPr lang="cs-CZ" altLang="en-US" smtClean="0"/>
          </a:p>
        </p:txBody>
      </p:sp>
    </p:spTree>
    <p:extLst>
      <p:ext uri="{BB962C8B-B14F-4D97-AF65-F5344CB8AC3E}">
        <p14:creationId xmlns:p14="http://schemas.microsoft.com/office/powerpoint/2010/main" val="35683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k-SK" altLang="sk-SK" sz="3600" b="1" dirty="0" smtClean="0">
                <a:solidFill>
                  <a:srgbClr val="0070C0"/>
                </a:solidFill>
              </a:rPr>
              <a:t> Operačný </a:t>
            </a:r>
            <a:r>
              <a:rPr lang="sk-SK" altLang="sk-SK" sz="3600" b="1" dirty="0" smtClean="0">
                <a:solidFill>
                  <a:srgbClr val="0070C0"/>
                </a:solidFill>
              </a:rPr>
              <a:t>systém  (OS)</a:t>
            </a:r>
            <a:endParaRPr lang="cs-CZ" altLang="sk-SK" sz="3600" b="1" dirty="0" smtClean="0">
              <a:solidFill>
                <a:srgbClr val="0070C0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sk-SK" altLang="sk-SK" sz="2400"/>
              <a:t>Tvorí základné programové vybavenie počítača</a:t>
            </a:r>
          </a:p>
          <a:p>
            <a:pPr eaLnBrk="1" hangingPunct="1"/>
            <a:r>
              <a:rPr lang="sk-SK" altLang="sk-SK" sz="2400"/>
              <a:t>Súbor programov, pomocou ktorých užívateľ komunikuje s počítačom</a:t>
            </a:r>
          </a:p>
          <a:p>
            <a:pPr eaLnBrk="1" hangingPunct="1"/>
            <a:r>
              <a:rPr lang="sk-SK" altLang="sk-SK" sz="2400"/>
              <a:t>Je to akýsi tlmočník medzi PC a užívateľom</a:t>
            </a:r>
          </a:p>
          <a:p>
            <a:pPr eaLnBrk="1" hangingPunct="1"/>
            <a:endParaRPr lang="cs-CZ" altLang="sk-SK" sz="2600"/>
          </a:p>
        </p:txBody>
      </p:sp>
      <p:sp>
        <p:nvSpPr>
          <p:cNvPr id="10245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5B5A670-ED2E-4E80-822A-5F5E417C50B1}" type="slidenum">
              <a:rPr lang="cs-CZ" altLang="en-US" smtClean="0"/>
              <a:pPr/>
              <a:t>6</a:t>
            </a:fld>
            <a:endParaRPr lang="cs-CZ" altLang="en-US" smtClean="0"/>
          </a:p>
        </p:txBody>
      </p:sp>
      <p:pic>
        <p:nvPicPr>
          <p:cNvPr id="10246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88" y="4957763"/>
            <a:ext cx="19494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4889500"/>
            <a:ext cx="2806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Zástupný symbol obsahu 1"/>
          <p:cNvSpPr>
            <a:spLocks noGrp="1"/>
          </p:cNvSpPr>
          <p:nvPr>
            <p:ph sz="quarter" idx="3"/>
          </p:nvPr>
        </p:nvSpPr>
        <p:spPr>
          <a:xfrm>
            <a:off x="5624513" y="5189539"/>
            <a:ext cx="1954212" cy="649287"/>
          </a:xfrm>
        </p:spPr>
        <p:txBody>
          <a:bodyPr/>
          <a:lstStyle/>
          <a:p>
            <a:pPr lvl="3"/>
            <a:endParaRPr lang="sk-SK" altLang="sk-SK" smtClean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2"/>
          </p:nvPr>
        </p:nvSpPr>
        <p:spPr>
          <a:xfrm>
            <a:off x="6084888" y="1708151"/>
            <a:ext cx="4038600" cy="38703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sk-SK" altLang="sk-SK" sz="2400" dirty="0"/>
              <a:t>Hlavnými úlohami OS je</a:t>
            </a:r>
          </a:p>
          <a:p>
            <a:pPr marL="0" indent="0">
              <a:buNone/>
              <a:defRPr/>
            </a:pPr>
            <a:r>
              <a:rPr lang="sk-SK" altLang="sk-SK" sz="2400" dirty="0"/>
              <a:t>    správa procesora</a:t>
            </a:r>
          </a:p>
          <a:p>
            <a:pPr eaLnBrk="1" hangingPunct="1">
              <a:defRPr/>
            </a:pPr>
            <a:r>
              <a:rPr lang="sk-SK" altLang="sk-SK" sz="2400" dirty="0"/>
              <a:t>správa pamäte</a:t>
            </a:r>
          </a:p>
          <a:p>
            <a:pPr eaLnBrk="1" hangingPunct="1">
              <a:defRPr/>
            </a:pPr>
            <a:r>
              <a:rPr lang="sk-SK" altLang="sk-SK" sz="2400" dirty="0"/>
              <a:t>správa vstupno-výstupných zariadení</a:t>
            </a:r>
          </a:p>
          <a:p>
            <a:pPr eaLnBrk="1" hangingPunct="1">
              <a:defRPr/>
            </a:pPr>
            <a:r>
              <a:rPr lang="sk-SK" altLang="sk-SK" sz="2400" dirty="0"/>
              <a:t>správa a organizácia súborov</a:t>
            </a:r>
            <a:endParaRPr lang="cs-CZ" altLang="sk-SK" sz="2400" dirty="0"/>
          </a:p>
        </p:txBody>
      </p:sp>
    </p:spTree>
    <p:extLst>
      <p:ext uri="{BB962C8B-B14F-4D97-AF65-F5344CB8AC3E}">
        <p14:creationId xmlns:p14="http://schemas.microsoft.com/office/powerpoint/2010/main" val="40502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10883" y="111125"/>
            <a:ext cx="8625217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sk-SK" altLang="sk-SK" sz="3600" b="1" dirty="0" smtClean="0">
                <a:solidFill>
                  <a:srgbClr val="0070C0"/>
                </a:solidFill>
              </a:rPr>
              <a:t>Operačný systém tvorí</a:t>
            </a:r>
            <a:endParaRPr lang="cs-CZ" altLang="sk-SK" sz="3600" b="1" dirty="0" smtClean="0">
              <a:solidFill>
                <a:srgbClr val="0070C0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0400" y="1866901"/>
            <a:ext cx="8280400" cy="4411663"/>
          </a:xfrm>
        </p:spPr>
        <p:txBody>
          <a:bodyPr/>
          <a:lstStyle/>
          <a:p>
            <a:pPr eaLnBrk="1" hangingPunct="1">
              <a:defRPr/>
            </a:pPr>
            <a:r>
              <a:rPr lang="sk-SK" altLang="sk-SK" sz="2200" dirty="0"/>
              <a:t>Komplex programov, ktoré zabezpečujú</a:t>
            </a:r>
          </a:p>
          <a:p>
            <a:pPr marL="0" indent="0">
              <a:buNone/>
              <a:defRPr/>
            </a:pPr>
            <a:endParaRPr lang="sk-SK" altLang="sk-SK" sz="2200" dirty="0"/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sk-SK" altLang="sk-SK" sz="2200" dirty="0"/>
              <a:t>Prijímanie príkazov z klávesnice a myši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sk-SK" altLang="sk-SK" sz="2200" dirty="0"/>
              <a:t>Zobrazovanie údajov na monitore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sk-SK" altLang="sk-SK" sz="2200" dirty="0"/>
              <a:t>Spúšťanie programov – PC sa správa podľa inštrukcií OS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sk-SK" altLang="sk-SK" sz="2200" dirty="0"/>
              <a:t>Riadi činnosť jednotlivých prvkov PC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sk-SK" altLang="sk-SK" sz="2200" dirty="0"/>
              <a:t>Zjednocuje vzhľad a ovládanie jednotlivých aplikácií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sk-SK" altLang="sk-SK" sz="2200" dirty="0"/>
              <a:t>Umožňuje výmenu údajov medzi aplikáciami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sk-SK" altLang="sk-SK" sz="2200" dirty="0"/>
              <a:t>Zabezpečuje prácu a organizovanie súborov v priečinkoch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sk-SK" altLang="sk-SK" sz="2200" dirty="0"/>
              <a:t>Udržiava aplikácie a údaje v pamäti usporiadané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endParaRPr lang="cs-CZ" altLang="sk-SK" sz="2200" dirty="0"/>
          </a:p>
        </p:txBody>
      </p:sp>
      <p:sp>
        <p:nvSpPr>
          <p:cNvPr id="11269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BDFFEBB-B364-4D04-8606-A8A09E26B0BB}" type="slidenum">
              <a:rPr lang="cs-CZ" altLang="en-US" smtClean="0"/>
              <a:pPr/>
              <a:t>7</a:t>
            </a:fld>
            <a:endParaRPr lang="cs-CZ" altLang="en-US" smtClean="0"/>
          </a:p>
        </p:txBody>
      </p:sp>
      <p:pic>
        <p:nvPicPr>
          <p:cNvPr id="11270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9" y="333375"/>
            <a:ext cx="2422525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6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k-SK" altLang="sk-SK" sz="3600" b="1" dirty="0" smtClean="0">
                <a:solidFill>
                  <a:srgbClr val="0070C0"/>
                </a:solidFill>
              </a:rPr>
              <a:t>Práca v operačnom systéme, základné pojmy</a:t>
            </a:r>
            <a:endParaRPr lang="cs-CZ" altLang="sk-SK" sz="3600" b="1" dirty="0" smtClean="0">
              <a:solidFill>
                <a:srgbClr val="0070C0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628776"/>
            <a:ext cx="7924800" cy="43926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altLang="sk-SK" i="1" dirty="0">
                <a:hlinkClick r:id="rId2" action="ppaction://hlinksldjump"/>
              </a:rPr>
              <a:t>súbor</a:t>
            </a:r>
            <a:r>
              <a:rPr lang="sk-SK" altLang="sk-SK" dirty="0">
                <a:hlinkClick r:id="rId2" action="ppaction://hlinksldjump"/>
              </a:rPr>
              <a:t> </a:t>
            </a:r>
            <a:r>
              <a:rPr lang="sk-SK" altLang="sk-SK" sz="2600" dirty="0"/>
              <a:t>(</a:t>
            </a:r>
            <a:r>
              <a:rPr lang="sk-SK" altLang="sk-SK" sz="2600" dirty="0" err="1"/>
              <a:t>soubor</a:t>
            </a:r>
            <a:r>
              <a:rPr lang="sk-SK" altLang="sk-SK" sz="2600" dirty="0"/>
              <a:t>, </a:t>
            </a:r>
            <a:r>
              <a:rPr lang="sk-SK" altLang="sk-SK" sz="2600" dirty="0" err="1"/>
              <a:t>file</a:t>
            </a:r>
            <a:r>
              <a:rPr lang="sk-SK" altLang="sk-SK" sz="2600" dirty="0"/>
              <a:t>) – </a:t>
            </a:r>
            <a:r>
              <a:rPr lang="sk-SK" altLang="sk-SK" sz="1800" dirty="0"/>
              <a:t>množina dát podobného alebo rovnakého charakteru: </a:t>
            </a:r>
            <a:r>
              <a:rPr lang="sk-SK" altLang="sk-SK" sz="1800" dirty="0">
                <a:solidFill>
                  <a:schemeClr val="accent1"/>
                </a:solidFill>
              </a:rPr>
              <a:t>zmluva.txt, zoznam.xls, internet.ppt</a:t>
            </a:r>
            <a:endParaRPr lang="sk-SK" altLang="sk-SK" sz="2600" dirty="0"/>
          </a:p>
          <a:p>
            <a:pPr algn="just" eaLnBrk="1" hangingPunct="1">
              <a:lnSpc>
                <a:spcPct val="80000"/>
              </a:lnSpc>
            </a:pPr>
            <a:r>
              <a:rPr lang="sk-SK" altLang="sk-SK" i="1" dirty="0">
                <a:hlinkClick r:id="rId3" action="ppaction://hlinksldjump"/>
              </a:rPr>
              <a:t>priečinok</a:t>
            </a:r>
            <a:r>
              <a:rPr lang="sk-SK" altLang="sk-SK" sz="2600" dirty="0">
                <a:hlinkClick r:id="rId3" action="ppaction://hlinksldjump"/>
              </a:rPr>
              <a:t> </a:t>
            </a:r>
            <a:r>
              <a:rPr lang="sk-SK" altLang="sk-SK" sz="2600" dirty="0"/>
              <a:t>(adresár, </a:t>
            </a:r>
            <a:r>
              <a:rPr lang="sk-SK" altLang="sk-SK" sz="2600" dirty="0" err="1"/>
              <a:t>složka</a:t>
            </a:r>
            <a:r>
              <a:rPr lang="sk-SK" altLang="sk-SK" sz="2600" dirty="0"/>
              <a:t>, </a:t>
            </a:r>
            <a:r>
              <a:rPr lang="sk-SK" altLang="sk-SK" sz="2600" dirty="0" err="1"/>
              <a:t>folder</a:t>
            </a:r>
            <a:r>
              <a:rPr lang="sk-SK" altLang="sk-SK" sz="2600" dirty="0"/>
              <a:t>)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k-SK" altLang="sk-SK" sz="2600" dirty="0"/>
              <a:t>	- </a:t>
            </a:r>
            <a:r>
              <a:rPr lang="sk-SK" altLang="sk-SK" sz="1800" dirty="0"/>
              <a:t>množina súborov podobného charakteru alebo patriacich jednému programovému celku: </a:t>
            </a:r>
            <a:r>
              <a:rPr lang="sk-SK" altLang="sk-SK" sz="1800" dirty="0">
                <a:solidFill>
                  <a:schemeClr val="accent1"/>
                </a:solidFill>
              </a:rPr>
              <a:t>zoznamy žiakov, zápisnice z porád, Moje dokumenty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k-SK" altLang="sk-SK" sz="1800" dirty="0"/>
              <a:t>	- každý adresár môže obsahovať podadresáre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i="1" dirty="0">
                <a:hlinkClick r:id="rId4" action="ppaction://hlinksldjump"/>
              </a:rPr>
              <a:t>Cesta</a:t>
            </a:r>
            <a:endParaRPr lang="sk-SK" altLang="sk-SK" i="1" dirty="0"/>
          </a:p>
          <a:p>
            <a:pPr eaLnBrk="1" hangingPunct="1">
              <a:lnSpc>
                <a:spcPct val="80000"/>
              </a:lnSpc>
            </a:pPr>
            <a:r>
              <a:rPr lang="sk-SK" altLang="sk-SK" i="1" dirty="0">
                <a:hlinkClick r:id="rId4" action="ppaction://hlinksldjump"/>
              </a:rPr>
              <a:t>Stromová štruktúra </a:t>
            </a:r>
            <a:r>
              <a:rPr lang="sk-SK" altLang="sk-SK" sz="3900" i="1" dirty="0"/>
              <a:t>– </a:t>
            </a:r>
            <a:r>
              <a:rPr lang="sk-SK" altLang="sk-SK" i="1" dirty="0"/>
              <a:t>usporiadanie adresárov a podadresárov</a:t>
            </a:r>
          </a:p>
          <a:p>
            <a:pPr eaLnBrk="1" hangingPunct="1">
              <a:lnSpc>
                <a:spcPct val="80000"/>
              </a:lnSpc>
            </a:pPr>
            <a:endParaRPr lang="cs-CZ" altLang="sk-SK" i="1" dirty="0"/>
          </a:p>
        </p:txBody>
      </p:sp>
      <p:sp>
        <p:nvSpPr>
          <p:cNvPr id="12293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D2D151-630B-4F7F-B91F-44A6E56BFE75}" type="slidenum">
              <a:rPr lang="cs-CZ" altLang="en-US" smtClean="0"/>
              <a:pPr/>
              <a:t>8</a:t>
            </a:fld>
            <a:endParaRPr lang="cs-CZ" altLang="en-US" smtClean="0"/>
          </a:p>
        </p:txBody>
      </p:sp>
    </p:spTree>
    <p:extLst>
      <p:ext uri="{BB962C8B-B14F-4D97-AF65-F5344CB8AC3E}">
        <p14:creationId xmlns:p14="http://schemas.microsoft.com/office/powerpoint/2010/main" val="101243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24464" y="355430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sk-SK" altLang="sk-SK" sz="3600" b="1" dirty="0" smtClean="0">
                <a:solidFill>
                  <a:srgbClr val="0070C0"/>
                </a:solidFill>
              </a:rPr>
              <a:t>Súbor (typy súborov)- dáta</a:t>
            </a:r>
            <a:endParaRPr lang="cs-CZ" altLang="sk-SK" sz="3600" b="1" dirty="0" smtClean="0">
              <a:solidFill>
                <a:srgbClr val="0070C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92313" y="2133600"/>
            <a:ext cx="1943100" cy="1582738"/>
            <a:chOff x="385" y="1344"/>
            <a:chExt cx="1815" cy="766"/>
          </a:xfrm>
        </p:grpSpPr>
        <p:pic>
          <p:nvPicPr>
            <p:cNvPr id="13337" name="Picture 4" descr="bsn_101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1344"/>
              <a:ext cx="953" cy="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8" name="Picture 5" descr="bsn_20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1389"/>
              <a:ext cx="1178" cy="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816725" y="2133601"/>
            <a:ext cx="1511300" cy="1439863"/>
            <a:chOff x="3923" y="1253"/>
            <a:chExt cx="998" cy="1018"/>
          </a:xfrm>
        </p:grpSpPr>
        <p:pic>
          <p:nvPicPr>
            <p:cNvPr id="13335" name="Picture 7" descr="mus_30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" y="1706"/>
              <a:ext cx="816" cy="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6" name="Picture 8" descr="mus_500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" y="1253"/>
              <a:ext cx="778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7032625" y="4292601"/>
            <a:ext cx="1727200" cy="1871663"/>
            <a:chOff x="3424" y="2478"/>
            <a:chExt cx="1315" cy="1406"/>
          </a:xfrm>
        </p:grpSpPr>
        <p:pic>
          <p:nvPicPr>
            <p:cNvPr id="13333" name="Picture 10" descr="tng_303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2478"/>
              <a:ext cx="697" cy="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4" name="Picture 11" descr="ele_300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3158"/>
              <a:ext cx="1315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3792538" y="1989138"/>
            <a:ext cx="2087562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latin typeface="Tahoma" panose="020B0604030504040204" pitchFamily="34" charset="0"/>
              </a:rPr>
              <a:t>Textové súbory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latin typeface="Tahoma" panose="020B0604030504040204" pitchFamily="34" charset="0"/>
              </a:rPr>
              <a:t>- dokumenty</a:t>
            </a:r>
            <a:endParaRPr lang="cs-CZ" altLang="sk-SK" sz="1800">
              <a:latin typeface="Tahoma" panose="020B0604030504040204" pitchFamily="34" charset="0"/>
            </a:endParaRP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4440239" y="4221164"/>
            <a:ext cx="20161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latin typeface="Tahoma" panose="020B0604030504040204" pitchFamily="34" charset="0"/>
              </a:rPr>
              <a:t>Grafické súbory  - obrázky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-"/>
            </a:pPr>
            <a:r>
              <a:rPr lang="sk-SK" altLang="sk-SK" sz="1800" b="1">
                <a:latin typeface="Tahoma" panose="020B0604030504040204" pitchFamily="34" charset="0"/>
              </a:rPr>
              <a:t>fotografie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-"/>
            </a:pPr>
            <a:r>
              <a:rPr lang="sk-SK" altLang="sk-SK" sz="1800" b="1">
                <a:latin typeface="Tahoma" panose="020B0604030504040204" pitchFamily="34" charset="0"/>
              </a:rPr>
              <a:t> mapy</a:t>
            </a:r>
            <a:endParaRPr lang="cs-CZ" altLang="sk-SK" sz="1800" b="1">
              <a:latin typeface="Tahoma" panose="020B0604030504040204" pitchFamily="34" charset="0"/>
            </a:endParaRP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8256589" y="1989138"/>
            <a:ext cx="2160587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latin typeface="Tahoma" panose="020B0604030504040204" pitchFamily="34" charset="0"/>
              </a:rPr>
              <a:t>Zvukové súbory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-"/>
            </a:pPr>
            <a:r>
              <a:rPr lang="sk-SK" altLang="sk-SK" sz="1800" b="1">
                <a:latin typeface="Tahoma" panose="020B0604030504040204" pitchFamily="34" charset="0"/>
              </a:rPr>
              <a:t>hudba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-"/>
            </a:pPr>
            <a:r>
              <a:rPr lang="sk-SK" altLang="sk-SK" sz="1800" b="1">
                <a:latin typeface="Tahoma" panose="020B0604030504040204" pitchFamily="34" charset="0"/>
              </a:rPr>
              <a:t>reč</a:t>
            </a:r>
            <a:endParaRPr lang="cs-CZ" altLang="sk-SK" sz="1800" b="1">
              <a:latin typeface="Tahoma" panose="020B0604030504040204" pitchFamily="34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930401" y="4232275"/>
            <a:ext cx="2005013" cy="2489200"/>
            <a:chOff x="300" y="2659"/>
            <a:chExt cx="1263" cy="1568"/>
          </a:xfrm>
        </p:grpSpPr>
        <p:pic>
          <p:nvPicPr>
            <p:cNvPr id="13329" name="Picture 16" descr="stenata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" y="2659"/>
              <a:ext cx="447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0" name="Picture 17" descr="MEDV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" y="2867"/>
              <a:ext cx="499" cy="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1" name="Picture 18" descr="Ice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" y="2717"/>
              <a:ext cx="44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2" name="Picture 21" descr="9C1NITRO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755" b="23228"/>
            <a:stretch>
              <a:fillRect/>
            </a:stretch>
          </p:blipFill>
          <p:spPr bwMode="auto">
            <a:xfrm>
              <a:off x="385" y="3484"/>
              <a:ext cx="1088" cy="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8616950" y="4365626"/>
            <a:ext cx="1727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latin typeface="Tahoma" panose="020B0604030504040204" pitchFamily="34" charset="0"/>
              </a:rPr>
              <a:t>Video súbory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-"/>
            </a:pPr>
            <a:r>
              <a:rPr lang="sk-SK" altLang="sk-SK" sz="1800" b="1">
                <a:latin typeface="Tahoma" panose="020B0604030504040204" pitchFamily="34" charset="0"/>
              </a:rPr>
              <a:t>filmy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-"/>
            </a:pPr>
            <a:r>
              <a:rPr lang="sk-SK" altLang="sk-SK" sz="1800" b="1">
                <a:latin typeface="Tahoma" panose="020B0604030504040204" pitchFamily="34" charset="0"/>
              </a:rPr>
              <a:t>animácie</a:t>
            </a:r>
            <a:endParaRPr lang="cs-CZ" altLang="sk-SK" sz="1800" b="1">
              <a:latin typeface="Tahoma" panose="020B0604030504040204" pitchFamily="34" charset="0"/>
            </a:endParaRP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4008439" y="2708276"/>
            <a:ext cx="237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>
                <a:latin typeface="Tahoma" panose="020B0604030504040204" pitchFamily="34" charset="0"/>
              </a:rPr>
              <a:t>(.txt .rtf .doc .pdf ...)</a:t>
            </a:r>
            <a:endParaRPr lang="cs-CZ" altLang="sk-SK" sz="1800">
              <a:latin typeface="Tahoma" panose="020B0604030504040204" pitchFamily="34" charset="0"/>
            </a:endParaRP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4511675" y="6165851"/>
            <a:ext cx="2592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>
                <a:latin typeface="Tahoma" panose="020B0604030504040204" pitchFamily="34" charset="0"/>
              </a:rPr>
              <a:t>(.bmp .jpeg .tif .gif ...)</a:t>
            </a:r>
            <a:endParaRPr lang="cs-CZ" altLang="sk-SK" sz="1800">
              <a:latin typeface="Tahoma" panose="020B0604030504040204" pitchFamily="34" charset="0"/>
            </a:endParaRP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7391400" y="3500438"/>
            <a:ext cx="295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>
                <a:latin typeface="Tahoma" panose="020B0604030504040204" pitchFamily="34" charset="0"/>
              </a:rPr>
              <a:t>(.wav .wma .mp3 .cda ...)</a:t>
            </a:r>
            <a:endParaRPr lang="cs-CZ" altLang="sk-SK" sz="1800">
              <a:latin typeface="Tahoma" panose="020B0604030504040204" pitchFamily="34" charset="0"/>
            </a:endParaRP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8112125" y="6165851"/>
            <a:ext cx="2376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>
                <a:latin typeface="Tahoma" panose="020B0604030504040204" pitchFamily="34" charset="0"/>
              </a:rPr>
              <a:t>(.mpeg .avi .wmv ...)</a:t>
            </a:r>
            <a:endParaRPr lang="cs-CZ" altLang="sk-SK" sz="1800">
              <a:latin typeface="Tahoma" panose="020B0604030504040204" pitchFamily="34" charset="0"/>
            </a:endParaRPr>
          </a:p>
        </p:txBody>
      </p:sp>
      <p:sp>
        <p:nvSpPr>
          <p:cNvPr id="13328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8637241-EF4A-42F8-B72A-3572C00FC85D}" type="slidenum">
              <a:rPr lang="cs-CZ" altLang="en-US" smtClean="0"/>
              <a:pPr/>
              <a:t>9</a:t>
            </a:fld>
            <a:endParaRPr lang="cs-CZ" altLang="en-US" smtClean="0"/>
          </a:p>
        </p:txBody>
      </p:sp>
    </p:spTree>
    <p:extLst>
      <p:ext uri="{BB962C8B-B14F-4D97-AF65-F5344CB8AC3E}">
        <p14:creationId xmlns:p14="http://schemas.microsoft.com/office/powerpoint/2010/main" val="149727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10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10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10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10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16" grpId="0"/>
      <p:bldP spid="47117" grpId="0"/>
      <p:bldP spid="47118" grpId="0"/>
      <p:bldP spid="47128" grpId="0"/>
      <p:bldP spid="47129" grpId="0"/>
      <p:bldP spid="47130" grpId="0"/>
      <p:bldP spid="47131" grpId="0"/>
      <p:bldP spid="47132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560</Words>
  <Application>Microsoft Office PowerPoint</Application>
  <PresentationFormat>Širokouhlá</PresentationFormat>
  <Paragraphs>138</Paragraphs>
  <Slides>16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Wingdings</vt:lpstr>
      <vt:lpstr>Motív Office</vt:lpstr>
      <vt:lpstr> Softvér Operačný systém</vt:lpstr>
      <vt:lpstr> Obsah prezentácie</vt:lpstr>
      <vt:lpstr>Prezentácia programu PowerPoint</vt:lpstr>
      <vt:lpstr> Typy (druhy) softvéru</vt:lpstr>
      <vt:lpstr> História operačného systému (OS)  </vt:lpstr>
      <vt:lpstr> Operačný systém  (OS)</vt:lpstr>
      <vt:lpstr>Operačný systém tvorí</vt:lpstr>
      <vt:lpstr>Práca v operačnom systéme, základné pojmy</vt:lpstr>
      <vt:lpstr>Súbor (typy súborov)- dáta</vt:lpstr>
      <vt:lpstr>Súbor - aplikácie</vt:lpstr>
      <vt:lpstr>Priečinok, adresár  uloženie a usporiadanie súborov</vt:lpstr>
      <vt:lpstr>Cesta, stromová štruktúra</vt:lpstr>
      <vt:lpstr>Pracovná plocha</vt:lpstr>
      <vt:lpstr>Ikony a zástupcovia</vt:lpstr>
      <vt:lpstr>Popis okna v spustenej aplikácií</vt:lpstr>
      <vt:lpstr>Zdroje:</vt:lpstr>
    </vt:vector>
  </TitlesOfParts>
  <Company>gymgl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Softvér Operačný systém</dc:title>
  <dc:creator>apisko</dc:creator>
  <cp:lastModifiedBy>apisko</cp:lastModifiedBy>
  <cp:revision>9</cp:revision>
  <dcterms:created xsi:type="dcterms:W3CDTF">2020-11-06T18:15:57Z</dcterms:created>
  <dcterms:modified xsi:type="dcterms:W3CDTF">2020-11-06T18:47:07Z</dcterms:modified>
</cp:coreProperties>
</file>