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Overl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6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174E9D-089E-441F-B8AC-66AB5CF5C89A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B824DC-B839-4A59-858F-AEE7670A7BF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08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4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5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DD1D0-2979-4045-A694-CD77BBEC2259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63078-C056-43C2-8F5D-A6BF166EAE4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3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 rot="5400000">
            <a:off x="3908425" y="2881313"/>
            <a:ext cx="5481637" cy="922338"/>
            <a:chOff x="1815339" y="1381459"/>
            <a:chExt cx="5480154" cy="923330"/>
          </a:xfrm>
        </p:grpSpPr>
        <p:sp>
          <p:nvSpPr>
            <p:cNvPr id="5" name="TextBox 11"/>
            <p:cNvSpPr txBox="1"/>
            <p:nvPr/>
          </p:nvSpPr>
          <p:spPr>
            <a:xfrm>
              <a:off x="4146745" y="1381458"/>
              <a:ext cx="877650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2"/>
            <p:cNvCxnSpPr/>
            <p:nvPr/>
          </p:nvCxnSpPr>
          <p:spPr>
            <a:xfrm flipH="1" flipV="1">
              <a:off x="1815339" y="1924967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 rot="10800000">
              <a:off x="4826011" y="1928146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88C6C-F116-43E5-B9E6-D85693EA4BAB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27DC-21D6-423C-82FC-BCB4D7B5D5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618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2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4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60573-9C8E-4484-B5F2-0A597D640FF4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0DE2-0A9A-4A3D-AFEB-AA37BE515B7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208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verOver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73163" y="2887663"/>
            <a:ext cx="6778625" cy="923925"/>
            <a:chOff x="1172584" y="1381459"/>
            <a:chExt cx="6779110" cy="923330"/>
          </a:xfrm>
        </p:grpSpPr>
        <p:sp>
          <p:nvSpPr>
            <p:cNvPr id="6" name="TextBox 8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2033" y="1927207"/>
              <a:ext cx="3119661" cy="158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2EFD1-3EE0-41CC-BEA1-DEA2125E87F3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C9AFF-E38E-42A2-961E-FE0E8B65561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521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6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A0E8-0245-48DB-83CD-9DC6D765730E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875A-D5E5-407A-904B-A5BB9D507FF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9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8" name="TextBox 15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9" name="Straight Connector 16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AB70D-30D6-48F4-9016-02C0F75400FD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C9B71-6D20-429A-9230-1972281B94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72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4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5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222F-C426-46AD-8F08-A76AADFC14A6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AB35-21C8-483B-A5E4-B60A8B68DD4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153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78578-34CA-48A5-82CE-476168340536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85BE7-73E0-48BB-A21C-A67CF812F3E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425A6-3715-4491-9CB7-C0DD19A91988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26905-949E-49B3-9FE9-868CE1395AE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60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D4CD0-0C14-43B9-90ED-8EB6E5625FFC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E694-86B5-4731-A9E7-E6C346D47D9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8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688975" y="569913"/>
            <a:ext cx="7756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2247900"/>
            <a:ext cx="77470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63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20C0BB7-0294-4D45-B369-1EBC719B0698}" type="datetimeFigureOut">
              <a:rPr lang="sk-SK"/>
              <a:pPr>
                <a:defRPr/>
              </a:pPr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0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8925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542FA2-3310-4605-BA6B-B0E04909595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0" r:id="rId8"/>
    <p:sldLayoutId id="2147483671" r:id="rId9"/>
    <p:sldLayoutId id="2147483678" r:id="rId10"/>
    <p:sldLayoutId id="21474836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125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76288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"/>
        <a:defRPr sz="22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508125" indent="-3190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-3190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k.wikipedia.org/wiki/S%C3%BAbor:Coa_Hungary_Country_History_med_(1915)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600" dirty="0" smtClean="0"/>
              <a:t>II. Etapa Slovanská </a:t>
            </a:r>
            <a:r>
              <a:rPr lang="sk-SK" sz="3600" dirty="0"/>
              <a:t>vzájomnosť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767138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Tematický </a:t>
            </a:r>
            <a:r>
              <a:rPr lang="sk-SK" dirty="0"/>
              <a:t>celok: „Moderný slovenský národ“</a:t>
            </a: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000625"/>
            <a:ext cx="192881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AutoShape 8" descr="2Q=="/>
          <p:cNvSpPr>
            <a:spLocks noChangeAspect="1" noChangeArrowheads="1"/>
          </p:cNvSpPr>
          <p:nvPr/>
        </p:nvSpPr>
        <p:spPr bwMode="auto">
          <a:xfrm>
            <a:off x="3181350" y="2605088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13321" name="Picture 9" descr="habsburska monarch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12847"/>
            <a:ext cx="2781300" cy="14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Učebnica dejepisu pre 8. ročník od </a:t>
            </a:r>
            <a:r>
              <a:rPr lang="sk-SK" dirty="0" err="1"/>
              <a:t>Krasnovského</a:t>
            </a:r>
            <a:r>
              <a:rPr lang="sk-SK" dirty="0"/>
              <a:t> </a:t>
            </a:r>
          </a:p>
          <a:p>
            <a:r>
              <a:rPr lang="sk-SK" dirty="0"/>
              <a:t>Učebnica dejepisu – Slovensko na prahu nového veku od Kováča</a:t>
            </a:r>
          </a:p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r>
              <a:rPr lang="sk-SK" dirty="0" err="1">
                <a:hlinkClick r:id="rId4"/>
              </a:rPr>
              <a:t>www.wikipedia.com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Použitá literatúra a iné zdroje</a:t>
            </a:r>
          </a:p>
        </p:txBody>
      </p:sp>
    </p:spTree>
    <p:extLst>
      <p:ext uri="{BB962C8B-B14F-4D97-AF65-F5344CB8AC3E}">
        <p14:creationId xmlns:p14="http://schemas.microsoft.com/office/powerpoint/2010/main" val="37765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Začiatkom 19. storočia začali predstavitelia hlavných národov v Habsburskej monarchii – Nemci a Maďari presadzovať za úradný jazyk ten, v ktorom bežne komunikovali...</a:t>
            </a:r>
          </a:p>
        </p:txBody>
      </p:sp>
      <p:sp>
        <p:nvSpPr>
          <p:cNvPr id="14338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Pomaďarčovanie ...</a:t>
            </a:r>
          </a:p>
        </p:txBody>
      </p:sp>
      <p:pic>
        <p:nvPicPr>
          <p:cNvPr id="14342" name="Picture 6" descr="120px-Coa_Hungary_Country_History_med_%281915%29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14033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455738" y="6400800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b="1"/>
              <a:t>Historický znak Uhorska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761086" y="4149725"/>
            <a:ext cx="4942379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Snahy maďarských (uhorských) politikov</a:t>
            </a:r>
          </a:p>
          <a:p>
            <a:pPr algn="ctr"/>
            <a:r>
              <a:rPr lang="sk-SK" dirty="0"/>
              <a:t> smerovali k pretvoreniu mnohonárodnostného</a:t>
            </a:r>
          </a:p>
          <a:p>
            <a:pPr algn="ctr"/>
            <a:r>
              <a:rPr lang="sk-SK" dirty="0"/>
              <a:t>Uhorska na jednonárodnú krajinu...kde by sa </a:t>
            </a:r>
          </a:p>
          <a:p>
            <a:pPr algn="ctr"/>
            <a:r>
              <a:rPr lang="sk-SK" dirty="0"/>
              <a:t>používal jazyk maďarský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6948488" y="4005263"/>
            <a:ext cx="2016125" cy="1944687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b="1">
                <a:solidFill>
                  <a:srgbClr val="FFFF00"/>
                </a:solidFill>
              </a:rPr>
              <a:t>maďarizácia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5508625" y="5013325"/>
            <a:ext cx="18002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321886" y="5580048"/>
            <a:ext cx="3708066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Každý obyvateľ Uhorska mal</a:t>
            </a:r>
          </a:p>
          <a:p>
            <a:pPr algn="ctr"/>
            <a:r>
              <a:rPr lang="sk-SK" dirty="0"/>
              <a:t>dôkladne ovládať jazyk maďarský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600" dirty="0">
                <a:latin typeface="Arial" charset="0"/>
                <a:cs typeface="Arial" charset="0"/>
              </a:rPr>
              <a:t>Vzrastajúca </a:t>
            </a:r>
            <a:r>
              <a:rPr lang="sk-SK" dirty="0"/>
              <a:t>maďarizácia prinútila katolíckych a evanjelických vzdelancov spolupracovať...</a:t>
            </a:r>
          </a:p>
          <a:p>
            <a:r>
              <a:rPr lang="sk-SK" dirty="0"/>
              <a:t>Evanjelickí vzdelanci považovali Slovákov za súčasť československého kmeňa...</a:t>
            </a:r>
          </a:p>
        </p:txBody>
      </p:sp>
      <p:sp>
        <p:nvSpPr>
          <p:cNvPr id="15362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Spolupráca katolíkov a evanjelikov...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76375" y="4149725"/>
            <a:ext cx="5594350" cy="11906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V tomto období sa začína druhá fáza</a:t>
            </a:r>
          </a:p>
          <a:p>
            <a:pPr algn="ctr"/>
            <a:r>
              <a:rPr lang="sk-SK" dirty="0"/>
              <a:t>Slovenského národného hnutia (1820 – 1835),</a:t>
            </a:r>
          </a:p>
          <a:p>
            <a:pPr algn="ctr"/>
            <a:r>
              <a:rPr lang="sk-SK" dirty="0"/>
              <a:t>pre ktorú je charakteristická spolupráca s ostatnými</a:t>
            </a:r>
          </a:p>
          <a:p>
            <a:pPr algn="ctr"/>
            <a:r>
              <a:rPr lang="sk-SK" dirty="0"/>
              <a:t>slovanskými národmi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476375" y="5589588"/>
            <a:ext cx="5984875" cy="925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 dirty="0"/>
              <a:t>Obe skupiny Slovenského národného hnutia</a:t>
            </a:r>
            <a:r>
              <a:rPr lang="sk-SK" dirty="0"/>
              <a:t> sledovali</a:t>
            </a:r>
          </a:p>
          <a:p>
            <a:pPr algn="ctr"/>
            <a:r>
              <a:rPr lang="sk-SK" u="sng" dirty="0"/>
              <a:t>podobné ciele</a:t>
            </a:r>
            <a:r>
              <a:rPr lang="sk-SK" dirty="0"/>
              <a:t>: </a:t>
            </a:r>
            <a:r>
              <a:rPr lang="sk-SK" i="1" dirty="0"/>
              <a:t>zvyšovanie vzdelanostnej a kultúrnej</a:t>
            </a:r>
          </a:p>
          <a:p>
            <a:pPr algn="ctr"/>
            <a:r>
              <a:rPr lang="sk-SK" i="1" dirty="0"/>
              <a:t>úrovne ľudu a zdôrazňovali </a:t>
            </a:r>
            <a:r>
              <a:rPr lang="sk-SK" b="1" i="1" dirty="0"/>
              <a:t>veľkomoravskú tradíciu</a:t>
            </a:r>
            <a:r>
              <a:rPr lang="sk-SK" i="1" dirty="0"/>
              <a:t> </a:t>
            </a:r>
          </a:p>
        </p:txBody>
      </p:sp>
      <p:pic>
        <p:nvPicPr>
          <p:cNvPr id="15367" name="Picture 7" descr="ANd9GcSmlvDn5EQ6IhdCZe5GjhZJBtwwOQhU3wG6OG2wvQB3tPQ3iC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4797425"/>
            <a:ext cx="141922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9" name="Picture 9" descr="ANd9GcQ_VxT6rf-HxpFCZz5NTYm9wI_cZqic9JZebTyjSqXPslUE9GeJ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8863"/>
            <a:ext cx="1258888" cy="198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0" y="45085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/>
              <a:t>Svätopluk 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613650" y="4437063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/>
              <a:t>Cyril a Metod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Katolíckych a evanjelických vzdelancov slovenského národného hnutia spájal a  svojím dielom inšpiroval „bernolákovec“ Ján Hollý</a:t>
            </a:r>
          </a:p>
        </p:txBody>
      </p:sp>
      <p:sp>
        <p:nvSpPr>
          <p:cNvPr id="16386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Ján Hollý </a:t>
            </a:r>
          </a:p>
        </p:txBody>
      </p:sp>
      <p:sp>
        <p:nvSpPr>
          <p:cNvPr id="16387" name="AutoShape 2" descr="data:image/jpeg;base64,/9j/4AAQSkZJRgABAQAAAQABAAD/2wCEAAkGBhISEBQUExMSFRUVFxQVFxUUFBQUFRcUFBUVFBYUFBQXHCYeGBklGRQUHy8gJCcpLSwsFR4xNTAqNSYrLCkBCQoKDgwOGg8PGikiHxwsKSkqKSkpKSksKSwpKSkpLCkpKSksKSkpKSkpLCksKSkpKSksKSwpKSwpKSksLCkpKf/AABEIALgAoAMBIgACEQEDEQH/xAAbAAABBQEBAAAAAAAAAAAAAAAFAAECAwQGB//EADsQAAEDAgMEBwQKAgMBAAAAAAEAAhEDIQQSMQVBUWEGInGBkaHREzJSkhUWQmJjorHB4fAHFENy8SP/xAAZAQADAQEBAAAAAAAAAAAAAAAAAQMCBAX/xAAnEQACAgEDBAICAwEAAAAAAAAAAQIRAxIhMQQiMkETUWGhcZHRUv/aAAwDAQACEQMRAD8A8e+hnfE3z9EhsZ3xN8/RFXOUS5S1MAZ9Cu+Jn5vRL6Gd8TPzeiJyoo1sAd9DO+Jn5vRN9DO+Jn5vREcy1UNnPeJiALElJ5K5NRi5cAP6Jd8TfP0VlLYlR1mwezMf2XTjA0aXvukxadJPIKutt+CMjQIEaCO4fupvLJ8Ip8aj5MDU+idY72DdcnXhotNPoRULsvtaMzH2z32bonq7SqOtmtMxz5KgV3a5jPbdPVk+1/Qasa9fs04joFUaAfbUHAmOqalu0FsqP1Gq3/8ArR6o+/4e6s4qkb1azFPj3jfW580nLJ9/oNWP/n9kanQvECLsM7gTP6LC/YL26lo3XzeiPYfbtVpnNm3db+IW6ntxj2ltRnvG7tRuvpO5Z+TJHnc1pxy4dHI/QrvjZ+b0T/QbvjZ+b0XXVtm0quZ1JwEAb7TeddEMxGDfTPWbYwQd11uOaycsbiBh0ff8bPzeiX1ff8bPzeiKtcrGvW9bMAf6vP8AjZ+b0Tt6NvP22fm9EblWUyl8jCge9qrOqtqKsNQIZPTpFxgCbT3K3DYUvcANLSeEonUqsoMgDrRlcCbzqdB2eCxKVbIpCF7vgejgKdIEvguEG8RpoO9ZMXtkknIIB1kNJk6nksdau55kn9VWsqHtjlk9R2QznSZKZrZNkijvRrZzXVBnBIP2RqeS1KSirJxWpmDD7Kc6LgeZ8l1WxugDHkGq90cGiPEldvsnYzKXWIYODQPdHM8VvdlzZhpxXJLN+aOuOFfRxu2eheFot6rT2kyuTodFnVs5pkAN4zHivVNo0W1XXuO0/orsBhWBjmhrQIP8d8qUeo7qTKS6dVdHjVHo9WcSGAOy2N1jr0XMcWuEEL03GbFOGrktEh3WI5HWEL210JdWDqtJwO+CL+I1XRDPbpnPPDtaOFp1i0ggwRvCNYLbQcC14EuBEmw7DwQWpSLSQbEWKQCtKKkTjOUAptDY+SC0ggi4G4jWOXpvWBpst+y9rGmMpDYNsxmRP6hW7T2a0QaZDhBLo8ZHcsRm4vTIpKCktUf6B7SrqaqY1aaTQqEAc5QDC4wLlTeUU2ThIBqWzA2B+GL9moTlLSjcIamXCiKFK+jokiJzQBv70Cr1y8y4k98q7HYjO7dA0iSJ3m6zLMI1u+R5Jp7LgYJipJEKhEVCnmcABMldd0YBbULt8kA7hGq5rA0QJc5wA0A3ldd0TpHIDFpPguXqZVBnX00NUzssM0wMxn149quc5VUuITMMleG23ye3GKRfSpmJTPeWxqnY1QqNvdJOuAlFNbhNuHZXa0Fsnfr7sXusDtmOo4V1PMA51mkmBf7M93mr9mbaawZZuc1uaw9Ica2vTyOIbOhJgfwvXjKGlfZ5bjK3XB5Tt3CubWcXAAkzGuqHgLqNvdF6rTmzNc2LnMba7lzIF11wlaOGapiCObEx/wDxdUB1gSOXukjtOqDQpMMEFOUdSoIScXaCW0Nnim7qkFvVE/eI9QVSBwRvAV/9inlcWNAjNxnjEIMaZBgjh571LHL0+SmSK8lwzHhcL7R+Xt8hbzW/bGIgRkAJFjO4WnyjuT7JpQ1z8pMmLG4iCI8dUNxtfO9xiO+fPet+Uv4H4Y/yzLCYqRTQrHMIBSDU4CeUgNNDDAgSTJmBwHFHtjY5zWe+ymBNyCSR2cEApE5rT3c112xcGcocA0hwLHBwmB2DtXLna09x29Km5dpt2b0hcXim5rSTo9ptHMG4WzaWNq0tGtAOj3ER4JxgWe1pQB1AZI4aQttfCsqF2ZocNGzujhwXmNw1bLY9aMJad2Y6O23FgipTz87DxWqhjjU1iRwUWYFhcMzKchmSbjq8xMd6sZgmU5yTEbyf3SnortCCne5Cthqc53AzugoPWxjHudTqSWDfIkSjDgHtiSJ/Rc7tCkG+0G4uDWneeXiqYnezI5cdbmbb9GaE0nuytkFpM8bg8FyAXT7dp06VIAGoHmxa4QB371y69TCqieRle+5ZKlmUAVIFWIhHY2IyVBYEExBjXdc6XRTbuGcHB5A63VgbsoH/AIubYV1LarKmH+0ahECb3EaeHdK5si0yUjqxvXFxMrKfs6IJDpDZkWGhN+8wuccUd2y9oYGgncC3QA3k+SA71XFw2LPs1H6IkJwFa5qrVbOck1spyxPTKsDZWRovwdFdPsKqW1Ms2MFc9h2o/stwbUaTvEd+5cnUbpnZ0j05Aw/abKddzXB2lt86FahWc4SGVABe4gEckNGLqtqnqtc0EwcrjaOLUXwuNqvbDTSPziOULzJxSS/09mM2R9q1196hWql4Ahaa2BBExDt8ExPJRygACI9VhNVZuUyFTqNnWL+F1x2P2j/s1gWhwpt5Xk7yP7ou1bSaM1R5ilSBdUdxj7Dee5eX1NsPfUq1AcntHucQNACZAHivQ6bC6cmeV1WdJ6UaNv1w946znZREnlwQvKpjmoPcvQiqVHmSlbsipSq5T5lsyXhdH0ZxDyHMaW/FBMbonxhcw0otsOoBUuSARcjUb5/ZSyq4MthdTRf0iqugZg0X3GSY3n5igLdQuj6Y0qbXM9mOqcxzTM393usuYcjEu0efzNVTRUKbX2VaoRJNN1oprM3VaWvWWCZsw6M0Lj+67kIoWhEaddrGkkwBvK5sistjdOzo9mbWYRDoDhqD/boi3atMCZHbZcFsrbVDEVzTq9QEgUqg1B4OG8H0XYM/x7XJHWoxxIqac26Lnn0duz0YdXGtxqnSJpNpgb7x4onsbZdbEHO4GnTO8jrED4Qf1SfQwWAaHYiqHPAswxr92kP3XD9Lv8oVsTmp0QaVLS3vuHM7hyC6MXRxW8iGbrW9omz/ACV0spuAwmHI9mw9ct0c4Wyg7xxPFcDRqQe0KnNxuVKY7V3UuDzm23bNZrKJeqQVMJUBPNyUmqCkEDLmIpsB5FduUgEyL6GQbHwQphRvooScTThodJIIOkEGTPgpz8Wbh5Iq6QOZDchJ1mdNAJ7TCBSj/SFpyA9WJtl3zNz/AHeuflGJdo8/mWgWTqumbq4BbZIYtVtEbzoFGBqh2Mxpd1Rp+qVWHASr7aa33RJ4oXisc+oese7cs6S0opGbskwo+3phjPYin/sVAxtgA6DHCRcrnlfkgCyY0WVK03Jk9581WCTy7UvaWTByYE4jTxSaE0pB6QE3KxvNVU+JVjUATY5WtCoA5KxpSNFiJbFqRVGsQZidIMkQhgKK9H2zWsYsb7piBPmsT8Wbh5ItxgzUJynQEu3WiVzzgj+AIdTc0l1j7o0M6X3X3ckAe0gkHUSO8apY9rRrLuk/sWdWUqizkqTaipREvxlWGRvJhC4WmvUk9llmJTSExQmITqJTMljGaK5tSyhSNx3pnngkaHLUglqEg1MCwBMRdSaouN0AWkaBOR4KM3CmDokMdoUmJpSCALMqO9HxAc5w6uk8CIP7jwQNrp7V1GFaaVGRliATJ+0QJjvi3ao5XtRbCt7AWz8Tkqe9lBEE9lxI8brPtWmGvlslpAvxdF/7zUKuqI1R7ejJLQW6AfFF+w8lp7Oxx7o6foBkqJKdzbqLyqHO0VuUCp1BCrLkCHzKJTpAIAm0JFM1TCYxwE4UVIhAEmtSc1MApwgBg7RW01SWq1miQEmBWFqg3RXYekXODW3JsO1I0b9i4PM+YsL8pkQP7wRDaLxIbEHU315gcySZKnRpspUt5BAdIP2oA18uwlDWklxJ1P8AdVz25OzofbGgZUKswOL9m64BB47jxHBQdqq4XQ0mqIRdOwhtnAiBUZBzGSBzEz5OPegaL4DaRpmCJG4nd47lHaeyC3rNggiSBu325KcXp2ZScNS1RA9QqAU3m6hKsc47kmhPCQCAJMbZSTMCYiEhkk8qLHJ5QBNrlYCqwpAoAcqVPRRjsT0igC0BdBsvAmmA8iXCZG8A2jt1WbZOz7kvAmAWgiTJIgx+3NW7Sx0ktEgwM2gGpJEb/FQnLU9KOmEVFXIqxmKDzYQBO/fxUablnC0U1pKuCbdsGvKYJ3hREqpkYrZgdpmnI1Gl5t2LI6UxCy0nyOMnF2gnidl0616ZuAZtYkfpv7gEGxGBfTPWbbjuvwWinUc02MIjR2xNqjRERYT4yVjuiU7J87MATyTEcl0T9l0nta4dWTFjb/1YcT0ee24LTeO46GU1kRh4ZLjcF5QlkCtq4B7ZlpsYNrT2qOQ8Fu0T0tehZAmLQptoOMwCY4J2UydxPYEBRWFcGBaqOyarr5YA3utz0N0WwnRsAjOSTEwNJPmsSyRXspHFN+gJQwbnmGgk8P3Pmj2z9jtpw513EdwJ7eW/mVpfjKdEDIGyBBYNeN5HbrdCsVjXP4tHwgmP5Km3Kf8ABVRjj/LNWN2jJIbBOmYEjtj1Q5oTwVNoI1C2oqKJyk5O2O0K1ii1p4KxjUzJzTttT9gfMfRMNs/cHj/CdJdNIyL6Z+4PH+FH6Y+55/wkkjSgEdsfcHj/AApDbP3B8x9EkktKCyTdukGQyDxDiD4wtNDpW4TLAQdZcc3zQkkk4RfKNKTXDNP11Nz7JpkRd5052kp6PTXK5p9iOrweQTyzZbJJLPxQ+jfyy+zZiP8AIxcxzf8AXa0n7TKhaT/2Ab1lib00ggig0ECLPInyTJI+KC9B8sn7F9dnCYpi5ky4/sAs9TpW9wgt04OjzhMkmscV6MvJJ+yv6w/hj5j6JfWH8MfMfRMknpRmyf1k/DHzH0SPSX8MfMfRJJGiIiTek8f8Y+Y+if60/hD5j6JJI0RA/9k="/>
          <p:cNvSpPr>
            <a:spLocks noChangeAspect="1" noChangeArrowheads="1"/>
          </p:cNvSpPr>
          <p:nvPr/>
        </p:nvSpPr>
        <p:spPr bwMode="auto">
          <a:xfrm>
            <a:off x="155575" y="-838200"/>
            <a:ext cx="152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>
              <a:latin typeface="Book Antiqua" pitchFamily="18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881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3438"/>
            <a:ext cx="19050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BlokTextu 6"/>
          <p:cNvSpPr txBox="1">
            <a:spLocks noChangeArrowheads="1"/>
          </p:cNvSpPr>
          <p:nvPr/>
        </p:nvSpPr>
        <p:spPr bwMode="auto">
          <a:xfrm>
            <a:off x="7362825" y="4286250"/>
            <a:ext cx="180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Alman</a:t>
            </a:r>
            <a:r>
              <a:rPr lang="sk-SK" b="1">
                <a:latin typeface="Arial" charset="0"/>
              </a:rPr>
              <a:t>a</a:t>
            </a:r>
            <a:r>
              <a:rPr lang="sk-SK" b="1"/>
              <a:t>ch Zora</a:t>
            </a:r>
          </a:p>
        </p:txBody>
      </p:sp>
      <p:pic>
        <p:nvPicPr>
          <p:cNvPr id="16393" name="Picture 9" descr="ANd9GcT2nVbVIXd-apWTXJ0l0yhI15jSfryEBq5yEfIRIZsTtOqjOW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0"/>
            <a:ext cx="1847850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291187" y="5942013"/>
            <a:ext cx="4968027" cy="9233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 dirty="0"/>
              <a:t>Oba prúdy Slovenského národného</a:t>
            </a:r>
          </a:p>
          <a:p>
            <a:pPr algn="ctr"/>
            <a:r>
              <a:rPr lang="sk-SK" b="1" dirty="0"/>
              <a:t>hnutia spájala spolupráca okolo almanachu</a:t>
            </a:r>
          </a:p>
          <a:p>
            <a:pPr algn="ctr"/>
            <a:r>
              <a:rPr lang="sk-SK" b="1" dirty="0"/>
              <a:t>Zora, kde prispievali svojou tvorbou.</a:t>
            </a:r>
            <a:r>
              <a:rPr lang="sk-SK" dirty="0"/>
              <a:t>..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95738" y="4652963"/>
            <a:ext cx="1073150" cy="3667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/>
              <a:t>Katolíci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924300" y="5373688"/>
            <a:ext cx="1301750" cy="36671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b="1"/>
              <a:t>Evanjelici 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4859338" y="4797425"/>
            <a:ext cx="25923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148263" y="551656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973138" y="4724400"/>
            <a:ext cx="23431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Slovenské národné </a:t>
            </a:r>
          </a:p>
          <a:p>
            <a:pPr algn="ctr"/>
            <a:r>
              <a:rPr lang="sk-SK" b="1" dirty="0">
                <a:solidFill>
                  <a:srgbClr val="FF0000"/>
                </a:solidFill>
              </a:rPr>
              <a:t>hnutie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203575" y="48688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3276600" y="5300663"/>
            <a:ext cx="7191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Centrami druhej fázy slovenského národného hnutia (1820 – 1835) sa stali uhorské mestá na Dunaji Budín a Pešť</a:t>
            </a:r>
          </a:p>
        </p:txBody>
      </p:sp>
      <p:sp>
        <p:nvSpPr>
          <p:cNvPr id="17410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Budín a Pešť</a:t>
            </a:r>
          </a:p>
        </p:txBody>
      </p:sp>
      <p:sp>
        <p:nvSpPr>
          <p:cNvPr id="17411" name="AutoShape 2" descr="data:image/jpeg;base64,/9j/4AAQSkZJRgABAQAAAQABAAD/2wCEAAkGBhISEBQUExMVFBUUGBoYGBgYGCIcHBgaHiAdGxgiHBwbHiYfHxokGx8aIDIsJCopLS4tGCExNTAqNSYrLSoBCQoKDgwOGg8PGi8kHyQqLDQsLDQvLDU1MDUvMjIsLDUvLCwsLC0wLCwsNCwsMC0sNjAsLCksLywpLSkuKi8tLP/AABEIAFIAsAMBIgACEQEDEQH/xAAbAAACAwEBAQAAAAAAAAAAAAAEBQADBgIHAf/EADoQAAICAQIFAgMFBgYCAwAAAAECAxESBCEABRMiMQZBMlFhFCNxgZEHFUKhsfAzUmJykuHB0RYkQ//EABgBAAMBAQAAAAAAAAAAAAAAAAECAwAE/8QALhEAAgIABAMHBAIDAAAAAAAAAQIAEQMSITFBUfATIjJxkaHBQmGB4RTRBFKx/9oADAMBAAIRAxEAPwBzq+VRpp5ZGLbRSNVj2Qnax89uLOWckX7PF3H/AAo/Yf5F/ld8V+uyRyxyCwB6QatiVNZDz4I2PDb0ZomGhiDsHIyAIJIK2caJ8gCqraq4iy3KAAJOIfTiEblj8/bgqL0/GB8JP4nzw/jiULX9nj6rgHg9kOMjmiqHkMZPwj5f3vx1oOURSIHQUrXV17Eqf5g8N11KICzEBV3JPsBvZ4zPp/1Skei0t49SU4Kt0My9kE+QQrBiACaPy4GRb1jCyLjSfkaqjGrxVj4u6BPsL8/LjLavWtHB1Ps6kkMVTGTJ8VLkjtJC/Atmt2atlF+lV/f9/Xip3C7k0PqfrX9SB+Y4BRQYQIml9Mj22H+1ePienRYoqfxUf+OHc7AUPcmgP61+HCj0xzGSSNDMoEj9Ru0ELijhV+LeyCCPmN/xfIsQrPsXpujuV/4j/wBcJ/TnpxG08d79i7/OhVjb6cbXEXwm9OpWniv3QfyvibIMwjBe6YHP6RhNED+Y/wDXFWn9OQVYU/r8vy40B+L334+yIvD5ZMiZeLlkTSypgB08KxayQ6k7grtuDVX44s/cMV/DVfh/5HCTlfMh++NcWBEYIiJAskqIse0DLYltxY7vrxsYtVE7AKSSS6gjcAoacE/Qn8+NlMJWotPIISN1v6X/ANccRchhH8B/Xh68YHi+KjH+fByxKqKV5HFY7T/Li1OSxf5P6cMhBYP14zvqb1Np9MyxSs6mQC3ANIrZKrAgEs2S/Cu9An+HglaF1MFLGhFfrOWHSxpaHOR1wFjwjo8ln2GGX8xw10OjhnhSRFtJBkt1dbgX9dv68efeq+fQSJoki1vWeFznIwZTTNGLpgA2IsnckBSb41n7O+YiXRdhDKj4gg3VojEfiGy/UbDgqBvULplFQL1pzE/Y/s6ZdWdIVTH3DEXVb/wE/LfzxrdFqEA6d7pM8IFHyCXUePAjK/Tjyv8AaToDLPoBTH7k7rd+Qfbev7+XCKMXAsUgYxd0hV3IGY2uz74sBtZ3+gpNBOvKWFAT2nmfOOhIA7oqmM4q/aGlLfdAkmxkFcDatj+PFet9W6fpt0tVpmlx7FEqMS+1DDKybPjzx5PEEi0skMcRV81mc+0KpaDJWAJJGXuBUhHkcda/XyRAiyjo2KhunSsCDuA+wWj5G90bNcKXN6Dr3lsP/GQpmdqI4af3PQ/UvO4tTpjBp9ZpjJMUShIrZBiMgMWJ3+GgD8fGU1XK50m06p3v948aqDaHIx3VV4hUGzRHnEE8IG0rNGjLGspYuO0qLKYFjidxsy+PG/04faXnKq8YkyleFJUClRtu+GXcCQWYMSV2Nbm+Ez8WEv8AxVKgYTZr4Uet9JrJPVE8bal2mTLHT/dgnsbszrytEmQUPYeTe1HrP9orEPp4FxdplRJgVICjuvE2SbQjxXCmGETacSERZyTBZSCAcTQFDIkDNAO47X52445bp9OMjqQyxqoDFZDYJG5G53v3FGstt92zMRpOZsNVtTvPnLPV2raaM6vUMYgTmQsYxDKUZrVFYFcrNXQ32vbW8kigSWBtPNMVinl0rq57SwUmQgmrGSfgSBVVxmtb+66cRvMZcC0ak9rG2K3/AKbIUgkdpA9iAkjk0WLjozxAI6rNbMVGQVQI2XBQ0eRIGwPaB7nLm3aTy0NJ7Z+/dMzKvXiJc9oEiksQa2o/UcZLlvr7SoiAlqRFXIjZmJ3UY2clSnO1UduPODyxMh0p9QioaB6YOQJFHua12u9juRtQvgP93NHDGkWLNNiyxt7MoVpWLA7CsU/hH3gHtsM+YzIoO5nuB9YaRonlSVWVACwF57ml7DTbnxtR4y6/tHBC9SBkForu0iooybEkIMmoGxQujQNeeMHy7kc8yp2QNnZVgnwnbuD3iPAA3/Tzxd+65GbGRo26YlbAKGBBbKQoGN2Xxux4CnjFyZ0/xkU0Tv8AcafgHrlPup10vV10iOUZ5mCyKKycSKKsexjxs1RtaAJsaDQes207xfaJGkVXkdiAzyFSrIfAANOYjsBWR+XGafTSBUcvIplU7yKSV8JdklyrEEKart28EcXyugeBxKylesWAsEFVWt1o7sxRaFj5A+MHsgRXwe6a/wCfPCRv2r6+bNI1gUuCqMuxVie1xmxN41sQPyO/B+n9ac4sqIkVgIw7OjEhj2jsZgqliRdDc737cJ5OVqCKWWOJwq4tMnyYnJUftj7U3sAHK9jXHWteTqCMFRmF6tI2KLEoZVcnJQyhb2sJW9XQOYnwnr1kv4ump/UY8w9Y85jETHUQATtUQECsHOx2pScf9Xjf24G12oExaeZkaSQBggkvEvHkpEd5rFXT7j/mxHtXK6J4encSUT8TkIhruVgFYMSVsmqVtqB2JHl5mEcMgikYqASi2sfdd1bNmdwS19rAAWdsSappbCwShDYZ57V+6/M61PIgQ7It4NfcyqcHiDKQWptgaYX8QPjEcV8g176NupG4LMMQkhdY2utu0DIr5B+mxrgiNI5JaMTSyAAHprQjVdmJaXKqLK1mlHaDsdh+ZaXpak9NkjrFbKliqlVNKdu2tqx+QJNklwRWYCKwdj2bsTfDr+oy536nhlngKpZgWNLyHjZp638laUfjW12Fun00CxhUJOSYsIiFDi4iCclfsGJYbWDRo2ADT6e0sc8OSFlKK7KzNuLGY2qwy1f+3gvScjUvG5jmdHUNYkamtcgQLAYNdiv9Iq9uFYkcYwyVVe8VQ8jXKRhM1MpjAaTMsKK05AU+CfYgX4NcFa6F31TyRyVkWORskqaxDNhZIJYjaqKjfh5B6VUq/wBzNZJxxmYAVdYgSV7Dz81vzwW3pKHEH7PKWB89Ykn4q3aXcGvp5H5Ttv8AaHMg+mZTU6WRgVZEkVWNmQN42LCwFLKBje5+FaIokia3kcxL6kRbGV2eRbKOzEFRY7mGW5J+LLb6bLUaFV+1gKV6UbsFLscXDR77Nt2m/wBD5G1PpvRxjmmtJFjox9O7KmTpKGXwbcF123IzG244ooJ4zPigAUtevnM8OUyjxDLuHxHRBNbCElShJF5B8b3AA4O5VEyskncmINHpqjiZQcwNrAXbYgHZgbocafRPBFTmdQTGBZY7RggCsjZp9r+ZqtuEXNIerq0MV49acsTSorCEJ3E72zEAE7du13tJUAOwlWx8XEsFiR5mFx821JJWSeSRABat4Y7Vdf7h/wAR9bqXUQtp+YLHqNYfsvWibryIyMaAalxDVajHf+p4NHLW6eTEKGqjjZUsEoHc5VQugAPnwdy/RxQvKEQZ985byTI3xmjfuAfNeQKsniqnSceIBwizlvKoopEZ01EstkBDUaKARbdxsmziCfkSB4PCmZOtHH24y9IKrBrYANcgJAAAIBu6XtO58jXajWxJMjSFGbFIwT294YE3iDVrZO1WBRANjPw8yhiSGOdwv3bKg+JmsswAUB6WyN2ANHzYvidAHSHDFDQRbBogitOEWREloVRMosWGW77rAtAcTv8Aw016QlWkZM0B2DFBjTDK40zChyr4hTkCCDRFXVy3VRLBGgbSukZkK9V3jpSTn/B5q6IINedyeDOUxTRyTItadtTErROHVwBY7lYELkc8LHgMKDcYA1SmdGMpBJYV89b7Szm2iC6dI2boyqhMaOSOruGlFMbvdAKX4lI+dB89jhVYEgkzaV2TOioUqmbmnFrsyqACRXcTajjrR8iE0cchQX1QsipECVXIAnKONTvZbuLbKSL3Iv5r6bjZtLIOooEoWQNG9puQWGSfBS2AdzYtTZ42mzRFbKe6dbix+UylllljtfOcYxtEq66a99KATZJISxvV067TLp5mVCpSMCPKQdTOl6sjCxX8SFqGRBBPjh7oOVNlJLjKPM2DG0S7bEjE2FFjYDwO02Tws5ZppZZJG6J6ZMjuULsxLUjV1WObBXR62BA2IKkcMpU2B6zHFdiGIGnDh7mA6SPryIeoiBw9nYEBaBIssQQzIqr7BrGNcW6vmRZ2Yz96YkYRGgXNfCxs2QF8LVvYFgcVNygN0REY9WsJUCJXIckuzOzRlewYABiaAyG5qjyuhcwLnAAV6ol7MWi6bIpJFd3bkQErw1mmrhqB0384O1HiuuQA+ehDtPrNR04X0sBTrs2bIbaSRRRYBQSqdprcAkLsu5cDlvLI2m09q8QKlpGG4DAG1C+Sf9DANs25xNXQGRkUxTiRS5pWkVAUxUsmDgAkFUAut1G/cOPq8oxiQSGN5OwGmVwprIqBZYx+TYx3sG7yLlaFxA4Jy8+W/PjXW33Wy+pj1I+qq/dooQxo7LItqpz7rxOPgVdn2PDDQeqYVidA07WqrYjaqDqZfB2XC/AA3C8TQaAhEO7M4BLBchW1G/kxtrNWL+XB3L4oqcNHKpBsYxEmqIKsNip2uib7q9t+c4pzHuzrXBTILaFv650rdVrnppoTvC3wR4hxX+7Lb5k8EaX1RDNIUVnyKayYZKVbuCtGRflgiv8AgPx4Gj04M5UpLiUGLdFi17k9qgmjdfiorfwPzLRLAc1RwxLAHo41ti19SlawcSAbxN1VWgxmvVZuwwqoNrG2oQ9bURxuWaeDtQAYoOyNNz471MnsMbJNeFun9QadDqUkMYdNSyCRgXBUSU7UBUYAy997u+EnOeZ4wy3H/iNFGGba7VppTXzK9JApJF2brYLoNXExREjwVsVZwKiXeyMjsdth53y3o3x0XYupxYjshoTfaX1py0zp0p4lXpktSMozPi2aOxQ8Gx5/LgmT1NplWa9QrsxcRojhjibC0oPalUe4qNyfpwnPLGoggoCK3OP4D2/Q8BzcihLNG0KsV7TURIs7mnK4k+5xJ45+3U7CJbka+8J1POtRIuCLHEgorQzkIG3vSKN/ZT5PAzhjITqJ5fYPkWIF7qOnEN7vYY/9U6H0m6OPs+sWFSf8I5Mvvt9PcWtnccOZ+QdHUBt5lJbvW0eMjE/ESAJAX9iO0WDakcUUFz4tIFA+qMeRaOB8Tp5sijhdlVe40xXCUWGCC/G1UpBB4VzrUQAjilyjYWGUsrHKmr2YEi9z4onfhFzzlev02rYwymOOUKyTx5gtYvDYg5bGzQHuavi7kvM554ooaL0qorYgMGagXHkuwUEDeid/A3DKFlxhkg9nDOVQRq5L5BslGLR0CDu3Te6TwACTkD5Neb35Uz9PdCqRMiqXHYSAlqFpfABs7HEGjvwV6PRkkDB3nq1KuD3bnLLqGtiu1U30omkXJObMuuAeP70yyZqTeLkuHD92RVWIWxYqiL243f1rSTxHaxqD5Cof/wDEdTIyvfWxWqcowK71tkK8+3A6I6yYzZUSczHqXar8ZKptB9cWXyDQ34Yep9NN9lmgI6V1YaNitA5CioAIJDfEtHE78YFZp41oxqXAQCtmyayGDD2YZEb3QLeADwuCGbUnWDEdlFIbE00HMJEETSiV0mLO7iR+8tZd41UqvsN9wbr2vhtpNBo44OpHr+nEwZnjzZMLAWTsQsxbZbUCmoVtxlNLzTUwC5enJ0+oSpsR96DI0oWRclsjesgdhmCR9PqJ0lwIE0mZCxCPZ8SwKriOoCSuxDWA52FcXKcQdYjYqnhNINek46enZ40XZA0qxD3AIiKvJvuSXcEizQ451mjRCtyGPAdyy5APs2QDR5YxFiW3B3AJvfi7mugC6iRJCsRTDp6aK3lcMfLyYGNL8+T+tX1Jy6Q6GOQPHGvkRrDn3Bh8JY3uA27MASlfPiYV70gUi+R68vmJdX6j0qn7LqoEnUOSmepZES/e0XIkoRldD3A3PFGv9ZyTBiiJEkhDrbOzR2QF7mYr4ORxjFAUvvTLT8rIWzDp2LGwHUrJGPGRQSOGYk5dPK6I2Ctwt5f6Lkdc9NKZK/hKVf8ACoQkUrEFlpveqveukWdCIhBGtzV6I4Igs2sCm78Elt7+eI/oeDGDd9s+KvCF3PwkJkN/YnIH63vxm+V+pE7upHIlpDH42AUOrMSTYBLKdhW9XexJ5h6v0yPvKacqSQrdoWm37fnY9twfkeAZ1q6nr7zVaywuoCllrADf4chATQrycn/5H8qeaxU0m2QTov8AMbq90K29r/PjMj17FJv3gtRbbpgogQ+X+I0t0P58UaX1aAEdiMGpas0SLC0Qtr7gWN7/AFR9oykKR+Pj9yn1RKIdZIXEnSGFBfCtWBPapKEggWNzfvwANe8mXTiZmDIMiAqBlBzJa7sgj2N+9+OCftXWmkBkiCSG3kkY3XvsyAOKGNbLQ87HhrKunSMrDPpVKraoWFE71RDeCdtgd/nxz4jgHbWSKOTtKIuXCgCDIVA38kkbEkm/Pn8+ONVy3tI6ZWvG1V+hvz8q4Ib1PCFARxlQsSQyISdwfhRgCSPG/ivbiQ+sNH5eR0OWJAjJx+bXQUp+d7jt+ULxOAkuwfcgwXlnq2PT9NZdO+oNA5o8hY7k38CAkCh8TGgN9uNNJ+0TTuhVoNbHe+XTDlGUhozeZNAjxXueMvy/1hpAuMgkWVTTgFMCfIZbkHn/ACnxXkkjjuD1ro82zMqFfbGME+2+UoAP0NnjpDMDosJTEHCN35jptVIWSYmSQFcHZ0cIHUKoZqyYrfg187o3fyrkUzRRsCyFkTd4sgA0jLVlWya1LG7oSA3RPCnSeodPqkHU02KMaXqlSzC/IoAmhZNe3i/B+8m1zwocJ51XAkFXkUEZAEqGUqcR7mrsVZJ4xUsbIIl0xMRVqh7GONPyCdGUK5lLL1SQgxBffeOUBClNsF3FUQNuC9XyZm1AnMCKwibJDLHGOrQCAOlOEPxE2WB2yoDheeeaWYgyyzTvvSzliybAtaCo1Hb596F/Iqh6n5VTFhECPnGAx39rysHbx7b7VwllScoPpM+Yi2Wvb4j3W8kZVM0tMkUZP3UwLDEdxppPJtiCrbbDEXxneW+i8wjK1yY4kiV7cEd1AX2Hx4QV5rxwRN6y0SR5wxwSkdxvYA3QyGxAG52VrrxuOFmo9f6xyVhjwj2yk06F6JNVkchjVbhQb+W44cdoRoK9pE05omE809GsJo+vIwh7lbO2UGtrZBlsatWIrIG6NF7oo4oohHFBCo7uqRLi0h7jG6SOGewxLUWHnavfJN6l12qR0hV3wbdmCA1Q2bajJtW3saOYrFXyd9Us+UZ7gwZoY5WQkKQWVlC3v7n67bVxcI9ayZTLoDPQ3IljWGfcbkTq4kkQ0atGHw7gYqR52+v2PlruhgGpDqzBm/8AruGv5YsCUJAomx4Gx4z3MPU3MeouEChWWnUlXAa23DqqkCiBRJ+e3gA881M80dyaHosf8OWOXFsve8bLi9gK96JFA8SXCxNNhGq9SZ6CyujMDpYHBrG5uiRsLBVd62sE7/WqoQaRsUVNPFpO4N1IhLLQHxAWnTOW6+Tte3HlkWk1HSGc05J2Qdam/AAsVxDbnLG/AJO3FGgyjVjO0jY/why9WdiyglQLryQTZ9tx05X5+0TLDuWtir47fdt428MSP0IB/EcLdbK0hQuS5zUWxvak+fE4nFOMvGPPoFRmVVCg47AUP/09hxRIoBmAFVDIw+jCQUR9R8+JxOEERiaEfc35bCmnDJFGrZxDJUANFWJ3Avc8ZPl0KnVqpUFcjsRt8Py/IfpxOJwX29YT45sNDooxzKQCNKCkjtGxx9tuKPUWjjSDTYoi7eygeRJfj50P04+cTgGOJr+Q8thOkJMUZOa7lBe4N+3vwFqOTadY5yIIgQsVERqCLc3Rr34nE4VtxJ4m565Q+TVP+5mbNskFqbNrRYCj7bfLhBzYfdJ/qjcH6gMtX864nE4Q+KU+n8yk8uiMcRMaElkslRZvG/b6n9eKOUaVEklKoqlVlIIABBC7EV4I4nE4su0U7dcpbpx1FnL95FEFtyD3/P8AAfoOGUEzJFp8GK3Io7TW2eNbe2O34cTicY+KJF2rYnU6lTuFaMAHwAWIah7WAAfwHE9JnJ2y7serje9UBjV+K9uJxOGEw2MzfrDmEv7xZOo+HUIxyONA0BV1VcPeYa6SPTjpyOlxm8WK32X7HicTgcIBtBeRoHSmAYFGsHcHa9weCecINPAGgAhbfePsPv7rXE4nDjaAz//Z"/>
          <p:cNvSpPr>
            <a:spLocks noChangeAspect="1" noChangeArrowheads="1"/>
          </p:cNvSpPr>
          <p:nvPr/>
        </p:nvSpPr>
        <p:spPr bwMode="auto">
          <a:xfrm>
            <a:off x="155575" y="-373063"/>
            <a:ext cx="1676400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>
              <a:latin typeface="Book Antiqua" pitchFamily="18" charset="0"/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0688"/>
            <a:ext cx="2357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BlokTextu 5"/>
          <p:cNvSpPr txBox="1">
            <a:spLocks noChangeArrowheads="1"/>
          </p:cNvSpPr>
          <p:nvPr/>
        </p:nvSpPr>
        <p:spPr bwMode="auto">
          <a:xfrm>
            <a:off x="642938" y="5143500"/>
            <a:ext cx="896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Budín </a:t>
            </a:r>
          </a:p>
        </p:txBody>
      </p:sp>
      <p:pic>
        <p:nvPicPr>
          <p:cNvPr id="17414" name="Picture 5" descr="http://t3.gstatic.com/images?q=tbn:ANd9GcSBZ5DoqmONrw6aLICvMPomtBMTDkgyC3F-IIZfMVSb13R9_MrE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5572125"/>
            <a:ext cx="22145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BlokTextu 7"/>
          <p:cNvSpPr txBox="1">
            <a:spLocks noChangeArrowheads="1"/>
          </p:cNvSpPr>
          <p:nvPr/>
        </p:nvSpPr>
        <p:spPr bwMode="auto">
          <a:xfrm>
            <a:off x="7500938" y="521493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Pešť </a:t>
            </a:r>
          </a:p>
        </p:txBody>
      </p:sp>
      <p:pic>
        <p:nvPicPr>
          <p:cNvPr id="174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5500688"/>
            <a:ext cx="11525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BlokTextu 9"/>
          <p:cNvSpPr txBox="1">
            <a:spLocks noChangeArrowheads="1"/>
          </p:cNvSpPr>
          <p:nvPr/>
        </p:nvSpPr>
        <p:spPr bwMode="auto">
          <a:xfrm>
            <a:off x="3500438" y="6488113"/>
            <a:ext cx="159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M. Hamuliak</a:t>
            </a:r>
          </a:p>
        </p:txBody>
      </p:sp>
      <p:pic>
        <p:nvPicPr>
          <p:cNvPr id="174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5572125"/>
            <a:ext cx="113823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BlokTextu 11"/>
          <p:cNvSpPr txBox="1">
            <a:spLocks noChangeArrowheads="1"/>
          </p:cNvSpPr>
          <p:nvPr/>
        </p:nvSpPr>
        <p:spPr bwMode="auto">
          <a:xfrm>
            <a:off x="4714875" y="5572125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J. Kollár</a:t>
            </a:r>
          </a:p>
        </p:txBody>
      </p:sp>
      <p:pic>
        <p:nvPicPr>
          <p:cNvPr id="17422" name="Picture 14" descr="ANd9GcQk4cc3T--QH6O2gOMita8_4tpkw901CPDga73hfwVAysGrRJ_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Podporoval ideu slovanskej vzájomnosti </a:t>
            </a:r>
            <a:r>
              <a:rPr lang="sk-SK" sz="2600" i="1" dirty="0">
                <a:latin typeface="Arial" charset="0"/>
                <a:cs typeface="Arial" charset="0"/>
              </a:rPr>
              <a:t>(všeslovanskej vzájomnosti)</a:t>
            </a:r>
            <a:r>
              <a:rPr lang="sk-SK" sz="2600" dirty="0">
                <a:latin typeface="Arial" charset="0"/>
                <a:cs typeface="Arial" charset="0"/>
              </a:rPr>
              <a:t> =&gt; v Pešti spolupracoval s bernolákovcami, ktorých sa snažil získať pre myšlienku </a:t>
            </a:r>
            <a:r>
              <a:rPr lang="sk-SK" sz="2600" b="1" dirty="0">
                <a:latin typeface="Arial" charset="0"/>
                <a:cs typeface="Arial" charset="0"/>
              </a:rPr>
              <a:t>československej jednoty</a:t>
            </a:r>
          </a:p>
        </p:txBody>
      </p:sp>
      <p:sp>
        <p:nvSpPr>
          <p:cNvPr id="18434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Ján Kollár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ovná spojovacia šípka 5"/>
          <p:cNvCxnSpPr/>
          <p:nvPr/>
        </p:nvCxnSpPr>
        <p:spPr>
          <a:xfrm rot="10800000">
            <a:off x="1809609" y="774589"/>
            <a:ext cx="1714500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0" name="Picture 8" descr="slavy dc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0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17563" y="4508500"/>
            <a:ext cx="7291387" cy="9159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Idea slovanskej vzájomnosti, znamenala rozvíjanie a upevňovanie</a:t>
            </a:r>
          </a:p>
          <a:p>
            <a:pPr algn="ctr"/>
            <a:r>
              <a:rPr lang="sk-SK" dirty="0"/>
              <a:t>vzťahov medzi všetkými Slovanmi...slovanské jazyky sú si podobné</a:t>
            </a:r>
          </a:p>
          <a:p>
            <a:pPr algn="ctr"/>
            <a:r>
              <a:rPr lang="sk-SK" dirty="0"/>
              <a:t>=&gt; všetci Slovania sú členmi jedného slovanského národa</a:t>
            </a:r>
          </a:p>
        </p:txBody>
      </p:sp>
      <p:sp>
        <p:nvSpPr>
          <p:cNvPr id="18443" name="AutoShape 11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18444" name="Picture 12" descr="koll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" y="5650003"/>
            <a:ext cx="4032250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268538" y="0"/>
            <a:ext cx="382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Bol horlivým zástancom používania </a:t>
            </a:r>
          </a:p>
          <a:p>
            <a:pPr algn="ctr"/>
            <a:r>
              <a:rPr lang="sk-SK" i="1" dirty="0"/>
              <a:t>slovakizovanej češtiny</a:t>
            </a:r>
            <a:r>
              <a:rPr lang="sk-SK" dirty="0"/>
              <a:t>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671364" y="1555641"/>
            <a:ext cx="349647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Predstaviteľ evanjelického krídla</a:t>
            </a:r>
          </a:p>
          <a:p>
            <a:pPr algn="ctr"/>
            <a:r>
              <a:rPr lang="sk-SK" dirty="0"/>
              <a:t>slovenského národného hnutia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600" dirty="0">
                <a:latin typeface="Arial" charset="0"/>
                <a:cs typeface="Arial" charset="0"/>
              </a:rPr>
              <a:t>Ďalšou významnou osobnosťou </a:t>
            </a:r>
            <a:r>
              <a:rPr lang="sk-SK" sz="2600" b="1" dirty="0">
                <a:solidFill>
                  <a:srgbClr val="FF0000"/>
                </a:solidFill>
                <a:latin typeface="Arial" charset="0"/>
                <a:cs typeface="Arial" charset="0"/>
              </a:rPr>
              <a:t>druhej generácie slovenského národného hnutia</a:t>
            </a:r>
            <a:r>
              <a:rPr lang="sk-SK" sz="2600" dirty="0">
                <a:latin typeface="Arial" charset="0"/>
                <a:cs typeface="Arial" charset="0"/>
              </a:rPr>
              <a:t> bol </a:t>
            </a:r>
            <a:r>
              <a:rPr lang="sk-SK" sz="2600" b="1" dirty="0">
                <a:latin typeface="Arial" charset="0"/>
                <a:cs typeface="Arial" charset="0"/>
              </a:rPr>
              <a:t>Pavol Jozef Šafárik</a:t>
            </a:r>
            <a:r>
              <a:rPr lang="sk-SK" sz="2600" dirty="0">
                <a:latin typeface="Arial" charset="0"/>
                <a:cs typeface="Arial" charset="0"/>
              </a:rPr>
              <a:t>, ktorý sa zaoberal predovšetkým </a:t>
            </a:r>
            <a:r>
              <a:rPr lang="sk-SK" sz="2600" b="1" dirty="0">
                <a:latin typeface="Arial" charset="0"/>
                <a:cs typeface="Arial" charset="0"/>
              </a:rPr>
              <a:t>vedeckou činnosťou</a:t>
            </a:r>
          </a:p>
        </p:txBody>
      </p:sp>
      <p:sp>
        <p:nvSpPr>
          <p:cNvPr id="19458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/>
              <a:t>Pavol Jozef Šafárik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ovná spojovacia šípka 5"/>
          <p:cNvCxnSpPr/>
          <p:nvPr/>
        </p:nvCxnSpPr>
        <p:spPr>
          <a:xfrm rot="10800000">
            <a:off x="1643063" y="428625"/>
            <a:ext cx="1071562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55" y="4238625"/>
            <a:ext cx="20766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délník 1"/>
          <p:cNvSpPr/>
          <p:nvPr/>
        </p:nvSpPr>
        <p:spPr>
          <a:xfrm>
            <a:off x="3059832" y="1677084"/>
            <a:ext cx="410445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ctr"/>
            <a:r>
              <a:rPr lang="sk-SK" dirty="0">
                <a:solidFill>
                  <a:prstClr val="black"/>
                </a:solidFill>
              </a:rPr>
              <a:t>Predstaviteľ </a:t>
            </a:r>
            <a:r>
              <a:rPr lang="sk-SK" b="1" dirty="0">
                <a:solidFill>
                  <a:prstClr val="black"/>
                </a:solidFill>
              </a:rPr>
              <a:t>evanjelického krídla</a:t>
            </a:r>
          </a:p>
          <a:p>
            <a:pPr lvl="0" algn="ctr"/>
            <a:r>
              <a:rPr lang="sk-SK" dirty="0">
                <a:solidFill>
                  <a:prstClr val="black"/>
                </a:solidFill>
              </a:rPr>
              <a:t>slovenského národného hnutia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2071353" y="6195966"/>
            <a:ext cx="66095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Výsledky svojho skúmania dejín slovanských národov zhrnul v </a:t>
            </a:r>
          </a:p>
          <a:p>
            <a:pPr algn="ctr"/>
            <a:r>
              <a:rPr lang="sk-SK" dirty="0"/>
              <a:t>diele </a:t>
            </a:r>
            <a:r>
              <a:rPr lang="sk-SK" b="1" dirty="0"/>
              <a:t>Slovanské starožitnosti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Zástupný symbol obsahu 1"/>
          <p:cNvSpPr>
            <a:spLocks noGrp="1"/>
          </p:cNvSpPr>
          <p:nvPr>
            <p:ph idx="1"/>
          </p:nvPr>
        </p:nvSpPr>
        <p:spPr>
          <a:xfrm>
            <a:off x="611188" y="2349500"/>
            <a:ext cx="7747000" cy="3878263"/>
          </a:xfrm>
        </p:spPr>
        <p:txBody>
          <a:bodyPr/>
          <a:lstStyle/>
          <a:p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Myšlienky </a:t>
            </a:r>
            <a:r>
              <a:rPr lang="sk-SK" sz="2600" b="1" dirty="0">
                <a:highlight>
                  <a:srgbClr val="FFFF00"/>
                </a:highlight>
                <a:latin typeface="Arial" charset="0"/>
                <a:cs typeface="Arial" charset="0"/>
              </a:rPr>
              <a:t>všeslovanskej vzájomnosti</a:t>
            </a:r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 sa rýchlo šírili,</a:t>
            </a:r>
            <a:r>
              <a:rPr lang="sk-SK" sz="2600" dirty="0">
                <a:latin typeface="Arial" charset="0"/>
                <a:cs typeface="Arial" charset="0"/>
              </a:rPr>
              <a:t> podporovala ich aj skutočnosť, že Slovania tvorili väčšinu obyvateľov Uhorska...</a:t>
            </a:r>
          </a:p>
          <a:p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  <a:cs typeface="Arial" charset="0"/>
              </a:rPr>
              <a:t>Ján Kollár</a:t>
            </a:r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 úprimne veril, že Slovanov zo </a:t>
            </a:r>
            <a:r>
              <a:rPr lang="sk-SK" sz="2600" b="1" i="1" dirty="0">
                <a:highlight>
                  <a:srgbClr val="FFFF00"/>
                </a:highlight>
                <a:latin typeface="Arial" charset="0"/>
                <a:cs typeface="Arial" charset="0"/>
              </a:rPr>
              <a:t>„žalára národov“</a:t>
            </a:r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 oslobodí </a:t>
            </a:r>
            <a:r>
              <a:rPr lang="sk-SK" sz="2600" b="1" dirty="0">
                <a:highlight>
                  <a:srgbClr val="FFFF00"/>
                </a:highlight>
                <a:latin typeface="Arial" charset="0"/>
                <a:cs typeface="Arial" charset="0"/>
              </a:rPr>
              <a:t>cárske Rusko</a:t>
            </a:r>
            <a:r>
              <a:rPr lang="sk-SK" sz="2600" dirty="0">
                <a:latin typeface="Arial" charset="0"/>
                <a:cs typeface="Arial" charset="0"/>
              </a:rPr>
              <a:t>...</a:t>
            </a:r>
            <a:endParaRPr lang="sk-SK" sz="2600" b="1" dirty="0">
              <a:latin typeface="Arial" charset="0"/>
              <a:cs typeface="Arial" charset="0"/>
            </a:endParaRPr>
          </a:p>
        </p:txBody>
      </p:sp>
      <p:sp>
        <p:nvSpPr>
          <p:cNvPr id="20482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Všeslovanská vzájomnosť</a:t>
            </a:r>
          </a:p>
        </p:txBody>
      </p:sp>
      <p:pic>
        <p:nvPicPr>
          <p:cNvPr id="20483" name="Picture 2" descr="http://upload.wikimedia.org/wikipedia/commons/1/18/Russian_coa_188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000625"/>
            <a:ext cx="1905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BlokTextu 4"/>
          <p:cNvSpPr txBox="1">
            <a:spLocks noChangeArrowheads="1"/>
          </p:cNvSpPr>
          <p:nvPr/>
        </p:nvSpPr>
        <p:spPr bwMode="auto">
          <a:xfrm>
            <a:off x="7113588" y="4652963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sz="1600"/>
              <a:t>Erb ruského impéria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4213" y="4581525"/>
            <a:ext cx="31146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i="1"/>
              <a:t>Ktorá krajina niesla prezývku</a:t>
            </a:r>
          </a:p>
          <a:p>
            <a:pPr algn="ctr"/>
            <a:r>
              <a:rPr lang="sk-SK" i="1">
                <a:solidFill>
                  <a:srgbClr val="FF0000"/>
                </a:solidFill>
              </a:rPr>
              <a:t>žalár národov</a:t>
            </a:r>
            <a:r>
              <a:rPr lang="sk-SK" i="1"/>
              <a:t>?</a:t>
            </a:r>
          </a:p>
        </p:txBody>
      </p:sp>
      <p:pic>
        <p:nvPicPr>
          <p:cNvPr id="20488" name="Picture 8" descr="Štátny zna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6450"/>
            <a:ext cx="9525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0" name="AutoShape 10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20491" name="Picture 11" descr="ha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45125"/>
            <a:ext cx="2543175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124075" y="5084763"/>
            <a:ext cx="4318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940425" y="4292600"/>
            <a:ext cx="18002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539750" y="5157788"/>
            <a:ext cx="15843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5439278" y="4941888"/>
            <a:ext cx="184731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sk-SK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Názor o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jednom veľkom slovanskom národe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všeslovanská národnosť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mali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pozdvihnúť sebavedomie malých slovanských národov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mali im pomôcť v zápase za ich národnými požiadavkami...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1825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1996558" y="7903"/>
            <a:ext cx="6261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Cárske Rusko slovanské národy spod ich utláčateľov</a:t>
            </a:r>
          </a:p>
          <a:p>
            <a:pPr algn="ctr"/>
            <a:r>
              <a:rPr lang="sk-SK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neoslobodilo, naopak samo sa stalo utláčateľom iného </a:t>
            </a:r>
          </a:p>
          <a:p>
            <a:pPr algn="ctr"/>
            <a:r>
              <a:rPr lang="sk-SK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slovanského národa - Poliakov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1165113" y="63198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233001" y="1492498"/>
            <a:ext cx="578876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Predstava </a:t>
            </a:r>
            <a:r>
              <a:rPr lang="sk-SK" b="1" dirty="0"/>
              <a:t>všeslovanskej vzájomnosti </a:t>
            </a:r>
            <a:r>
              <a:rPr lang="sk-SK" dirty="0"/>
              <a:t>bola vzdialená</a:t>
            </a:r>
          </a:p>
          <a:p>
            <a:pPr algn="ctr"/>
            <a:r>
              <a:rPr lang="sk-SK" dirty="0"/>
              <a:t>na míle od pravdy </a:t>
            </a:r>
          </a:p>
        </p:txBody>
      </p:sp>
      <p:sp>
        <p:nvSpPr>
          <p:cNvPr id="9" name="Šipka dolů 8"/>
          <p:cNvSpPr/>
          <p:nvPr/>
        </p:nvSpPr>
        <p:spPr>
          <a:xfrm>
            <a:off x="4788024" y="929481"/>
            <a:ext cx="720080" cy="563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6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ovanská vzájomnos">
  <a:themeElements>
    <a:clrScheme name="Tvrdý obal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Tvrdý obal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vrdý obal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vrdý obal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Slovanská vzájomnos</Template>
  <TotalTime>375</TotalTime>
  <Words>447</Words>
  <Application>Microsoft Office PowerPoint</Application>
  <PresentationFormat>Prezentácia na obrazovke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Wingdings</vt:lpstr>
      <vt:lpstr>Slovanská vzájomnos</vt:lpstr>
      <vt:lpstr>II. Etapa Slovanská vzájomnosť</vt:lpstr>
      <vt:lpstr>Pomaďarčovanie ...</vt:lpstr>
      <vt:lpstr>Spolupráca katolíkov a evanjelikov...</vt:lpstr>
      <vt:lpstr>Ján Hollý </vt:lpstr>
      <vt:lpstr>Budín a Pešť</vt:lpstr>
      <vt:lpstr>Ján Kollár</vt:lpstr>
      <vt:lpstr>Pavol Jozef Šafárik</vt:lpstr>
      <vt:lpstr>Všeslovanská vzájomnosť</vt:lpstr>
      <vt:lpstr>Prezentácia programu PowerPoint</vt:lpstr>
      <vt:lpstr>Použitá literatúra a iné 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Slovanská vzájomnosť</dc:title>
  <dc:creator>Brano</dc:creator>
  <cp:lastModifiedBy>uzivatel</cp:lastModifiedBy>
  <cp:revision>18</cp:revision>
  <dcterms:created xsi:type="dcterms:W3CDTF">2013-01-29T16:10:56Z</dcterms:created>
  <dcterms:modified xsi:type="dcterms:W3CDTF">2024-01-10T21:01:20Z</dcterms:modified>
</cp:coreProperties>
</file>