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3" r:id="rId11"/>
    <p:sldId id="268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 varScale="1">
        <p:scale>
          <a:sx n="87" d="100"/>
          <a:sy n="87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zeumsnp.sk/historia/odboj-a-snp/" TargetMode="External"/><Relationship Id="rId2" Type="http://schemas.openxmlformats.org/officeDocument/2006/relationships/hyperlink" Target="https://commons.wikimedia.org/w/index.php?curid=47422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curid=891526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E77D21F-413A-9D41-B461-A668D442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Slovenské národné povstanie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48316DC3-8DF7-3A47-ACF7-D8F31CC17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848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BA884F2-8593-8949-8463-3D32BCE7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Porážka SNP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3C899D84-14EC-704E-B216-CF04F184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/>
              <a:t>Po dvoch mesiacoch bojov povstaleckí bojovníci podľahli lepšie vyzbrojenej a skúsenej nemeckej armáde. </a:t>
            </a:r>
            <a:r>
              <a:rPr lang="sk-SK" sz="2800" b="1" dirty="0"/>
              <a:t>Povstanie sa skončilo 27.októbra 1944 obsadením Banskej Bystrice nemeckým vojskom…</a:t>
            </a:r>
          </a:p>
          <a:p>
            <a:r>
              <a:rPr lang="sk-SK" sz="2800" b="1" dirty="0" smtClean="0"/>
              <a:t>Povstalci sa stiahli do hôr...</a:t>
            </a:r>
          </a:p>
          <a:p>
            <a:endParaRPr lang="sk-SK" sz="2800" b="1" dirty="0"/>
          </a:p>
        </p:txBody>
      </p:sp>
      <p:pic>
        <p:nvPicPr>
          <p:cNvPr id="7170" name="Picture 2" descr="https://upload.wikimedia.org/wikipedia/commons/thumb/4/46/Kanon88.jpg/220px-Kanon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082" y="4857760"/>
            <a:ext cx="3309918" cy="2000240"/>
          </a:xfrm>
          <a:prstGeom prst="rect">
            <a:avLst/>
          </a:prstGeom>
          <a:noFill/>
        </p:spPr>
      </p:pic>
      <p:pic>
        <p:nvPicPr>
          <p:cNvPr id="7172" name="Picture 4" descr="Vyznamenávanie nemeckých vojakov prezidentom Tisom po obsadení Banskej Bystrici, 30. októbra 1944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286250" cy="2428868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4310050" y="0"/>
            <a:ext cx="472533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Prezident J. Tiso vyznamenáva nemeckých vojakov</a:t>
            </a:r>
          </a:p>
          <a:p>
            <a:pPr algn="ctr"/>
            <a:r>
              <a:rPr lang="sk-SK" dirty="0" smtClean="0"/>
              <a:t>po obsadení Banskej Bystrice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477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Pomsta za SNP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/>
              <a:t>Na území okupovanom nemeckou armádou a na povstaleckom území dochádzalo k hromadnému vraždeniu </a:t>
            </a:r>
            <a:r>
              <a:rPr lang="sk-SK" sz="3200" b="1" dirty="0">
                <a:sym typeface="Wingdings" pitchFamily="2" charset="2"/>
              </a:rPr>
              <a:t> civilného obyvateľstva, zajatcov a väzňov...</a:t>
            </a:r>
          </a:p>
          <a:p>
            <a:r>
              <a:rPr lang="sk-SK" sz="3200" b="1" dirty="0">
                <a:sym typeface="Wingdings" pitchFamily="2" charset="2"/>
              </a:rPr>
              <a:t>Nemci vypálili viacero slovenských obcí  </a:t>
            </a:r>
            <a:r>
              <a:rPr lang="sk-SK" sz="3200" b="1" dirty="0">
                <a:solidFill>
                  <a:srgbClr val="FF0000"/>
                </a:solidFill>
                <a:sym typeface="Wingdings" pitchFamily="2" charset="2"/>
              </a:rPr>
              <a:t>Ostrý Grúň, Kľak, Tokajík a </a:t>
            </a:r>
            <a:r>
              <a:rPr lang="sk-SK" sz="3200" b="1" dirty="0" err="1">
                <a:solidFill>
                  <a:srgbClr val="FF0000"/>
                </a:solidFill>
                <a:sym typeface="Wingdings" pitchFamily="2" charset="2"/>
              </a:rPr>
              <a:t>Kalište</a:t>
            </a:r>
            <a:r>
              <a:rPr lang="sk-SK" sz="3200" b="1" dirty="0">
                <a:solidFill>
                  <a:srgbClr val="FF0000"/>
                </a:solidFill>
                <a:sym typeface="Wingdings" pitchFamily="2" charset="2"/>
              </a:rPr>
              <a:t>...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71F9D2-F177-0649-B2B9-0197A1A5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SNP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880B670-98DF-0840-B258-C38B1E87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Význam SNP je v tom, že veľká časť slovenského obyvateľstva odmietla nedemokratický režim Slovenského štátu a jeho kolaboráciu s Nemeckom =&gt; Slováci sa vlastnou vôľou a ozbrojeným bojom postavili na stranu </a:t>
            </a:r>
            <a:r>
              <a:rPr lang="sk-SK" sz="2800" b="1" dirty="0" err="1"/>
              <a:t>protihitlerovskej</a:t>
            </a:r>
            <a:r>
              <a:rPr lang="sk-SK" sz="2800" b="1" dirty="0"/>
              <a:t> koalície…bolo to jedno z najväčších </a:t>
            </a:r>
            <a:r>
              <a:rPr lang="sk-SK" sz="2800" b="1" dirty="0" err="1"/>
              <a:t>protinacistických</a:t>
            </a:r>
            <a:r>
              <a:rPr lang="sk-SK" sz="2800" b="1" dirty="0"/>
              <a:t> vystúpení v Európe počas vojny</a:t>
            </a:r>
          </a:p>
          <a:p>
            <a:r>
              <a:rPr lang="sk-SK" sz="2800" dirty="0" smtClean="0"/>
              <a:t>Slovensko tak prehovorilo do usporiadania štátu po svetovej vojne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9022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38B3FB3-8692-3C47-8A32-FBED4EDB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Ján Golian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7F4B576A-B8C5-714E-8287-4DC2B4C390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CA2F7BD1-DE27-8644-B071-7B008C774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/>
              <a:t>Brigádny generál a veliteľ Vojenského ústredia. Padol do nemeckého zajatia a zahynul v koncentračnom tábore</a:t>
            </a:r>
          </a:p>
        </p:txBody>
      </p:sp>
      <p:pic>
        <p:nvPicPr>
          <p:cNvPr id="2050" name="Picture 2" descr="Generál Ján Golian | Múzeum Slovenského národného povstan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64" y="1071546"/>
            <a:ext cx="3071834" cy="471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951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F3A826F-1D96-654E-8547-343744E7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Rudolf Viest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xmlns="" id="{DEC46882-2743-C849-B2B9-98B4574A18E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62887775-74D0-7745-A8C4-0BD9C0C6C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/>
              <a:t>Armádny generál, veliteľ 1. ČS. Armády na Slovensku. Spolu s Golianom ho zatkla nemecká jednotka…zahynul v koncentračnom tábore</a:t>
            </a:r>
          </a:p>
        </p:txBody>
      </p:sp>
      <p:pic>
        <p:nvPicPr>
          <p:cNvPr id="4098" name="Picture 2" descr="Rudolf Vi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64" y="1071546"/>
            <a:ext cx="3143272" cy="471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667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Autor: </a:t>
            </a:r>
            <a:r>
              <a:rPr lang="sk-SK" dirty="0" err="1" smtClean="0"/>
              <a:t>Pelex</a:t>
            </a:r>
            <a:r>
              <a:rPr lang="sk-SK" dirty="0" smtClean="0"/>
              <a:t> – Vlastné dielo, CC BY-SA 3.0, </a:t>
            </a:r>
            <a:r>
              <a:rPr lang="sk-SK" dirty="0" smtClean="0">
                <a:hlinkClick r:id="rId2"/>
              </a:rPr>
              <a:t>https://commons.wikimedia.org/w/index.php?curid=4742257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http://www.muzeumsnp.sk/historia/odboj-a-snp/</a:t>
            </a:r>
            <a:endParaRPr lang="sk-SK" dirty="0" smtClean="0"/>
          </a:p>
          <a:p>
            <a:r>
              <a:rPr lang="pt-BR" dirty="0" smtClean="0"/>
              <a:t>Autor: Mareček2000 – Vlastné dielo, CC BY-SA 4.0, </a:t>
            </a:r>
            <a:r>
              <a:rPr lang="pt-BR" dirty="0" smtClean="0">
                <a:hlinkClick r:id="rId4"/>
              </a:rPr>
              <a:t>https://commons.wikimedia.org/w/index.php?curid=89152664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2CB6431-F469-684F-B11D-53635B06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Ticho pred búrkou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B27C0930-3A99-CB4F-8A56-64DD03FE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/>
              <a:t>Od vzniku Slovenského štátu (1939 – 1945) sa formoval odpor voči jeho režimu a spojenectvu s Nemeckom…v krajine sa začal sa organizovať odboj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16990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D1D5DBE-4403-3B46-8D95-E4420DD2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Formovanie odboja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0365106D-DB70-744F-B91F-20F368F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2306"/>
            <a:ext cx="9601195" cy="3393562"/>
          </a:xfrm>
        </p:spPr>
        <p:txBody>
          <a:bodyPr>
            <a:noAutofit/>
          </a:bodyPr>
          <a:lstStyle/>
          <a:p>
            <a:r>
              <a:rPr lang="sk-SK" sz="2800" b="1" dirty="0"/>
              <a:t>Demokratický odboj </a:t>
            </a:r>
            <a:r>
              <a:rPr lang="sk-SK" sz="2800" b="1" dirty="0">
                <a:sym typeface="Wingdings" pitchFamily="2" charset="2"/>
              </a:rPr>
              <a:t>(občiansky)  cieľ: obnoviť </a:t>
            </a:r>
            <a:r>
              <a:rPr lang="sk-SK" sz="2800" b="1" dirty="0" smtClean="0">
                <a:sym typeface="Wingdings" pitchFamily="2" charset="2"/>
              </a:rPr>
              <a:t>demokratické Československo!</a:t>
            </a:r>
            <a:endParaRPr lang="sk-SK" sz="2800" b="1" dirty="0">
              <a:sym typeface="Wingdings" pitchFamily="2" charset="2"/>
            </a:endParaRPr>
          </a:p>
          <a:p>
            <a:r>
              <a:rPr lang="sk-SK" sz="2800" b="1" dirty="0">
                <a:sym typeface="Wingdings" pitchFamily="2" charset="2"/>
              </a:rPr>
              <a:t>Komunistický odboj  zo začiatku chceli vytvoriť „sovietske Slovensko“ </a:t>
            </a:r>
            <a:r>
              <a:rPr lang="sk-SK" sz="2800" b="1" dirty="0" smtClean="0">
                <a:sym typeface="Wingdings" pitchFamily="2" charset="2"/>
              </a:rPr>
              <a:t>(ako </a:t>
            </a:r>
            <a:r>
              <a:rPr lang="sk-SK" sz="2800" b="1" dirty="0">
                <a:sym typeface="Wingdings" pitchFamily="2" charset="2"/>
              </a:rPr>
              <a:t>súčasť ZSSR)  </a:t>
            </a:r>
            <a:r>
              <a:rPr lang="sk-SK" sz="2800" b="1" dirty="0" smtClean="0">
                <a:sym typeface="Wingdings" pitchFamily="2" charset="2"/>
              </a:rPr>
              <a:t>odmietali demokratickú formu a  hlásili sa k diktatúre</a:t>
            </a:r>
          </a:p>
          <a:p>
            <a:r>
              <a:rPr lang="sk-SK" sz="2800" b="1" dirty="0" smtClean="0">
                <a:sym typeface="Wingdings" pitchFamily="2" charset="2"/>
              </a:rPr>
              <a:t>Prezident </a:t>
            </a:r>
            <a:r>
              <a:rPr lang="sk-SK" sz="2800" b="1" dirty="0">
                <a:sym typeface="Wingdings" pitchFamily="2" charset="2"/>
              </a:rPr>
              <a:t>Beneš  r.1943 spojenecká zmluva so ZSSR
Zjednotenie odboja a vytvorenie Slovenskej národnej rady (SNR)</a:t>
            </a:r>
            <a:endParaRPr lang="sk-SK" sz="2800" b="1" dirty="0"/>
          </a:p>
        </p:txBody>
      </p:sp>
      <p:pic>
        <p:nvPicPr>
          <p:cNvPr id="9218" name="Picture 2" descr="Slovenská republika (1939–1945) – Wikiped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95538" cy="1500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302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09A9613-F478-424B-9D63-47C4A5FE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 povstania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B04189DC-59BD-4648-BF1B-DE39E29C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/>
              <a:t>SNR v decembri 1943 prijala svoj program </a:t>
            </a:r>
            <a:r>
              <a:rPr lang="sk-SK" sz="3200" b="1" dirty="0">
                <a:sym typeface="Wingdings" pitchFamily="2" charset="2"/>
              </a:rPr>
              <a:t></a:t>
            </a:r>
            <a:r>
              <a:rPr lang="sk-SK" sz="3200" b="1" dirty="0"/>
              <a:t> Vianočnú dohodu </a:t>
            </a:r>
            <a:r>
              <a:rPr lang="sk-SK" sz="3200" b="1" dirty="0">
                <a:sym typeface="Wingdings" pitchFamily="2" charset="2"/>
              </a:rPr>
              <a:t> cieľ odboja  obnova demokratického ČSR, odstránenie totalitných praktík používaných v režime Slovenského štátu =&gt; pomocou ozbrojeného povstania…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94809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AF99F5C-ABAA-0F43-96DA-5AF0D215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Príprava na SNP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088A5E3D-03D8-7545-A015-7372BD51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Hlavnou ozbrojenou silou povstania </a:t>
            </a:r>
            <a:r>
              <a:rPr lang="sk-SK" sz="2800" b="1" dirty="0">
                <a:sym typeface="Wingdings" pitchFamily="2" charset="2"/>
              </a:rPr>
              <a:t> vojaci armády Slovenskej republiky…+  partizánske oddiely</a:t>
            </a:r>
          </a:p>
          <a:p>
            <a:r>
              <a:rPr lang="sk-SK" sz="2800" b="1" dirty="0"/>
              <a:t>Povstanie pripravovalo Vojenské ústredie (Banská Bystrica) v spolupráci so SNR…</a:t>
            </a:r>
            <a:endParaRPr lang="sk-SK" sz="2800" b="1" dirty="0"/>
          </a:p>
        </p:txBody>
      </p:sp>
      <p:pic>
        <p:nvPicPr>
          <p:cNvPr id="7170" name="Picture 2" descr="Nastúpení vojaci 1. česko-slovenskej armády na Slovensk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524232" cy="242886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524232" y="0"/>
            <a:ext cx="19417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Povstalecká armáda</a:t>
            </a:r>
            <a:endParaRPr lang="sk-SK" dirty="0"/>
          </a:p>
        </p:txBody>
      </p:sp>
      <p:pic>
        <p:nvPicPr>
          <p:cNvPr id="7172" name="Picture 4" descr="SNP: Na slovenskom území pôsobili desiatky partizánskych oddiel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4376024"/>
            <a:ext cx="3571848" cy="2481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750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EB6BCF3-9237-4E41-B710-A29FCEF5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Začiatok povstania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14AD976-74F4-2C49-A3A6-E829245B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Povstanie sa začalo 29.8.1944 heslom „začnite s vysťahovaním“ </a:t>
            </a:r>
            <a:r>
              <a:rPr lang="sk-SK" sz="2800" b="1" dirty="0">
                <a:sym typeface="Wingdings" pitchFamily="2" charset="2"/>
              </a:rPr>
              <a:t> naše územie začali obsadzovať nemecké vojenské a policajné jednotky</a:t>
            </a:r>
          </a:p>
          <a:p>
            <a:r>
              <a:rPr lang="sk-SK" sz="2800" dirty="0" smtClean="0"/>
              <a:t>Proti nemeckým okupantom bojovala cca </a:t>
            </a:r>
            <a:r>
              <a:rPr lang="sk-SK" sz="2800" b="1" dirty="0" smtClean="0"/>
              <a:t>60 000 slovenská armáda </a:t>
            </a:r>
            <a:r>
              <a:rPr lang="sk-SK" sz="2800" dirty="0" smtClean="0"/>
              <a:t>a zhruba </a:t>
            </a:r>
            <a:r>
              <a:rPr lang="sk-SK" sz="2800" b="1" dirty="0" smtClean="0"/>
              <a:t>18 000 partizánov</a:t>
            </a:r>
            <a:endParaRPr lang="sk-SK" sz="2800" dirty="0"/>
          </a:p>
        </p:txBody>
      </p:sp>
      <p:pic>
        <p:nvPicPr>
          <p:cNvPr id="6146" name="Picture 2" descr="Ján Golian (generál)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636"/>
            <a:ext cx="1809720" cy="185736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809720" y="6027003"/>
            <a:ext cx="684873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Slová </a:t>
            </a:r>
            <a:r>
              <a:rPr lang="sk-SK" sz="2400" u="sng" dirty="0" smtClean="0"/>
              <a:t>Jána </a:t>
            </a:r>
            <a:r>
              <a:rPr lang="sk-SK" sz="2400" u="sng" dirty="0" err="1" smtClean="0"/>
              <a:t>Goliana</a:t>
            </a:r>
            <a:r>
              <a:rPr lang="sk-SK" sz="2400" u="sng" dirty="0" smtClean="0"/>
              <a:t> </a:t>
            </a:r>
            <a:r>
              <a:rPr lang="sk-SK" sz="2400" dirty="0" smtClean="0">
                <a:sym typeface="Wingdings" pitchFamily="2" charset="2"/>
              </a:rPr>
              <a:t> </a:t>
            </a:r>
            <a:r>
              <a:rPr lang="sk-SK" sz="2400" b="1" i="1" dirty="0" smtClean="0">
                <a:sym typeface="Wingdings" pitchFamily="2" charset="2"/>
              </a:rPr>
              <a:t>„začnite s vysťahovaním“ </a:t>
            </a:r>
            <a:r>
              <a:rPr lang="sk-SK" sz="2400" dirty="0" smtClean="0">
                <a:sym typeface="Wingdings" pitchFamily="2" charset="2"/>
              </a:rPr>
              <a:t>boli </a:t>
            </a:r>
          </a:p>
          <a:p>
            <a:r>
              <a:rPr lang="sk-SK" sz="2400" b="1" dirty="0" smtClean="0">
                <a:sym typeface="Wingdings" pitchFamily="2" charset="2"/>
              </a:rPr>
              <a:t>heslom pre začiatok povstania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57829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EA36CF8-665D-6740-AE43-45D27046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Centrum povstania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FC0BAE6-6CD8-4E4C-A266-2BC57118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/>
              <a:t>Centrom povstania </a:t>
            </a:r>
            <a:r>
              <a:rPr lang="sk-SK" sz="3200" b="1" dirty="0" smtClean="0">
                <a:solidFill>
                  <a:schemeClr val="tx1"/>
                </a:solidFill>
              </a:rPr>
              <a:t>sa stala </a:t>
            </a:r>
            <a:r>
              <a:rPr lang="sk-SK" sz="3200" b="1" dirty="0">
                <a:solidFill>
                  <a:srgbClr val="FF0000"/>
                </a:solidFill>
                <a:hlinkClick r:id="rId2" action="ppaction://hlinksldjump"/>
              </a:rPr>
              <a:t>Banská Bystrica</a:t>
            </a:r>
            <a:r>
              <a:rPr lang="sk-SK" sz="3200" b="1" dirty="0" smtClean="0">
                <a:solidFill>
                  <a:schemeClr val="tx1"/>
                </a:solidFill>
              </a:rPr>
              <a:t>, tu</a:t>
            </a:r>
            <a:r>
              <a:rPr lang="sk-SK" sz="3200" b="1" dirty="0" smtClean="0">
                <a:solidFill>
                  <a:srgbClr val="FF0000"/>
                </a:solidFill>
              </a:rPr>
              <a:t> </a:t>
            </a:r>
            <a:r>
              <a:rPr lang="sk-SK" sz="3200" b="1" dirty="0" smtClean="0">
                <a:solidFill>
                  <a:schemeClr val="tx1"/>
                </a:solidFill>
              </a:rPr>
              <a:t>síd</a:t>
            </a:r>
            <a:r>
              <a:rPr lang="sk-SK" sz="3200" b="1" dirty="0" smtClean="0"/>
              <a:t>lila aj SNR…</a:t>
            </a:r>
          </a:p>
          <a:p>
            <a:r>
              <a:rPr lang="sk-SK" sz="3200" b="1" dirty="0"/>
              <a:t>SNR vyhlásila obnovenie ČSR a uznala za prezidenta E. Beneša </a:t>
            </a:r>
            <a:r>
              <a:rPr lang="sk-SK" sz="3200" b="1" dirty="0" smtClean="0"/>
              <a:t>(v zahraničí)…tiež požadovala uznanie samobytnosti slovenského národa a jeho rovnoprávnosti v obnovenej ČSR</a:t>
            </a:r>
            <a:endParaRPr lang="sk-SK" sz="3200" b="1" dirty="0"/>
          </a:p>
        </p:txBody>
      </p:sp>
      <p:pic>
        <p:nvPicPr>
          <p:cNvPr id="5122" name="Picture 2" descr="undefin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67469" cy="242886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952596" y="1785926"/>
            <a:ext cx="182152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Exilový prezident </a:t>
            </a:r>
          </a:p>
          <a:p>
            <a:r>
              <a:rPr lang="sk-SK" b="1" dirty="0" err="1" smtClean="0"/>
              <a:t>Edvard</a:t>
            </a:r>
            <a:r>
              <a:rPr lang="sk-SK" b="1" dirty="0" smtClean="0"/>
              <a:t> Beneš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6027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Kde všade sa bojovalo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Najťažšie boje prebiehali pri </a:t>
            </a:r>
            <a:r>
              <a:rPr lang="sk-SK" sz="2800" b="1" dirty="0" err="1">
                <a:solidFill>
                  <a:srgbClr val="FF0000"/>
                </a:solidFill>
              </a:rPr>
              <a:t>Strečne</a:t>
            </a:r>
            <a:r>
              <a:rPr lang="sk-SK" sz="2800" b="1" dirty="0">
                <a:solidFill>
                  <a:srgbClr val="FF0000"/>
                </a:solidFill>
              </a:rPr>
              <a:t> v</a:t>
            </a:r>
            <a:r>
              <a:rPr lang="sk-SK" sz="2800" b="1" dirty="0"/>
              <a:t> pohorí </a:t>
            </a:r>
            <a:r>
              <a:rPr lang="sk-SK" sz="2800" b="1" dirty="0">
                <a:solidFill>
                  <a:srgbClr val="FF0000"/>
                </a:solidFill>
              </a:rPr>
              <a:t>Malá Fatra</a:t>
            </a:r>
            <a:r>
              <a:rPr lang="sk-SK" sz="2800" b="1" dirty="0"/>
              <a:t>, pri Priekope, Hronskej Dúbrave, v Rajeckej doline, pri </a:t>
            </a:r>
            <a:r>
              <a:rPr lang="sk-SK" sz="2800" b="1" dirty="0">
                <a:solidFill>
                  <a:srgbClr val="FF0000"/>
                </a:solidFill>
              </a:rPr>
              <a:t>Telgárte...</a:t>
            </a:r>
            <a:endParaRPr lang="sk-SK" sz="2800" b="1" dirty="0" smtClean="0">
              <a:solidFill>
                <a:srgbClr val="FF0000"/>
              </a:solidFill>
            </a:endParaRPr>
          </a:p>
          <a:p>
            <a:r>
              <a:rPr lang="sk-SK" sz="2800" b="1" dirty="0" smtClean="0"/>
              <a:t>Hlavnú ťarchu bojov niesla povstalecká armáda a partizáni</a:t>
            </a:r>
            <a:endParaRPr lang="sk-SK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enci\Downloads\1280px-SNP_map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84" y="142852"/>
            <a:ext cx="11482388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a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483</Words>
  <Application>Microsoft Office PowerPoint</Application>
  <PresentationFormat>Širokouhlá</PresentationFormat>
  <Paragraphs>44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Garamond</vt:lpstr>
      <vt:lpstr>Wingdings</vt:lpstr>
      <vt:lpstr>Organika</vt:lpstr>
      <vt:lpstr>Slovenské národné povstanie</vt:lpstr>
      <vt:lpstr>Ticho pred búrkou</vt:lpstr>
      <vt:lpstr>Formovanie odboja</vt:lpstr>
      <vt:lpstr>Plán povstania</vt:lpstr>
      <vt:lpstr>Príprava na SNP</vt:lpstr>
      <vt:lpstr>Začiatok povstania</vt:lpstr>
      <vt:lpstr>Centrum povstania</vt:lpstr>
      <vt:lpstr>Kde všade sa bojovalo</vt:lpstr>
      <vt:lpstr>Prezentácia programu PowerPoint</vt:lpstr>
      <vt:lpstr>Porážka SNP</vt:lpstr>
      <vt:lpstr>Pomsta za SNP</vt:lpstr>
      <vt:lpstr>Význam SNP</vt:lpstr>
      <vt:lpstr>Ján Golian</vt:lpstr>
      <vt:lpstr>Rudolf Viest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národné povstanie</dc:title>
  <dc:creator>Branislav Benčič</dc:creator>
  <cp:lastModifiedBy>Windows-felhasználó</cp:lastModifiedBy>
  <cp:revision>36</cp:revision>
  <dcterms:created xsi:type="dcterms:W3CDTF">2021-02-01T10:19:27Z</dcterms:created>
  <dcterms:modified xsi:type="dcterms:W3CDTF">2024-02-14T09:29:36Z</dcterms:modified>
</cp:coreProperties>
</file>