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9D067-F975-5650-1DC8-C4739D4E40DC}" v="309" dt="2023-05-08T09:53:05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xmlns="" id="{894C9034-5A18-4FD2-B227-05C8FB1589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8216837B-C22E-4914-9FD9-AE04DAE59B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79A16-081B-4C1F-9D14-69046948E4EE}" type="datetimeFigureOut">
              <a:rPr lang="sk-SK" smtClean="0"/>
              <a:t>10. 3. 2024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7D1E9D5C-05FC-4973-82E0-CCA3D532B4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7EAF8384-793A-461E-9EB2-1AACCDEEB7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E6BCF-D2B6-4DDB-BFD1-44448E835E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6550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4BED-8CBA-42A6-B60F-475C5CE5F43B}" type="datetimeFigureOut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Kliknutím upravíte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7D7F-DB3A-411E-908B-2F1899F20D9E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9231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7D7F-DB3A-411E-908B-2F1899F20D9E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386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Obrázok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Obdĺžnik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Obrázok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Obrázok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C0C3F327-FAFB-47DB-96A9-988CE604F031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15" name="Priama spojnica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F2B42E-4487-4FD7-960E-26A7EAF0685B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7799C8-671D-449A-8A14-7B01D5CEAD4D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15" name="Priama spojnica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28879-B621-4B14-8EE3-84303EC9FC54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14" name="Textové pole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sk-SK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cxnSp>
        <p:nvCxnSpPr>
          <p:cNvPr id="19" name="Priama spojnica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6E85C-B725-41B8-B3B4-B8208CA17ED9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23" name="Zástupný symbol textu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1A9FE-2EE3-4AEF-9A73-7FBBB2E21537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12" name="Textové pole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sk-SK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3" name="Textové pole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sk-SK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cxnSp>
        <p:nvCxnSpPr>
          <p:cNvPr id="26" name="Priama spojnica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Kliknite sem a upravte štýl predlohy nadpisov</a:t>
            </a:r>
          </a:p>
        </p:txBody>
      </p:sp>
      <p:sp>
        <p:nvSpPr>
          <p:cNvPr id="20" name="Zástupný symbol textu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72465-3994-4A9F-BDDD-71418B14CD70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15" name="Priama spojnica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0773F-2A7E-41DE-8D7C-8CCC824546B0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14" name="Priama spojnica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C0549-5E17-4265-9D6F-7908F87E9AB6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14" name="Priama spojnica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riama spojnica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849A9-7633-44F2-8ACB-053650C1196F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CCF26B-0943-4A7A-9110-5E5423CFB61B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16" name="Priama spojnica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Priama spojnica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05A32-E4CB-4CEF-82CC-A740782B03EE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CC9DC-EC00-4AE3-968F-5751B352AE4A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18" name="Priama spojnica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9BE6B0-720B-47F2-8BB5-DCAA682E99BE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14" name="Priama spojnica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067E3E-4D54-460B-9DC6-7237F5B66145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7870D-A8F5-49BB-8FE7-B301C5871A17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cxnSp>
        <p:nvCxnSpPr>
          <p:cNvPr id="16" name="Priama spojnica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7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1B5676-9B33-4488-9E86-879A031EE43A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Obrázok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Obdĺžnik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Obrázok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Obrázok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DBC4F95-759D-4C81-876A-CDE1F3D6CD32}" type="datetime1">
              <a:rPr lang="sk-SK" noProof="0" smtClean="0"/>
              <a:t>10. 3. 2024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sk-SK" dirty="0">
                <a:highlight>
                  <a:srgbClr val="FFFF00"/>
                </a:highlight>
              </a:rPr>
              <a:t>Slovenské vysťahovalectvo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78123" y="3657597"/>
            <a:ext cx="6815669" cy="1320802"/>
          </a:xfrm>
        </p:spPr>
        <p:txBody>
          <a:bodyPr rtlCol="0">
            <a:normAutofit/>
          </a:bodyPr>
          <a:lstStyle/>
          <a:p>
            <a:r>
              <a:rPr lang="sk-SK" dirty="0"/>
              <a:t>Pre 8. ročník </a:t>
            </a:r>
            <a:r>
              <a:rPr lang="sk-SK" dirty="0" smtClean="0"/>
              <a:t>ZŠ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53D9D-EEDF-53A5-8230-0DA3F8C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Hospodárstvo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84E870-CCB7-59EF-3508-5B4190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Pred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vznikom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Rakúsko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–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Uhorska</a:t>
            </a:r>
            <a:r>
              <a:rPr lang="en-US" dirty="0">
                <a:latin typeface="Times New Roman"/>
                <a:cs typeface="Times New Roman"/>
              </a:rPr>
              <a:t> /</a:t>
            </a:r>
            <a:r>
              <a:rPr lang="en-US" dirty="0" err="1">
                <a:latin typeface="Times New Roman"/>
                <a:cs typeface="Times New Roman"/>
              </a:rPr>
              <a:t>ďalej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iba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R-U</a:t>
            </a:r>
            <a:r>
              <a:rPr lang="sk-SK" dirty="0" smtClean="0">
                <a:latin typeface="Times New Roman"/>
                <a:cs typeface="Times New Roman"/>
              </a:rPr>
              <a:t>/ bolo </a:t>
            </a:r>
            <a:r>
              <a:rPr lang="en-US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územie</a:t>
            </a:r>
            <a:r>
              <a:rPr lang="en-US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Slovenska</a:t>
            </a:r>
            <a:r>
              <a:rPr lang="sk-SK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dôležit</a:t>
            </a:r>
            <a:r>
              <a:rPr lang="sk-SK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ou</a:t>
            </a:r>
            <a:r>
              <a:rPr lang="en-US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súčasť</a:t>
            </a:r>
            <a:r>
              <a:rPr lang="sk-SK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ou</a:t>
            </a:r>
            <a:r>
              <a:rPr lang="en-US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hospodárstva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Habsburskej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monarchie</a:t>
            </a:r>
            <a:endParaRPr lang="en-US" dirty="0">
              <a:highlight>
                <a:srgbClr val="FFFF00"/>
              </a:highlight>
            </a:endParaRPr>
          </a:p>
          <a:p>
            <a:pPr>
              <a:buSzPct val="114999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Po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Rakúsko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–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uhorskom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vyrovnaní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(1867)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=&gt; </a:t>
            </a:r>
            <a:r>
              <a:rPr lang="sk-SK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nastal v </a:t>
            </a:r>
            <a:r>
              <a:rPr lang="en-US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uhorsk</a:t>
            </a:r>
            <a:r>
              <a:rPr lang="sk-SK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om</a:t>
            </a:r>
            <a:r>
              <a:rPr lang="en-US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hospodárstv</a:t>
            </a:r>
            <a:r>
              <a:rPr lang="sk-SK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e</a:t>
            </a:r>
            <a:r>
              <a:rPr lang="en-US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 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úpadok</a:t>
            </a:r>
            <a:endParaRPr lang="en-US" dirty="0">
              <a:highlight>
                <a:srgbClr val="FFFF00"/>
              </a:highlight>
            </a:endParaRPr>
          </a:p>
          <a:p>
            <a:pPr>
              <a:buSzPct val="114999"/>
            </a:pP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Priemyselný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život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Uhorska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sk-SK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bol hlavne </a:t>
            </a:r>
            <a:r>
              <a:rPr lang="en-US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v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metropolách</a:t>
            </a:r>
            <a:r>
              <a:rPr lang="en-US" dirty="0">
                <a:latin typeface="Times New Roman"/>
                <a:cs typeface="Times New Roman"/>
              </a:rPr>
              <a:t> /= </a:t>
            </a:r>
            <a:r>
              <a:rPr lang="en-US" dirty="0" err="1">
                <a:latin typeface="Times New Roman"/>
                <a:cs typeface="Times New Roman"/>
              </a:rPr>
              <a:t>hlavné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alebo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inak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významné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mesto</a:t>
            </a:r>
            <a:r>
              <a:rPr lang="sk-SK" dirty="0" smtClean="0">
                <a:latin typeface="Times New Roman"/>
                <a:cs typeface="Times New Roman"/>
              </a:rPr>
              <a:t> bola </a:t>
            </a:r>
            <a:r>
              <a:rPr lang="en-US" dirty="0" err="1" smtClean="0">
                <a:latin typeface="Times New Roman"/>
                <a:cs typeface="Times New Roman"/>
              </a:rPr>
              <a:t>Budapešť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0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E49A4-30DA-2056-ACA2-208AD088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/>
              <a:t>Prešporok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4BED05-E377-4A63-07D4-9D46E519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V </a:t>
            </a:r>
            <a:r>
              <a:rPr lang="en-US" b="1" dirty="0" err="1">
                <a:solidFill>
                  <a:srgbClr val="FF0000"/>
                </a:solidFill>
                <a:latin typeface="Times New Roman"/>
                <a:cs typeface="Times New Roman"/>
              </a:rPr>
              <a:t>Bratislave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sk-SK" dirty="0" smtClean="0">
                <a:solidFill>
                  <a:srgbClr val="FF0000"/>
                </a:solidFill>
                <a:latin typeface="Times New Roman"/>
                <a:cs typeface="Times New Roman"/>
              </a:rPr>
              <a:t> to boli </a:t>
            </a:r>
            <a:r>
              <a:rPr lang="en-US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moderné</a:t>
            </a:r>
            <a:r>
              <a:rPr lang="en-US" dirty="0" smtClean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podniky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ako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Dynamit</a:t>
            </a:r>
            <a:r>
              <a:rPr lang="en-US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Nobel</a:t>
            </a:r>
            <a:r>
              <a:rPr lang="en-US" dirty="0">
                <a:latin typeface="Times New Roman"/>
                <a:cs typeface="Times New Roman"/>
              </a:rPr>
              <a:t> /</a:t>
            </a:r>
            <a:r>
              <a:rPr lang="en-US" dirty="0" err="1">
                <a:latin typeface="Times New Roman"/>
                <a:cs typeface="Times New Roman"/>
              </a:rPr>
              <a:t>chemikálie</a:t>
            </a:r>
            <a:r>
              <a:rPr lang="en-US" dirty="0">
                <a:latin typeface="Times New Roman"/>
                <a:cs typeface="Times New Roman"/>
              </a:rPr>
              <a:t> + </a:t>
            </a:r>
            <a:r>
              <a:rPr lang="en-US" dirty="0" err="1">
                <a:latin typeface="Times New Roman"/>
                <a:cs typeface="Times New Roman"/>
              </a:rPr>
              <a:t>výbušniny</a:t>
            </a:r>
            <a:r>
              <a:rPr lang="en-US" dirty="0">
                <a:latin typeface="Times New Roman"/>
                <a:cs typeface="Times New Roman"/>
              </a:rPr>
              <a:t>/; 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Apollo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/</a:t>
            </a:r>
            <a:r>
              <a:rPr lang="en-US" dirty="0" err="1">
                <a:latin typeface="Times New Roman"/>
                <a:cs typeface="Times New Roman"/>
              </a:rPr>
              <a:t>rafinéria</a:t>
            </a:r>
            <a:r>
              <a:rPr lang="en-US" dirty="0">
                <a:latin typeface="Times New Roman"/>
                <a:cs typeface="Times New Roman"/>
              </a:rPr>
              <a:t>/; 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Matador</a:t>
            </a:r>
            <a:r>
              <a:rPr lang="en-US" dirty="0">
                <a:latin typeface="Times New Roman"/>
                <a:cs typeface="Times New Roman"/>
              </a:rPr>
              <a:t> /</a:t>
            </a:r>
            <a:r>
              <a:rPr lang="en-US" dirty="0" err="1">
                <a:latin typeface="Times New Roman"/>
                <a:cs typeface="Times New Roman"/>
              </a:rPr>
              <a:t>gumené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výrobky</a:t>
            </a:r>
            <a:r>
              <a:rPr lang="en-US" dirty="0">
                <a:latin typeface="Times New Roman"/>
                <a:cs typeface="Times New Roman"/>
              </a:rPr>
              <a:t>/; 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Stollwerck</a:t>
            </a:r>
            <a:r>
              <a:rPr lang="en-US" dirty="0">
                <a:latin typeface="Times New Roman"/>
                <a:cs typeface="Times New Roman"/>
              </a:rPr>
              <a:t> /</a:t>
            </a:r>
            <a:r>
              <a:rPr lang="en-US" dirty="0" err="1">
                <a:latin typeface="Times New Roman"/>
                <a:cs typeface="Times New Roman"/>
              </a:rPr>
              <a:t>čokoládovňa</a:t>
            </a:r>
            <a:r>
              <a:rPr lang="en-US" dirty="0">
                <a:latin typeface="Times New Roman"/>
                <a:cs typeface="Times New Roman"/>
              </a:rPr>
              <a:t> + </a:t>
            </a:r>
            <a:r>
              <a:rPr lang="en-US" dirty="0" err="1">
                <a:latin typeface="Times New Roman"/>
                <a:cs typeface="Times New Roman"/>
              </a:rPr>
              <a:t>cukrovinky</a:t>
            </a:r>
            <a:r>
              <a:rPr lang="en-US" dirty="0">
                <a:latin typeface="Times New Roman"/>
                <a:cs typeface="Times New Roman"/>
              </a:rPr>
              <a:t>/</a:t>
            </a:r>
            <a:endParaRPr lang="en-US" dirty="0"/>
          </a:p>
          <a:p>
            <a:pPr>
              <a:buSzPct val="114999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3EA0D11-FB55-E0D3-4013-AAC80645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638" y="3874295"/>
            <a:ext cx="2978943" cy="297894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29882349-1748-5BE5-5E4F-E8AD3FDE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4112420"/>
            <a:ext cx="2740818" cy="2740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A74791-5E44-EC3F-A473-C5D686835E90}"/>
              </a:ext>
            </a:extLst>
          </p:cNvPr>
          <p:cNvSpPr txBox="1"/>
          <p:nvPr/>
        </p:nvSpPr>
        <p:spPr>
          <a:xfrm>
            <a:off x="634008" y="3741538"/>
            <a:ext cx="1314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Apollo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BF9976A0-887C-C243-5B51-B9ECB6CB7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606" y="4763"/>
            <a:ext cx="2383631" cy="2383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7514F6-5EB3-AE79-87A3-EEE5956475B0}"/>
              </a:ext>
            </a:extLst>
          </p:cNvPr>
          <p:cNvSpPr txBox="1"/>
          <p:nvPr/>
        </p:nvSpPr>
        <p:spPr>
          <a:xfrm>
            <a:off x="8280797" y="2018109"/>
            <a:ext cx="1624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Dynamit Nobel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484595-C3A1-5CFF-4175-DD515CD8D813}"/>
              </a:ext>
            </a:extLst>
          </p:cNvPr>
          <p:cNvSpPr txBox="1"/>
          <p:nvPr/>
        </p:nvSpPr>
        <p:spPr>
          <a:xfrm>
            <a:off x="10313789" y="3559968"/>
            <a:ext cx="1373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Stollwerck</a:t>
            </a:r>
          </a:p>
        </p:txBody>
      </p:sp>
    </p:spTree>
    <p:extLst>
      <p:ext uri="{BB962C8B-B14F-4D97-AF65-F5344CB8AC3E}">
        <p14:creationId xmlns:p14="http://schemas.microsoft.com/office/powerpoint/2010/main" val="23257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09821-C260-2BDB-E132-32829DEE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Územie</a:t>
            </a:r>
            <a:r>
              <a:rPr lang="en-US" dirty="0"/>
              <a:t> </a:t>
            </a:r>
            <a:r>
              <a:rPr lang="en-US" dirty="0" err="1"/>
              <a:t>Slovenska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CE1E64-4982-A51E-1C86-96F03B66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Na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území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Slovenska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– </a:t>
            </a:r>
            <a:r>
              <a:rPr lang="sk-SK" dirty="0" smtClean="0">
                <a:highlight>
                  <a:srgbClr val="FFFF00"/>
                </a:highlight>
                <a:latin typeface="Times New Roman"/>
                <a:cs typeface="Times New Roman"/>
              </a:rPr>
              <a:t>bolo hlavne </a:t>
            </a:r>
            <a:r>
              <a:rPr lang="en-US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tradičné</a:t>
            </a:r>
            <a:r>
              <a:rPr lang="en-US" dirty="0" smtClean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poľnohospodárstvo</a:t>
            </a:r>
            <a:r>
              <a:rPr lang="sk-SK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 ale i </a:t>
            </a:r>
            <a:r>
              <a:rPr lang="en-US" dirty="0" err="1" smtClean="0">
                <a:latin typeface="Times New Roman"/>
                <a:cs typeface="Times New Roman"/>
              </a:rPr>
              <a:t>potravinársky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sklársky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papierenský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chemický</a:t>
            </a:r>
            <a:r>
              <a:rPr lang="en-US" dirty="0">
                <a:latin typeface="Times New Roman"/>
                <a:cs typeface="Times New Roman"/>
              </a:rPr>
              <a:t> a </a:t>
            </a:r>
            <a:r>
              <a:rPr lang="en-US" dirty="0" err="1">
                <a:latin typeface="Times New Roman"/>
                <a:cs typeface="Times New Roman"/>
              </a:rPr>
              <a:t>textilný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priemysel</a:t>
            </a:r>
            <a:r>
              <a:rPr lang="en-US" dirty="0">
                <a:latin typeface="Times New Roman"/>
                <a:cs typeface="Times New Roman"/>
              </a:rPr>
              <a:t>...</a:t>
            </a:r>
            <a:endParaRPr lang="en-US" dirty="0"/>
          </a:p>
          <a:p>
            <a:pPr>
              <a:buSzPct val="114999"/>
            </a:pP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Ťažké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životné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podmienky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/</a:t>
            </a:r>
            <a:r>
              <a:rPr lang="en-US" dirty="0" err="1">
                <a:latin typeface="Times New Roman"/>
                <a:cs typeface="Times New Roman"/>
              </a:rPr>
              <a:t>práca</a:t>
            </a:r>
            <a:r>
              <a:rPr lang="en-US" dirty="0">
                <a:latin typeface="Times New Roman"/>
                <a:cs typeface="Times New Roman"/>
              </a:rPr>
              <a:t> 12 </a:t>
            </a:r>
            <a:r>
              <a:rPr lang="en-US" dirty="0" err="1">
                <a:latin typeface="Times New Roman"/>
                <a:cs typeface="Times New Roman"/>
              </a:rPr>
              <a:t>až</a:t>
            </a:r>
            <a:r>
              <a:rPr lang="en-US" dirty="0">
                <a:latin typeface="Times New Roman"/>
                <a:cs typeface="Times New Roman"/>
              </a:rPr>
              <a:t> 14 </a:t>
            </a:r>
            <a:r>
              <a:rPr lang="en-US" dirty="0" err="1">
                <a:latin typeface="Times New Roman"/>
                <a:cs typeface="Times New Roman"/>
              </a:rPr>
              <a:t>hodín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denne</a:t>
            </a:r>
            <a:r>
              <a:rPr lang="en-US" dirty="0">
                <a:latin typeface="Times New Roman"/>
                <a:cs typeface="Times New Roman"/>
              </a:rPr>
              <a:t>/ </a:t>
            </a:r>
            <a:r>
              <a:rPr lang="sk-SK" dirty="0" smtClean="0">
                <a:latin typeface="Times New Roman"/>
                <a:cs typeface="Times New Roman"/>
              </a:rPr>
              <a:t>donútili mnoho Slovákov sa odsťahovať</a:t>
            </a:r>
            <a:endParaRPr lang="en-US" dirty="0">
              <a:latin typeface="Times New Roman"/>
              <a:cs typeface="Times New Roman"/>
            </a:endParaRPr>
          </a:p>
          <a:p>
            <a:pPr>
              <a:buSzPct val="114999"/>
            </a:pPr>
            <a:endParaRPr lang="en-US" dirty="0">
              <a:latin typeface="Times New Roman"/>
              <a:cs typeface="Times New Roman"/>
            </a:endParaRPr>
          </a:p>
          <a:p>
            <a:pPr>
              <a:buSzPct val="114999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D30F7B3-3354-F4B6-A78A-DBFE341A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338" y="4313"/>
            <a:ext cx="2395537" cy="24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9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B711A-05A6-56F4-8F2A-C7604BC8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Slovenské</a:t>
            </a:r>
            <a:r>
              <a:rPr lang="en-US" dirty="0"/>
              <a:t> </a:t>
            </a:r>
            <a:r>
              <a:rPr lang="en-US" dirty="0" err="1"/>
              <a:t>vysťahovalectvo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849DAD-2311-D0D6-9EFB-C71DF0AA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Zhoršujúca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sa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situácia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v 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hospodárstve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Times New Roman"/>
                <a:cs typeface="Times New Roman"/>
              </a:rPr>
              <a:t>Uhorska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sk-SK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spôsobila </a:t>
            </a:r>
            <a:r>
              <a:rPr lang="en-US" b="1" dirty="0" err="1" smtClean="0">
                <a:highlight>
                  <a:srgbClr val="FFFF00"/>
                </a:highlight>
                <a:latin typeface="Times New Roman"/>
                <a:cs typeface="Times New Roman"/>
              </a:rPr>
              <a:t>vysťahova</a:t>
            </a:r>
            <a:r>
              <a:rPr lang="sk-SK" b="1" dirty="0" smtClean="0">
                <a:highlight>
                  <a:srgbClr val="FFFF00"/>
                </a:highlight>
                <a:latin typeface="Times New Roman"/>
                <a:cs typeface="Times New Roman"/>
              </a:rPr>
              <a:t>nie </a:t>
            </a:r>
            <a:r>
              <a:rPr lang="en-US" dirty="0" smtClean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sk-SK" dirty="0" smtClean="0">
                <a:highlight>
                  <a:srgbClr val="FFFF00"/>
                </a:highlight>
                <a:latin typeface="Times New Roman"/>
                <a:cs typeface="Times New Roman"/>
              </a:rPr>
              <a:t>za prácou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do </a:t>
            </a:r>
            <a:endParaRPr lang="sk-SK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r>
              <a:rPr lang="sk-SK" dirty="0">
                <a:latin typeface="Times New Roman"/>
                <a:cs typeface="Times New Roman"/>
              </a:rPr>
              <a:t>Z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územia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Slovenska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cca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500 000</a:t>
            </a:r>
            <a:r>
              <a:rPr lang="en-US" dirty="0">
                <a:latin typeface="Times New Roman"/>
                <a:cs typeface="Times New Roman"/>
              </a:rPr>
              <a:t> ...z </a:t>
            </a:r>
            <a:r>
              <a:rPr lang="en-US" dirty="0" err="1">
                <a:latin typeface="Times New Roman"/>
                <a:cs typeface="Times New Roman"/>
              </a:rPr>
              <a:t>hladových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dolín</a:t>
            </a:r>
            <a:r>
              <a:rPr lang="en-US" dirty="0">
                <a:latin typeface="Times New Roman"/>
                <a:cs typeface="Times New Roman"/>
              </a:rPr>
              <a:t> /</a:t>
            </a:r>
            <a:r>
              <a:rPr lang="en-US" dirty="0" err="1">
                <a:latin typeface="Times New Roman"/>
                <a:cs typeface="Times New Roman"/>
              </a:rPr>
              <a:t>Spiš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Šariš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Kysuce</a:t>
            </a:r>
            <a:r>
              <a:rPr lang="en-US" dirty="0">
                <a:latin typeface="Times New Roman"/>
                <a:cs typeface="Times New Roman"/>
              </a:rPr>
              <a:t>, Orava.../</a:t>
            </a:r>
            <a:endParaRPr lang="en-US" dirty="0"/>
          </a:p>
          <a:p>
            <a:pPr>
              <a:buSzPct val="114999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CD791E00-2E43-8F30-9034-F32ADB19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5" y="4720087"/>
            <a:ext cx="2133600" cy="21336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2E4EBFEA-5E5A-5899-37F7-C1AD4A41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143" y="47200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F8DEC-72A1-2256-7273-88F7C0EA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Zem </a:t>
            </a:r>
            <a:r>
              <a:rPr lang="en-US" dirty="0" err="1"/>
              <a:t>zasľúbená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DA470-D96E-6906-8888-55EB0294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Slováci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usadzovali</a:t>
            </a:r>
            <a:r>
              <a:rPr lang="en-US" dirty="0">
                <a:latin typeface="Times New Roman"/>
                <a:cs typeface="Times New Roman"/>
              </a:rPr>
              <a:t> hl. </a:t>
            </a:r>
            <a:r>
              <a:rPr lang="en-US" dirty="0" err="1">
                <a:latin typeface="Times New Roman"/>
                <a:cs typeface="Times New Roman"/>
              </a:rPr>
              <a:t>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východnom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pobreží</a:t>
            </a:r>
            <a:r>
              <a:rPr lang="en-US" dirty="0">
                <a:latin typeface="Times New Roman"/>
                <a:cs typeface="Times New Roman"/>
              </a:rPr>
              <a:t> USA a v </a:t>
            </a:r>
            <a:r>
              <a:rPr lang="en-US" dirty="0" err="1" smtClean="0">
                <a:latin typeface="Times New Roman"/>
                <a:cs typeface="Times New Roman"/>
              </a:rPr>
              <a:t>Kanade</a:t>
            </a:r>
            <a:r>
              <a:rPr lang="sk-SK" dirty="0" smtClean="0">
                <a:latin typeface="Times New Roman"/>
                <a:cs typeface="Times New Roman"/>
              </a:rPr>
              <a:t>. </a:t>
            </a:r>
            <a:r>
              <a:rPr lang="sk-SK" dirty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r</a:t>
            </a:r>
            <a:r>
              <a:rPr lang="sk-SK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c</a:t>
            </a:r>
            <a:r>
              <a:rPr lang="sk-SK" dirty="0" err="1" smtClean="0">
                <a:latin typeface="Times New Roman"/>
                <a:cs typeface="Times New Roman"/>
              </a:rPr>
              <a:t>ovali</a:t>
            </a:r>
            <a:r>
              <a:rPr lang="sk-SK" dirty="0" smtClean="0">
                <a:latin typeface="Times New Roman"/>
                <a:cs typeface="Times New Roman"/>
              </a:rPr>
              <a:t> ako stavbári, baníci, drevorubači ...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813B12C-73A0-0F4B-6F49-A890194D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335" y="3610634"/>
            <a:ext cx="2536166" cy="25361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036C5CE3-8497-8D46-38FA-7A521224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29" y="3610635"/>
            <a:ext cx="2536166" cy="2536166"/>
          </a:xfrm>
          <a:prstGeom prst="rect">
            <a:avLst/>
          </a:prstGeom>
        </p:spPr>
      </p:pic>
      <p:pic>
        <p:nvPicPr>
          <p:cNvPr id="1026" name="Picture 2" descr="Slovák Gusti na legendárnej fotke z roku1932: „Mariška, jak vidziš, ta ja  furt s fľašečku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95" y="3610634"/>
            <a:ext cx="4584700" cy="257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959A1-7009-6495-E9D6-33AB5938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Slovenská</a:t>
            </a:r>
            <a:r>
              <a:rPr lang="en-US" dirty="0"/>
              <a:t> </a:t>
            </a:r>
            <a:r>
              <a:rPr lang="en-US" dirty="0" err="1"/>
              <a:t>liga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9ACD63-9342-2515-05E7-EBA4C761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>
                <a:highlight>
                  <a:srgbClr val="FFFF00"/>
                </a:highlight>
                <a:latin typeface="Times New Roman"/>
                <a:cs typeface="Times New Roman"/>
              </a:rPr>
              <a:t>Vznikajú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err="1">
                <a:highlight>
                  <a:srgbClr val="FFFF00"/>
                </a:highlight>
                <a:latin typeface="Times New Roman"/>
                <a:cs typeface="Times New Roman"/>
              </a:rPr>
              <a:t>podporné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a </a:t>
            </a:r>
            <a:r>
              <a:rPr lang="en-US" err="1">
                <a:highlight>
                  <a:srgbClr val="FFFF00"/>
                </a:highlight>
                <a:latin typeface="Times New Roman"/>
                <a:cs typeface="Times New Roman"/>
              </a:rPr>
              <a:t>cirkevné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err="1">
                <a:highlight>
                  <a:srgbClr val="FFFF00"/>
                </a:highlight>
                <a:latin typeface="Times New Roman"/>
                <a:cs typeface="Times New Roman"/>
              </a:rPr>
              <a:t>spoločenstvá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Slovákov</a:t>
            </a:r>
            <a:r>
              <a:rPr lang="en-US" dirty="0">
                <a:latin typeface="Times New Roman"/>
                <a:cs typeface="Times New Roman"/>
              </a:rPr>
              <a:t> v </a:t>
            </a:r>
            <a:r>
              <a:rPr lang="en-US" err="1">
                <a:latin typeface="Times New Roman"/>
                <a:cs typeface="Times New Roman"/>
              </a:rPr>
              <a:t>zahraničí</a:t>
            </a:r>
            <a:r>
              <a:rPr lang="en-US" dirty="0">
                <a:latin typeface="Times New Roman"/>
                <a:cs typeface="Times New Roman"/>
              </a:rPr>
              <a:t> – </a:t>
            </a:r>
            <a:r>
              <a:rPr lang="en-US" b="1" err="1">
                <a:highlight>
                  <a:srgbClr val="FFFF00"/>
                </a:highlight>
                <a:latin typeface="Times New Roman"/>
                <a:cs typeface="Times New Roman"/>
              </a:rPr>
              <a:t>komunity</a:t>
            </a:r>
            <a:endParaRPr lang="en-US">
              <a:highlight>
                <a:srgbClr val="FFFF00"/>
              </a:highlight>
            </a:endParaRPr>
          </a:p>
          <a:p>
            <a:pPr>
              <a:buSzPct val="114999"/>
            </a:pP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V </a:t>
            </a:r>
            <a:r>
              <a:rPr lang="en-US" b="1" err="1">
                <a:highlight>
                  <a:srgbClr val="FFFF00"/>
                </a:highlight>
                <a:latin typeface="Times New Roman"/>
                <a:cs typeface="Times New Roman"/>
              </a:rPr>
              <a:t>roku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1907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err="1">
                <a:highlight>
                  <a:srgbClr val="FFFF00"/>
                </a:highlight>
                <a:latin typeface="Times New Roman"/>
                <a:cs typeface="Times New Roman"/>
              </a:rPr>
              <a:t>vzniká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u="sng" dirty="0">
                <a:highlight>
                  <a:srgbClr val="FFFF00"/>
                </a:highlight>
                <a:latin typeface="Times New Roman"/>
                <a:cs typeface="Times New Roman"/>
              </a:rPr>
              <a:t>v </a:t>
            </a:r>
            <a:r>
              <a:rPr lang="en-US" u="sng" err="1">
                <a:highlight>
                  <a:srgbClr val="FFFF00"/>
                </a:highlight>
                <a:latin typeface="Times New Roman"/>
                <a:cs typeface="Times New Roman"/>
              </a:rPr>
              <a:t>Clevelande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Slovenská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liga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– </a:t>
            </a:r>
            <a:r>
              <a:rPr lang="en-US" u="sng" err="1">
                <a:highlight>
                  <a:srgbClr val="FFFF00"/>
                </a:highlight>
                <a:latin typeface="Times New Roman"/>
                <a:cs typeface="Times New Roman"/>
              </a:rPr>
              <a:t>zakladatelia</a:t>
            </a:r>
            <a:r>
              <a:rPr lang="en-US" u="sng" dirty="0">
                <a:highlight>
                  <a:srgbClr val="FFFF00"/>
                </a:highlight>
                <a:latin typeface="Times New Roman"/>
                <a:cs typeface="Times New Roman"/>
              </a:rPr>
              <a:t>: Furdek, </a:t>
            </a:r>
            <a:r>
              <a:rPr lang="en-US" u="sng" err="1">
                <a:highlight>
                  <a:srgbClr val="FFFF00"/>
                </a:highlight>
                <a:latin typeface="Times New Roman"/>
                <a:cs typeface="Times New Roman"/>
              </a:rPr>
              <a:t>Rovnianek</a:t>
            </a:r>
            <a:r>
              <a:rPr lang="en-US" u="sng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u="sng" err="1">
                <a:highlight>
                  <a:srgbClr val="FFFF00"/>
                </a:highlight>
                <a:latin typeface="Times New Roman"/>
                <a:cs typeface="Times New Roman"/>
              </a:rPr>
              <a:t>Mamatej</a:t>
            </a:r>
            <a:r>
              <a:rPr lang="en-US" u="sng" dirty="0">
                <a:highlight>
                  <a:srgbClr val="FFFF00"/>
                </a:highlight>
                <a:latin typeface="Times New Roman"/>
                <a:cs typeface="Times New Roman"/>
              </a:rPr>
              <a:t> a Gessay</a:t>
            </a:r>
            <a:r>
              <a:rPr lang="en-US" dirty="0">
                <a:latin typeface="Times New Roman"/>
                <a:cs typeface="Times New Roman"/>
              </a:rPr>
              <a:t> ...</a:t>
            </a:r>
            <a:r>
              <a:rPr lang="en-US" err="1">
                <a:latin typeface="Times New Roman"/>
                <a:cs typeface="Times New Roman"/>
              </a:rPr>
              <a:t>ciele</a:t>
            </a:r>
            <a:r>
              <a:rPr lang="en-US" dirty="0">
                <a:latin typeface="Times New Roman"/>
                <a:cs typeface="Times New Roman"/>
              </a:rPr>
              <a:t> SL – </a:t>
            </a:r>
            <a:r>
              <a:rPr lang="en-US" b="1" err="1">
                <a:highlight>
                  <a:srgbClr val="FFFF00"/>
                </a:highlight>
                <a:latin typeface="Times New Roman"/>
                <a:cs typeface="Times New Roman"/>
              </a:rPr>
              <a:t>združovať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err="1">
                <a:highlight>
                  <a:srgbClr val="FFFF00"/>
                </a:highlight>
                <a:latin typeface="Times New Roman"/>
                <a:cs typeface="Times New Roman"/>
              </a:rPr>
              <a:t>amerických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err="1">
                <a:highlight>
                  <a:srgbClr val="FFFF00"/>
                </a:highlight>
                <a:latin typeface="Times New Roman"/>
                <a:cs typeface="Times New Roman"/>
              </a:rPr>
              <a:t>Slovákov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a </a:t>
            </a:r>
            <a:r>
              <a:rPr lang="en-US" b="1" err="1">
                <a:highlight>
                  <a:srgbClr val="FFFF00"/>
                </a:highlight>
                <a:latin typeface="Times New Roman"/>
                <a:cs typeface="Times New Roman"/>
              </a:rPr>
              <a:t>podporovať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b="1" err="1">
                <a:highlight>
                  <a:srgbClr val="FFFF00"/>
                </a:highlight>
                <a:latin typeface="Times New Roman"/>
                <a:cs typeface="Times New Roman"/>
              </a:rPr>
              <a:t>Slovákov</a:t>
            </a:r>
            <a:r>
              <a:rPr lang="en-US" b="1" dirty="0">
                <a:highlight>
                  <a:srgbClr val="FFFF00"/>
                </a:highlight>
                <a:latin typeface="Times New Roman"/>
                <a:cs typeface="Times New Roman"/>
              </a:rPr>
              <a:t> v </a:t>
            </a:r>
            <a:r>
              <a:rPr lang="en-US" b="1" err="1">
                <a:highlight>
                  <a:srgbClr val="FFFF00"/>
                </a:highlight>
                <a:latin typeface="Times New Roman"/>
                <a:cs typeface="Times New Roman"/>
              </a:rPr>
              <a:t>Uhorsku</a:t>
            </a:r>
            <a:r>
              <a:rPr lang="en-US" dirty="0">
                <a:latin typeface="Times New Roman"/>
                <a:cs typeface="Times New Roman"/>
              </a:rPr>
              <a:t>...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buSzPct val="114999"/>
            </a:pPr>
            <a:endParaRPr lang="en-US" b="1" dirty="0">
              <a:latin typeface="Times New Roman"/>
              <a:cs typeface="Times New Roman"/>
            </a:endParaRPr>
          </a:p>
          <a:p>
            <a:pPr>
              <a:buSzPct val="114999"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A0B93F0-CAC5-64F7-4787-AA13676B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853" y="965"/>
            <a:ext cx="3188898" cy="24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A488A-1674-D088-DFAE-E70C25E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Podpora zo </a:t>
            </a:r>
            <a:r>
              <a:rPr lang="en-US" dirty="0" err="1"/>
              <a:t>zámoria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5F087A-AC27-866B-CE31-E42730BE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Americkí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Slováci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podporovali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svojich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krajanov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v 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Uhorsku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a 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upozorňovali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na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ich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nepriaznivú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situáciu</a:t>
            </a:r>
            <a:r>
              <a:rPr lang="en-US" dirty="0">
                <a:latin typeface="Times New Roman"/>
                <a:cs typeface="Times New Roman"/>
              </a:rPr>
              <a:t>...</a:t>
            </a:r>
            <a:endParaRPr lang="en-US" dirty="0"/>
          </a:p>
          <a:p>
            <a:pPr>
              <a:buSzPct val="114999"/>
            </a:pPr>
            <a:r>
              <a:rPr lang="en-US" dirty="0" err="1">
                <a:latin typeface="Times New Roman"/>
                <a:cs typeface="Times New Roman"/>
              </a:rPr>
              <a:t>Vydávanie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slovenských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novín</a:t>
            </a:r>
            <a:r>
              <a:rPr lang="en-US" dirty="0">
                <a:latin typeface="Times New Roman"/>
                <a:cs typeface="Times New Roman"/>
              </a:rPr>
              <a:t> v USA...bez </a:t>
            </a:r>
            <a:r>
              <a:rPr lang="en-US" dirty="0" err="1" smtClean="0">
                <a:latin typeface="Times New Roman"/>
                <a:cs typeface="Times New Roman"/>
              </a:rPr>
              <a:t>cenzúr</a:t>
            </a:r>
            <a:r>
              <a:rPr lang="sk-SK">
                <a:latin typeface="Times New Roman"/>
                <a:cs typeface="Times New Roman"/>
              </a:rPr>
              <a:t>y</a:t>
            </a:r>
            <a:endParaRPr lang="en-US" dirty="0">
              <a:latin typeface="Times New Roman"/>
              <a:cs typeface="Times New Roman"/>
            </a:endParaRPr>
          </a:p>
          <a:p>
            <a:pPr>
              <a:buSzPct val="114999"/>
            </a:pPr>
            <a:endParaRPr lang="en-US" dirty="0">
              <a:latin typeface="Times New Roman"/>
              <a:cs typeface="Times New Roman"/>
            </a:endParaRPr>
          </a:p>
          <a:p>
            <a:pPr>
              <a:buSzPct val="114999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796BF6-C142-EE97-67D7-36C92FBE4714}"/>
              </a:ext>
            </a:extLst>
          </p:cNvPr>
          <p:cNvSpPr txBox="1"/>
          <p:nvPr/>
        </p:nvSpPr>
        <p:spPr>
          <a:xfrm>
            <a:off x="3130052" y="4341568"/>
            <a:ext cx="53023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111111"/>
                </a:solidFill>
                <a:ea typeface="+mn-lt"/>
                <a:cs typeface="+mn-lt"/>
              </a:rPr>
              <a:t>Medzi</a:t>
            </a:r>
            <a:r>
              <a:rPr lang="en-US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11111"/>
                </a:solidFill>
                <a:ea typeface="+mn-lt"/>
                <a:cs typeface="+mn-lt"/>
              </a:rPr>
              <a:t>slovenské</a:t>
            </a:r>
            <a:r>
              <a:rPr lang="en-US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11111"/>
                </a:solidFill>
                <a:ea typeface="+mn-lt"/>
                <a:cs typeface="+mn-lt"/>
              </a:rPr>
              <a:t>noviny</a:t>
            </a:r>
            <a:r>
              <a:rPr lang="en-US" dirty="0">
                <a:solidFill>
                  <a:srgbClr val="11111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111111"/>
                </a:solidFill>
                <a:ea typeface="+mn-lt"/>
                <a:cs typeface="+mn-lt"/>
              </a:rPr>
              <a:t>ktoré</a:t>
            </a:r>
            <a:r>
              <a:rPr lang="en-US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11111"/>
                </a:solidFill>
                <a:ea typeface="+mn-lt"/>
                <a:cs typeface="+mn-lt"/>
              </a:rPr>
              <a:t>vychádzali</a:t>
            </a:r>
            <a:r>
              <a:rPr lang="en-US" dirty="0">
                <a:solidFill>
                  <a:srgbClr val="111111"/>
                </a:solidFill>
                <a:ea typeface="+mn-lt"/>
                <a:cs typeface="+mn-lt"/>
              </a:rPr>
              <a:t> v USA </a:t>
            </a:r>
            <a:r>
              <a:rPr lang="en-US" dirty="0" err="1">
                <a:solidFill>
                  <a:srgbClr val="11111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11111"/>
                </a:solidFill>
                <a:ea typeface="+mn-lt"/>
                <a:cs typeface="+mn-lt"/>
              </a:rPr>
              <a:t>prelome</a:t>
            </a:r>
            <a:r>
              <a:rPr lang="en-US" dirty="0">
                <a:solidFill>
                  <a:srgbClr val="111111"/>
                </a:solidFill>
                <a:ea typeface="+mn-lt"/>
                <a:cs typeface="+mn-lt"/>
              </a:rPr>
              <a:t> 19. a 20. </a:t>
            </a:r>
            <a:r>
              <a:rPr lang="en-US" u="sng" dirty="0" err="1">
                <a:ea typeface="+mn-lt"/>
                <a:cs typeface="+mn-lt"/>
              </a:rPr>
              <a:t>storočia</a:t>
            </a:r>
            <a:r>
              <a:rPr lang="en-US" u="sng" dirty="0">
                <a:ea typeface="+mn-lt"/>
                <a:cs typeface="+mn-lt"/>
              </a:rPr>
              <a:t>, </a:t>
            </a:r>
            <a:r>
              <a:rPr lang="en-US" u="sng" dirty="0" err="1">
                <a:ea typeface="+mn-lt"/>
                <a:cs typeface="+mn-lt"/>
              </a:rPr>
              <a:t>patrili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napríklad</a:t>
            </a:r>
            <a:r>
              <a:rPr lang="en-US" u="sng" dirty="0">
                <a:ea typeface="+mn-lt"/>
                <a:cs typeface="+mn-lt"/>
              </a:rPr>
              <a:t> </a:t>
            </a:r>
            <a:r>
              <a:rPr lang="en-US" b="1" u="sng" dirty="0">
                <a:ea typeface="+mn-lt"/>
                <a:cs typeface="+mn-lt"/>
              </a:rPr>
              <a:t>Nová </a:t>
            </a:r>
            <a:r>
              <a:rPr lang="en-US" b="1" u="sng" dirty="0" err="1">
                <a:ea typeface="+mn-lt"/>
                <a:cs typeface="+mn-lt"/>
              </a:rPr>
              <a:t>vlasť</a:t>
            </a:r>
            <a:r>
              <a:rPr lang="en-US" u="sng" dirty="0">
                <a:ea typeface="+mn-lt"/>
                <a:cs typeface="+mn-lt"/>
              </a:rPr>
              <a:t>, </a:t>
            </a:r>
            <a:r>
              <a:rPr lang="en-US" b="1" u="sng" dirty="0">
                <a:ea typeface="+mn-lt"/>
                <a:cs typeface="+mn-lt"/>
              </a:rPr>
              <a:t>Slovák v </a:t>
            </a:r>
            <a:r>
              <a:rPr lang="en-US" b="1" u="sng" dirty="0" err="1">
                <a:ea typeface="+mn-lt"/>
                <a:cs typeface="+mn-lt"/>
              </a:rPr>
              <a:t>Amerike</a:t>
            </a:r>
            <a:r>
              <a:rPr lang="en-US" u="sng" dirty="0">
                <a:ea typeface="+mn-lt"/>
                <a:cs typeface="+mn-lt"/>
              </a:rPr>
              <a:t>, </a:t>
            </a:r>
            <a:r>
              <a:rPr lang="en-US" b="1" u="sng" dirty="0" err="1">
                <a:ea typeface="+mn-lt"/>
                <a:cs typeface="+mn-lt"/>
              </a:rPr>
              <a:t>Jednota</a:t>
            </a:r>
            <a:r>
              <a:rPr lang="en-US" u="sng" dirty="0">
                <a:ea typeface="+mn-lt"/>
                <a:cs typeface="+mn-lt"/>
              </a:rPr>
              <a:t>, </a:t>
            </a:r>
            <a:r>
              <a:rPr lang="en-US" b="1" u="sng" dirty="0" err="1">
                <a:ea typeface="+mn-lt"/>
                <a:cs typeface="+mn-lt"/>
              </a:rPr>
              <a:t>Katolícke</a:t>
            </a:r>
            <a:r>
              <a:rPr lang="en-US" b="1" u="sng" dirty="0">
                <a:ea typeface="+mn-lt"/>
                <a:cs typeface="+mn-lt"/>
              </a:rPr>
              <a:t> </a:t>
            </a:r>
            <a:r>
              <a:rPr lang="en-US" b="1" u="sng" dirty="0" err="1">
                <a:ea typeface="+mn-lt"/>
                <a:cs typeface="+mn-lt"/>
              </a:rPr>
              <a:t>noviny</a:t>
            </a:r>
            <a:r>
              <a:rPr lang="en-US" u="sng" dirty="0">
                <a:ea typeface="+mn-lt"/>
                <a:cs typeface="+mn-lt"/>
              </a:rPr>
              <a:t>, </a:t>
            </a:r>
            <a:r>
              <a:rPr lang="en-US" b="1" u="sng" dirty="0" err="1">
                <a:ea typeface="+mn-lt"/>
                <a:cs typeface="+mn-lt"/>
              </a:rPr>
              <a:t>Robotník</a:t>
            </a:r>
            <a:r>
              <a:rPr lang="en-US" u="sng" dirty="0">
                <a:ea typeface="+mn-lt"/>
                <a:cs typeface="+mn-lt"/>
              </a:rPr>
              <a:t>, </a:t>
            </a:r>
            <a:r>
              <a:rPr lang="en-US" b="1" u="sng" dirty="0" err="1">
                <a:ea typeface="+mn-lt"/>
                <a:cs typeface="+mn-lt"/>
              </a:rPr>
              <a:t>Americký</a:t>
            </a:r>
            <a:r>
              <a:rPr lang="en-US" b="1" u="sng" dirty="0">
                <a:ea typeface="+mn-lt"/>
                <a:cs typeface="+mn-lt"/>
              </a:rPr>
              <a:t> Slovák</a:t>
            </a:r>
            <a:r>
              <a:rPr lang="en-US" u="sng" dirty="0">
                <a:ea typeface="+mn-lt"/>
                <a:cs typeface="+mn-lt"/>
              </a:rPr>
              <a:t>, </a:t>
            </a:r>
            <a:r>
              <a:rPr lang="en-US" b="1" u="sng" dirty="0" err="1">
                <a:ea typeface="+mn-lt"/>
                <a:cs typeface="+mn-lt"/>
              </a:rPr>
              <a:t>Slovenské</a:t>
            </a:r>
            <a:r>
              <a:rPr lang="en-US" b="1" u="sng" dirty="0">
                <a:ea typeface="+mn-lt"/>
                <a:cs typeface="+mn-lt"/>
              </a:rPr>
              <a:t> </a:t>
            </a:r>
            <a:r>
              <a:rPr lang="en-US" b="1" u="sng" dirty="0" err="1">
                <a:ea typeface="+mn-lt"/>
                <a:cs typeface="+mn-lt"/>
              </a:rPr>
              <a:t>listy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6951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írodný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128</Words>
  <Application>Microsoft Office PowerPoint</Application>
  <PresentationFormat>Širokouhlá</PresentationFormat>
  <Paragraphs>27</Paragraphs>
  <Slides>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Prírodný</vt:lpstr>
      <vt:lpstr>Slovenské vysťahovalectvo</vt:lpstr>
      <vt:lpstr>Hospodárstvo</vt:lpstr>
      <vt:lpstr>Prešporok</vt:lpstr>
      <vt:lpstr>Územie Slovenska </vt:lpstr>
      <vt:lpstr>Slovenské vysťahovalectvo </vt:lpstr>
      <vt:lpstr>Zem zasľúbená </vt:lpstr>
      <vt:lpstr>Slovenská liga</vt:lpstr>
      <vt:lpstr>Podpora zo zámoria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uzivatel</dc:creator>
  <cp:lastModifiedBy>uzivatel</cp:lastModifiedBy>
  <cp:revision>151</cp:revision>
  <dcterms:created xsi:type="dcterms:W3CDTF">2023-05-08T07:59:06Z</dcterms:created>
  <dcterms:modified xsi:type="dcterms:W3CDTF">2024-03-10T16:54:59Z</dcterms:modified>
</cp:coreProperties>
</file>