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66" r:id="rId8"/>
    <p:sldId id="268" r:id="rId9"/>
    <p:sldId id="269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FC5"/>
    <a:srgbClr val="F8F8F8"/>
    <a:srgbClr val="800000"/>
    <a:srgbClr val="996633"/>
    <a:srgbClr val="3AB075"/>
    <a:srgbClr val="FFFFCC"/>
    <a:srgbClr val="DCFFB9"/>
    <a:srgbClr val="FFFF99"/>
    <a:srgbClr val="99FF66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redný štýl 2 - zvýrazneni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Svetlý štýl 1 - zvýrazneni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Svetlý štýl 1 - zvýrazneni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B6750-9A4A-4677-BEA6-B10DDFCA9E74}" type="datetimeFigureOut">
              <a:rPr lang="sk-SK" smtClean="0"/>
              <a:pPr/>
              <a:t>27. 1. 2011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3FB8-7952-46E0-A737-D91F3D2E914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B6750-9A4A-4677-BEA6-B10DDFCA9E74}" type="datetimeFigureOut">
              <a:rPr lang="sk-SK" smtClean="0"/>
              <a:pPr/>
              <a:t>27. 1. 2011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3FB8-7952-46E0-A737-D91F3D2E914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B6750-9A4A-4677-BEA6-B10DDFCA9E74}" type="datetimeFigureOut">
              <a:rPr lang="sk-SK" smtClean="0"/>
              <a:pPr/>
              <a:t>27. 1. 2011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3FB8-7952-46E0-A737-D91F3D2E914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B6750-9A4A-4677-BEA6-B10DDFCA9E74}" type="datetimeFigureOut">
              <a:rPr lang="sk-SK" smtClean="0"/>
              <a:pPr/>
              <a:t>27. 1. 2011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3FB8-7952-46E0-A737-D91F3D2E914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B6750-9A4A-4677-BEA6-B10DDFCA9E74}" type="datetimeFigureOut">
              <a:rPr lang="sk-SK" smtClean="0"/>
              <a:pPr/>
              <a:t>27. 1. 2011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3FB8-7952-46E0-A737-D91F3D2E914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B6750-9A4A-4677-BEA6-B10DDFCA9E74}" type="datetimeFigureOut">
              <a:rPr lang="sk-SK" smtClean="0"/>
              <a:pPr/>
              <a:t>27. 1. 2011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3FB8-7952-46E0-A737-D91F3D2E914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B6750-9A4A-4677-BEA6-B10DDFCA9E74}" type="datetimeFigureOut">
              <a:rPr lang="sk-SK" smtClean="0"/>
              <a:pPr/>
              <a:t>27. 1. 2011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3FB8-7952-46E0-A737-D91F3D2E914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B6750-9A4A-4677-BEA6-B10DDFCA9E74}" type="datetimeFigureOut">
              <a:rPr lang="sk-SK" smtClean="0"/>
              <a:pPr/>
              <a:t>27. 1. 2011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3FB8-7952-46E0-A737-D91F3D2E914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B6750-9A4A-4677-BEA6-B10DDFCA9E74}" type="datetimeFigureOut">
              <a:rPr lang="sk-SK" smtClean="0"/>
              <a:pPr/>
              <a:t>27. 1. 2011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3FB8-7952-46E0-A737-D91F3D2E914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B6750-9A4A-4677-BEA6-B10DDFCA9E74}" type="datetimeFigureOut">
              <a:rPr lang="sk-SK" smtClean="0"/>
              <a:pPr/>
              <a:t>27. 1. 2011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3FB8-7952-46E0-A737-D91F3D2E914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B6750-9A4A-4677-BEA6-B10DDFCA9E74}" type="datetimeFigureOut">
              <a:rPr lang="sk-SK" smtClean="0"/>
              <a:pPr/>
              <a:t>27. 1. 2011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3FB8-7952-46E0-A737-D91F3D2E914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BB6750-9A4A-4677-BEA6-B10DDFCA9E74}" type="datetimeFigureOut">
              <a:rPr lang="sk-SK" smtClean="0"/>
              <a:pPr/>
              <a:t>27. 1. 2011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6B83FB8-7952-46E0-A737-D91F3D2E914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800200"/>
          </a:xfrm>
        </p:spPr>
        <p:txBody>
          <a:bodyPr>
            <a:normAutofit/>
          </a:bodyPr>
          <a:lstStyle/>
          <a:p>
            <a:pPr algn="ctr"/>
            <a:r>
              <a:rPr lang="sk-SK" sz="4800" dirty="0" smtClean="0">
                <a:solidFill>
                  <a:schemeClr val="accent6"/>
                </a:solidFill>
              </a:rPr>
              <a:t>Premena jednotiek obsahu</a:t>
            </a:r>
            <a:endParaRPr lang="sk-SK" sz="3600" dirty="0">
              <a:solidFill>
                <a:schemeClr val="accent6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4797152"/>
            <a:ext cx="7772400" cy="914400"/>
          </a:xfrm>
        </p:spPr>
        <p:txBody>
          <a:bodyPr/>
          <a:lstStyle/>
          <a:p>
            <a:r>
              <a:rPr lang="sk-SK" dirty="0" smtClean="0">
                <a:solidFill>
                  <a:schemeClr val="bg2">
                    <a:lumMod val="75000"/>
                  </a:schemeClr>
                </a:solidFill>
              </a:rPr>
              <a:t>Mgr. </a:t>
            </a:r>
            <a:r>
              <a:rPr lang="sk-SK" dirty="0" err="1" smtClean="0">
                <a:solidFill>
                  <a:schemeClr val="bg2">
                    <a:lumMod val="75000"/>
                  </a:schemeClr>
                </a:solidFill>
              </a:rPr>
              <a:t>Polkorábová</a:t>
            </a:r>
            <a:r>
              <a:rPr lang="sk-SK" dirty="0" smtClean="0">
                <a:solidFill>
                  <a:schemeClr val="bg2">
                    <a:lumMod val="75000"/>
                  </a:schemeClr>
                </a:solidFill>
              </a:rPr>
              <a:t> Iveta</a:t>
            </a:r>
            <a:endParaRPr lang="sk-SK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kupina 54"/>
          <p:cNvGrpSpPr/>
          <p:nvPr/>
        </p:nvGrpSpPr>
        <p:grpSpPr>
          <a:xfrm>
            <a:off x="539552" y="1268760"/>
            <a:ext cx="8424936" cy="1296492"/>
            <a:chOff x="467544" y="836712"/>
            <a:chExt cx="8424936" cy="1296492"/>
          </a:xfrm>
        </p:grpSpPr>
        <p:sp>
          <p:nvSpPr>
            <p:cNvPr id="34" name="BlokTextu 33"/>
            <p:cNvSpPr txBox="1"/>
            <p:nvPr/>
          </p:nvSpPr>
          <p:spPr>
            <a:xfrm>
              <a:off x="467544" y="1124744"/>
              <a:ext cx="84249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3200" b="1" dirty="0" smtClean="0">
                  <a:solidFill>
                    <a:schemeClr val="bg2">
                      <a:lumMod val="75000"/>
                    </a:schemeClr>
                  </a:solidFill>
                </a:rPr>
                <a:t>km</a:t>
              </a:r>
              <a:r>
                <a:rPr lang="sk-SK" sz="3200" b="1" baseline="30000" dirty="0" smtClean="0">
                  <a:solidFill>
                    <a:schemeClr val="bg2">
                      <a:lumMod val="75000"/>
                    </a:schemeClr>
                  </a:solidFill>
                </a:rPr>
                <a:t>2    </a:t>
              </a:r>
              <a:r>
                <a:rPr lang="sk-SK" sz="3200" b="1" dirty="0" smtClean="0">
                  <a:solidFill>
                    <a:schemeClr val="bg2">
                      <a:lumMod val="75000"/>
                    </a:schemeClr>
                  </a:solidFill>
                </a:rPr>
                <a:t>ha    a     m</a:t>
              </a:r>
              <a:r>
                <a:rPr lang="sk-SK" sz="3200" b="1" baseline="300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r>
                <a:rPr lang="sk-SK" sz="3200" b="1" dirty="0" smtClean="0">
                  <a:solidFill>
                    <a:schemeClr val="bg2">
                      <a:lumMod val="75000"/>
                    </a:schemeClr>
                  </a:solidFill>
                </a:rPr>
                <a:t>    dm</a:t>
              </a:r>
              <a:r>
                <a:rPr lang="sk-SK" sz="3200" b="1" baseline="300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r>
                <a:rPr lang="sk-SK" sz="3200" b="1" dirty="0" smtClean="0">
                  <a:solidFill>
                    <a:schemeClr val="bg2">
                      <a:lumMod val="75000"/>
                    </a:schemeClr>
                  </a:solidFill>
                </a:rPr>
                <a:t>  cm</a:t>
              </a:r>
              <a:r>
                <a:rPr lang="sk-SK" sz="3200" b="1" baseline="300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r>
                <a:rPr lang="sk-SK" sz="3200" b="1" dirty="0" smtClean="0">
                  <a:solidFill>
                    <a:schemeClr val="bg2">
                      <a:lumMod val="75000"/>
                    </a:schemeClr>
                  </a:solidFill>
                </a:rPr>
                <a:t>   mm</a:t>
              </a:r>
              <a:r>
                <a:rPr lang="sk-SK" sz="3200" b="1" baseline="30000" dirty="0" smtClean="0">
                  <a:solidFill>
                    <a:schemeClr val="bg2">
                      <a:lumMod val="75000"/>
                    </a:schemeClr>
                  </a:solidFill>
                </a:rPr>
                <a:t>2    </a:t>
              </a:r>
              <a:endParaRPr lang="sk-SK" sz="3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AutoShape 11"/>
            <p:cNvSpPr>
              <a:spLocks noChangeArrowheads="1"/>
            </p:cNvSpPr>
            <p:nvPr/>
          </p:nvSpPr>
          <p:spPr bwMode="auto">
            <a:xfrm>
              <a:off x="755576" y="836712"/>
              <a:ext cx="1224136" cy="360388"/>
            </a:xfrm>
            <a:prstGeom prst="curvedDownArrow">
              <a:avLst>
                <a:gd name="adj1" fmla="val 75000"/>
                <a:gd name="adj2" fmla="val 104030"/>
                <a:gd name="adj3" fmla="val 33333"/>
              </a:avLst>
            </a:prstGeom>
            <a:solidFill>
              <a:srgbClr val="DFFFC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979712" y="836712"/>
              <a:ext cx="1152128" cy="360388"/>
            </a:xfrm>
            <a:prstGeom prst="curvedDownArrow">
              <a:avLst>
                <a:gd name="adj1" fmla="val 75000"/>
                <a:gd name="adj2" fmla="val 104030"/>
                <a:gd name="adj3" fmla="val 29368"/>
              </a:avLst>
            </a:prstGeom>
            <a:solidFill>
              <a:srgbClr val="DFFFC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1" name="AutoShape 11"/>
            <p:cNvSpPr>
              <a:spLocks noChangeArrowheads="1"/>
            </p:cNvSpPr>
            <p:nvPr/>
          </p:nvSpPr>
          <p:spPr bwMode="auto">
            <a:xfrm>
              <a:off x="3131840" y="836712"/>
              <a:ext cx="1224136" cy="360388"/>
            </a:xfrm>
            <a:prstGeom prst="curvedDownArrow">
              <a:avLst>
                <a:gd name="adj1" fmla="val 75000"/>
                <a:gd name="adj2" fmla="val 104030"/>
                <a:gd name="adj3" fmla="val 33333"/>
              </a:avLst>
            </a:prstGeom>
            <a:solidFill>
              <a:srgbClr val="DFFFC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2" name="AutoShape 11"/>
            <p:cNvSpPr>
              <a:spLocks noChangeArrowheads="1"/>
            </p:cNvSpPr>
            <p:nvPr/>
          </p:nvSpPr>
          <p:spPr bwMode="auto">
            <a:xfrm>
              <a:off x="4355976" y="836712"/>
              <a:ext cx="1224136" cy="360388"/>
            </a:xfrm>
            <a:prstGeom prst="curvedDownArrow">
              <a:avLst>
                <a:gd name="adj1" fmla="val 75000"/>
                <a:gd name="adj2" fmla="val 104030"/>
                <a:gd name="adj3" fmla="val 33333"/>
              </a:avLst>
            </a:prstGeom>
            <a:solidFill>
              <a:srgbClr val="DFFFC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3" name="AutoShape 11"/>
            <p:cNvSpPr>
              <a:spLocks noChangeArrowheads="1"/>
            </p:cNvSpPr>
            <p:nvPr/>
          </p:nvSpPr>
          <p:spPr bwMode="auto">
            <a:xfrm>
              <a:off x="5580112" y="836712"/>
              <a:ext cx="1224136" cy="360388"/>
            </a:xfrm>
            <a:prstGeom prst="curvedDownArrow">
              <a:avLst>
                <a:gd name="adj1" fmla="val 75000"/>
                <a:gd name="adj2" fmla="val 104030"/>
                <a:gd name="adj3" fmla="val 33333"/>
              </a:avLst>
            </a:prstGeom>
            <a:solidFill>
              <a:srgbClr val="DFFFC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4" name="AutoShape 11"/>
            <p:cNvSpPr>
              <a:spLocks noChangeArrowheads="1"/>
            </p:cNvSpPr>
            <p:nvPr/>
          </p:nvSpPr>
          <p:spPr bwMode="auto">
            <a:xfrm>
              <a:off x="6804248" y="836712"/>
              <a:ext cx="1224136" cy="360388"/>
            </a:xfrm>
            <a:prstGeom prst="curvedDownArrow">
              <a:avLst>
                <a:gd name="adj1" fmla="val 75000"/>
                <a:gd name="adj2" fmla="val 104030"/>
                <a:gd name="adj3" fmla="val 33333"/>
              </a:avLst>
            </a:prstGeom>
            <a:solidFill>
              <a:srgbClr val="DFFFC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5" name="AutoShape 11"/>
            <p:cNvSpPr>
              <a:spLocks noChangeArrowheads="1"/>
            </p:cNvSpPr>
            <p:nvPr/>
          </p:nvSpPr>
          <p:spPr bwMode="auto">
            <a:xfrm flipH="1" flipV="1">
              <a:off x="683568" y="1772816"/>
              <a:ext cx="1224136" cy="360388"/>
            </a:xfrm>
            <a:prstGeom prst="curvedDownArrow">
              <a:avLst>
                <a:gd name="adj1" fmla="val 75000"/>
                <a:gd name="adj2" fmla="val 104030"/>
                <a:gd name="adj3" fmla="val 33333"/>
              </a:avLst>
            </a:prstGeom>
            <a:solidFill>
              <a:srgbClr val="DFFFC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 flipH="1" flipV="1">
              <a:off x="1907704" y="1700808"/>
              <a:ext cx="1224136" cy="360388"/>
            </a:xfrm>
            <a:prstGeom prst="curvedDownArrow">
              <a:avLst>
                <a:gd name="adj1" fmla="val 75000"/>
                <a:gd name="adj2" fmla="val 104030"/>
                <a:gd name="adj3" fmla="val 33333"/>
              </a:avLst>
            </a:prstGeom>
            <a:solidFill>
              <a:srgbClr val="DFFFC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7" name="AutoShape 11"/>
            <p:cNvSpPr>
              <a:spLocks noChangeArrowheads="1"/>
            </p:cNvSpPr>
            <p:nvPr/>
          </p:nvSpPr>
          <p:spPr bwMode="auto">
            <a:xfrm flipH="1" flipV="1">
              <a:off x="3059832" y="1700808"/>
              <a:ext cx="1224136" cy="360388"/>
            </a:xfrm>
            <a:prstGeom prst="curvedDownArrow">
              <a:avLst>
                <a:gd name="adj1" fmla="val 75000"/>
                <a:gd name="adj2" fmla="val 104030"/>
                <a:gd name="adj3" fmla="val 33333"/>
              </a:avLst>
            </a:prstGeom>
            <a:solidFill>
              <a:srgbClr val="DFFFC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8" name="AutoShape 11"/>
            <p:cNvSpPr>
              <a:spLocks noChangeArrowheads="1"/>
            </p:cNvSpPr>
            <p:nvPr/>
          </p:nvSpPr>
          <p:spPr bwMode="auto">
            <a:xfrm flipH="1" flipV="1">
              <a:off x="4211960" y="1700808"/>
              <a:ext cx="1224136" cy="360388"/>
            </a:xfrm>
            <a:prstGeom prst="curvedDownArrow">
              <a:avLst>
                <a:gd name="adj1" fmla="val 75000"/>
                <a:gd name="adj2" fmla="val 104030"/>
                <a:gd name="adj3" fmla="val 33333"/>
              </a:avLst>
            </a:prstGeom>
            <a:solidFill>
              <a:srgbClr val="DFFFC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9" name="AutoShape 11"/>
            <p:cNvSpPr>
              <a:spLocks noChangeArrowheads="1"/>
            </p:cNvSpPr>
            <p:nvPr/>
          </p:nvSpPr>
          <p:spPr bwMode="auto">
            <a:xfrm flipH="1" flipV="1">
              <a:off x="5436096" y="1700808"/>
              <a:ext cx="1224136" cy="360388"/>
            </a:xfrm>
            <a:prstGeom prst="curvedDownArrow">
              <a:avLst>
                <a:gd name="adj1" fmla="val 75000"/>
                <a:gd name="adj2" fmla="val 104030"/>
                <a:gd name="adj3" fmla="val 33333"/>
              </a:avLst>
            </a:prstGeom>
            <a:solidFill>
              <a:srgbClr val="DFFFC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 flipH="1" flipV="1">
              <a:off x="6660232" y="1700808"/>
              <a:ext cx="1224136" cy="360388"/>
            </a:xfrm>
            <a:prstGeom prst="curvedDownArrow">
              <a:avLst>
                <a:gd name="adj1" fmla="val 75000"/>
                <a:gd name="adj2" fmla="val 104030"/>
                <a:gd name="adj3" fmla="val 33333"/>
              </a:avLst>
            </a:prstGeom>
            <a:solidFill>
              <a:srgbClr val="DFFFC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sp>
        <p:nvSpPr>
          <p:cNvPr id="56" name="BlokTextu 55"/>
          <p:cNvSpPr txBox="1"/>
          <p:nvPr/>
        </p:nvSpPr>
        <p:spPr>
          <a:xfrm>
            <a:off x="971600" y="83671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DFFFC5"/>
                </a:solidFill>
              </a:rPr>
              <a:t>. 100</a:t>
            </a:r>
            <a:endParaRPr lang="sk-SK" b="1" dirty="0">
              <a:solidFill>
                <a:srgbClr val="DFFFC5"/>
              </a:solidFill>
            </a:endParaRPr>
          </a:p>
        </p:txBody>
      </p:sp>
      <p:sp>
        <p:nvSpPr>
          <p:cNvPr id="57" name="BlokTextu 56"/>
          <p:cNvSpPr txBox="1"/>
          <p:nvPr/>
        </p:nvSpPr>
        <p:spPr>
          <a:xfrm>
            <a:off x="2267744" y="83671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DFFFC5"/>
                </a:solidFill>
              </a:rPr>
              <a:t>. 100</a:t>
            </a:r>
            <a:endParaRPr lang="sk-SK" b="1" dirty="0">
              <a:solidFill>
                <a:srgbClr val="DFFFC5"/>
              </a:solidFill>
            </a:endParaRPr>
          </a:p>
        </p:txBody>
      </p:sp>
      <p:sp>
        <p:nvSpPr>
          <p:cNvPr id="58" name="BlokTextu 57"/>
          <p:cNvSpPr txBox="1"/>
          <p:nvPr/>
        </p:nvSpPr>
        <p:spPr>
          <a:xfrm>
            <a:off x="3419872" y="83671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DFFFC5"/>
                </a:solidFill>
              </a:rPr>
              <a:t>. 100</a:t>
            </a:r>
            <a:endParaRPr lang="sk-SK" b="1" dirty="0">
              <a:solidFill>
                <a:srgbClr val="DFFFC5"/>
              </a:solidFill>
            </a:endParaRPr>
          </a:p>
        </p:txBody>
      </p:sp>
      <p:sp>
        <p:nvSpPr>
          <p:cNvPr id="59" name="BlokTextu 58"/>
          <p:cNvSpPr txBox="1"/>
          <p:nvPr/>
        </p:nvSpPr>
        <p:spPr>
          <a:xfrm>
            <a:off x="4644008" y="83671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DFFFC5"/>
                </a:solidFill>
              </a:rPr>
              <a:t>. 100</a:t>
            </a:r>
            <a:endParaRPr lang="sk-SK" b="1" dirty="0">
              <a:solidFill>
                <a:srgbClr val="DFFFC5"/>
              </a:solidFill>
            </a:endParaRPr>
          </a:p>
        </p:txBody>
      </p:sp>
      <p:sp>
        <p:nvSpPr>
          <p:cNvPr id="60" name="BlokTextu 59"/>
          <p:cNvSpPr txBox="1"/>
          <p:nvPr/>
        </p:nvSpPr>
        <p:spPr>
          <a:xfrm>
            <a:off x="5796136" y="83671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DFFFC5"/>
                </a:solidFill>
              </a:rPr>
              <a:t>. 100</a:t>
            </a:r>
            <a:endParaRPr lang="sk-SK" b="1" dirty="0">
              <a:solidFill>
                <a:srgbClr val="DFFFC5"/>
              </a:solidFill>
            </a:endParaRPr>
          </a:p>
        </p:txBody>
      </p:sp>
      <p:sp>
        <p:nvSpPr>
          <p:cNvPr id="61" name="BlokTextu 60"/>
          <p:cNvSpPr txBox="1"/>
          <p:nvPr/>
        </p:nvSpPr>
        <p:spPr>
          <a:xfrm>
            <a:off x="6948264" y="83671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DFFFC5"/>
                </a:solidFill>
              </a:rPr>
              <a:t>. 100</a:t>
            </a:r>
            <a:endParaRPr lang="sk-SK" b="1" dirty="0">
              <a:solidFill>
                <a:srgbClr val="DFFFC5"/>
              </a:solidFill>
            </a:endParaRPr>
          </a:p>
        </p:txBody>
      </p:sp>
      <p:sp>
        <p:nvSpPr>
          <p:cNvPr id="62" name="BlokTextu 61"/>
          <p:cNvSpPr txBox="1"/>
          <p:nvPr/>
        </p:nvSpPr>
        <p:spPr>
          <a:xfrm>
            <a:off x="971600" y="270892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FF99"/>
                </a:solidFill>
              </a:rPr>
              <a:t>:100</a:t>
            </a:r>
            <a:endParaRPr lang="sk-SK" b="1" dirty="0">
              <a:solidFill>
                <a:srgbClr val="FFFF99"/>
              </a:solidFill>
            </a:endParaRPr>
          </a:p>
        </p:txBody>
      </p:sp>
      <p:sp>
        <p:nvSpPr>
          <p:cNvPr id="63" name="BlokTextu 62"/>
          <p:cNvSpPr txBox="1"/>
          <p:nvPr/>
        </p:nvSpPr>
        <p:spPr>
          <a:xfrm>
            <a:off x="2267744" y="270892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FF99"/>
                </a:solidFill>
              </a:rPr>
              <a:t>:100</a:t>
            </a:r>
            <a:endParaRPr lang="sk-SK" b="1" dirty="0">
              <a:solidFill>
                <a:srgbClr val="FFFF99"/>
              </a:solidFill>
            </a:endParaRPr>
          </a:p>
        </p:txBody>
      </p:sp>
      <p:sp>
        <p:nvSpPr>
          <p:cNvPr id="64" name="BlokTextu 63"/>
          <p:cNvSpPr txBox="1"/>
          <p:nvPr/>
        </p:nvSpPr>
        <p:spPr>
          <a:xfrm>
            <a:off x="3419872" y="270892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FF99"/>
                </a:solidFill>
              </a:rPr>
              <a:t>:100</a:t>
            </a:r>
            <a:endParaRPr lang="sk-SK" b="1" dirty="0">
              <a:solidFill>
                <a:srgbClr val="FFFF99"/>
              </a:solidFill>
            </a:endParaRPr>
          </a:p>
        </p:txBody>
      </p:sp>
      <p:sp>
        <p:nvSpPr>
          <p:cNvPr id="65" name="BlokTextu 64"/>
          <p:cNvSpPr txBox="1"/>
          <p:nvPr/>
        </p:nvSpPr>
        <p:spPr>
          <a:xfrm>
            <a:off x="7020272" y="270892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FF99"/>
                </a:solidFill>
              </a:rPr>
              <a:t>:100</a:t>
            </a:r>
            <a:endParaRPr lang="sk-SK" b="1" dirty="0">
              <a:solidFill>
                <a:srgbClr val="FFFF99"/>
              </a:solidFill>
            </a:endParaRPr>
          </a:p>
        </p:txBody>
      </p:sp>
      <p:sp>
        <p:nvSpPr>
          <p:cNvPr id="66" name="BlokTextu 65"/>
          <p:cNvSpPr txBox="1"/>
          <p:nvPr/>
        </p:nvSpPr>
        <p:spPr>
          <a:xfrm>
            <a:off x="5796136" y="270892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FF99"/>
                </a:solidFill>
              </a:rPr>
              <a:t>:100</a:t>
            </a:r>
            <a:endParaRPr lang="sk-SK" b="1" dirty="0">
              <a:solidFill>
                <a:srgbClr val="FFFF99"/>
              </a:solidFill>
            </a:endParaRPr>
          </a:p>
        </p:txBody>
      </p:sp>
      <p:sp>
        <p:nvSpPr>
          <p:cNvPr id="67" name="BlokTextu 66"/>
          <p:cNvSpPr txBox="1"/>
          <p:nvPr/>
        </p:nvSpPr>
        <p:spPr>
          <a:xfrm>
            <a:off x="4572000" y="270892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FF99"/>
                </a:solidFill>
              </a:rPr>
              <a:t>:100</a:t>
            </a:r>
            <a:endParaRPr lang="sk-SK" b="1" dirty="0">
              <a:solidFill>
                <a:srgbClr val="FFFF99"/>
              </a:solidFill>
            </a:endParaRPr>
          </a:p>
        </p:txBody>
      </p:sp>
      <p:sp>
        <p:nvSpPr>
          <p:cNvPr id="68" name="Obdĺžnik 67"/>
          <p:cNvSpPr/>
          <p:nvPr/>
        </p:nvSpPr>
        <p:spPr>
          <a:xfrm>
            <a:off x="971600" y="3284984"/>
            <a:ext cx="2160240" cy="21602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9" name="BlokTextu 68"/>
          <p:cNvSpPr txBox="1"/>
          <p:nvPr/>
        </p:nvSpPr>
        <p:spPr>
          <a:xfrm>
            <a:off x="1547664" y="55172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100 m</a:t>
            </a:r>
            <a:endParaRPr lang="sk-SK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BlokTextu 69"/>
          <p:cNvSpPr txBox="1"/>
          <p:nvPr/>
        </p:nvSpPr>
        <p:spPr>
          <a:xfrm rot="16200000">
            <a:off x="2814191" y="4034681"/>
            <a:ext cx="114864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100 m</a:t>
            </a:r>
            <a:endParaRPr lang="sk-SK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1" name="BlokTextu 70"/>
          <p:cNvSpPr txBox="1"/>
          <p:nvPr/>
        </p:nvSpPr>
        <p:spPr>
          <a:xfrm>
            <a:off x="1331640" y="407707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chemeClr val="bg2">
                    <a:lumMod val="75000"/>
                  </a:schemeClr>
                </a:solidFill>
              </a:rPr>
              <a:t>1 hektár</a:t>
            </a:r>
            <a:endParaRPr lang="sk-SK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2" name="Obdĺžnik 71"/>
          <p:cNvSpPr/>
          <p:nvPr/>
        </p:nvSpPr>
        <p:spPr>
          <a:xfrm>
            <a:off x="6084168" y="4797152"/>
            <a:ext cx="720080" cy="648072"/>
          </a:xfrm>
          <a:prstGeom prst="rect">
            <a:avLst/>
          </a:prstGeom>
          <a:solidFill>
            <a:srgbClr val="FF9933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FF99"/>
                </a:solidFill>
              </a:rPr>
              <a:t>1 ár</a:t>
            </a:r>
            <a:endParaRPr lang="sk-SK" b="1" dirty="0">
              <a:solidFill>
                <a:srgbClr val="FFFF99"/>
              </a:solidFill>
            </a:endParaRPr>
          </a:p>
        </p:txBody>
      </p:sp>
      <p:sp>
        <p:nvSpPr>
          <p:cNvPr id="73" name="BlokTextu 72"/>
          <p:cNvSpPr txBox="1"/>
          <p:nvPr/>
        </p:nvSpPr>
        <p:spPr>
          <a:xfrm>
            <a:off x="5940152" y="55172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9933"/>
                </a:solidFill>
              </a:rPr>
              <a:t>10 m</a:t>
            </a:r>
            <a:endParaRPr lang="sk-SK" b="1" dirty="0">
              <a:solidFill>
                <a:srgbClr val="FF9933"/>
              </a:solidFill>
            </a:endParaRPr>
          </a:p>
        </p:txBody>
      </p:sp>
      <p:sp>
        <p:nvSpPr>
          <p:cNvPr id="74" name="BlokTextu 73"/>
          <p:cNvSpPr txBox="1"/>
          <p:nvPr/>
        </p:nvSpPr>
        <p:spPr>
          <a:xfrm rot="16200000">
            <a:off x="6486599" y="4754761"/>
            <a:ext cx="114864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sk-SK" b="1" dirty="0" smtClean="0">
                <a:solidFill>
                  <a:srgbClr val="FF9933"/>
                </a:solidFill>
              </a:rPr>
              <a:t>10 m</a:t>
            </a:r>
            <a:endParaRPr lang="sk-SK" b="1" dirty="0">
              <a:solidFill>
                <a:srgbClr val="FF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/>
          <p:cNvSpPr txBox="1"/>
          <p:nvPr/>
        </p:nvSpPr>
        <p:spPr>
          <a:xfrm>
            <a:off x="1556048" y="134915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7544" y="476672"/>
            <a:ext cx="756084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4725" algn="l"/>
              </a:tabLst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DFFFC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 Doplň.</a:t>
            </a:r>
            <a:endParaRPr kumimoji="0" lang="sk-SK" sz="2000" b="1" i="0" u="none" strike="noStrike" cap="none" normalizeH="0" baseline="0" dirty="0" smtClean="0">
              <a:ln>
                <a:noFill/>
              </a:ln>
              <a:solidFill>
                <a:srgbClr val="DFFFC5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4725" algn="l"/>
              </a:tabLst>
            </a:pPr>
            <a:r>
              <a:rPr kumimoji="0" lang="sk-SK" sz="2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endParaRPr kumimoji="0" lang="sk-SK" sz="2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4725" algn="l"/>
              </a:tabLst>
            </a:pPr>
            <a:r>
              <a:rPr kumimoji="0" lang="sk-SK" sz="2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kumimoji="0" lang="sk-SK" sz="2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4725" algn="l"/>
              </a:tabLst>
            </a:pPr>
            <a:r>
              <a:rPr kumimoji="0" lang="sk-SK" sz="2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endParaRPr kumimoji="0" lang="sk-SK" sz="2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4725" algn="l"/>
              </a:tabLst>
            </a:pPr>
            <a:r>
              <a:rPr kumimoji="0" lang="sk-SK" sz="2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kumimoji="0" lang="sk-SK" sz="2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4725" algn="l"/>
              </a:tabLst>
            </a:pPr>
            <a:r>
              <a:rPr kumimoji="0" lang="sk-SK" sz="2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endParaRPr kumimoji="0" lang="sk-SK" sz="2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4725" algn="l"/>
              </a:tabLst>
            </a:pPr>
            <a:r>
              <a:rPr kumimoji="0" lang="sk-SK" sz="2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sk-SK" sz="2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4725" algn="l"/>
              </a:tabLst>
            </a:pPr>
            <a:r>
              <a:rPr kumimoji="0" lang="sk-SK" sz="2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kumimoji="0" lang="sk-SK" sz="2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4725" algn="l"/>
              </a:tabLst>
            </a:pPr>
            <a:r>
              <a:rPr kumimoji="0" lang="sk-SK" sz="2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endParaRPr kumimoji="0" lang="sk-SK" sz="2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44725" algn="l"/>
              </a:tabLst>
            </a:pPr>
            <a:endParaRPr kumimoji="0" lang="sk-SK" sz="18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844034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4" name="Tabuľka 33"/>
          <p:cNvGraphicFramePr>
            <a:graphicFrameLocks noGrp="1"/>
          </p:cNvGraphicFramePr>
          <p:nvPr/>
        </p:nvGraphicFramePr>
        <p:xfrm>
          <a:off x="467544" y="980728"/>
          <a:ext cx="8287965" cy="352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1301"/>
                <a:gridCol w="1367427"/>
                <a:gridCol w="987587"/>
                <a:gridCol w="821524"/>
                <a:gridCol w="1616891"/>
                <a:gridCol w="676527"/>
                <a:gridCol w="1146708"/>
              </a:tblGrid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71563" algn="l"/>
                        </a:tabLst>
                        <a:defRPr/>
                      </a:pP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5 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          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= </a:t>
                      </a:r>
                      <a:endParaRPr lang="sk-SK" sz="18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dm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8F8F8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 a          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dm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 c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r>
                        <a:rPr lang="sk-SK" sz="18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     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750 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      </a:t>
                      </a:r>
                      <a:r>
                        <a:rPr lang="sk-SK" sz="18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=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         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 a         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 ha        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k-SK" sz="1800" b="1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km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 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r>
                        <a:rPr lang="sk-SK" sz="18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       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dm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12,9ha   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80 d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 </a:t>
                      </a:r>
                      <a:r>
                        <a:rPr lang="sk-SK" sz="18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  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13 k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  </a:t>
                      </a:r>
                      <a:r>
                        <a:rPr lang="sk-SK" sz="18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 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ha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 a         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200 a    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ha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9" name="Picture 5" descr="C:\Users\lenovo_ntb\AppData\Local\Microsoft\Windows\Temporary Internet Files\Content.IE5\HV98P9DL\MC90041549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4581128"/>
            <a:ext cx="2490792" cy="2152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7" y="1124744"/>
          <a:ext cx="8287965" cy="4805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6223"/>
                <a:gridCol w="1022505"/>
                <a:gridCol w="987587"/>
                <a:gridCol w="821524"/>
                <a:gridCol w="1616891"/>
                <a:gridCol w="880085"/>
                <a:gridCol w="943150"/>
              </a:tblGrid>
              <a:tr h="59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71563" algn="l"/>
                        </a:tabLst>
                        <a:defRPr/>
                      </a:pP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9,5 dm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           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= </a:t>
                      </a:r>
                      <a:endParaRPr lang="sk-SK" sz="18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cm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8F8F8"/>
                    </a:solidFill>
                  </a:tcPr>
                </a:tc>
                <a:tc rowSpan="8"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3,5</a:t>
                      </a:r>
                      <a:r>
                        <a:rPr lang="sk-SK" sz="18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k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ha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/>
                    </a:solidFill>
                  </a:tcPr>
                </a:tc>
              </a:tr>
              <a:tr h="535032"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0,8 k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r>
                        <a:rPr lang="sk-SK" sz="18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        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0,15 ha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     </a:t>
                      </a:r>
                      <a:r>
                        <a:rPr lang="sk-SK" sz="18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=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         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k-SK" sz="1800" b="1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35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1 400</a:t>
                      </a:r>
                      <a:r>
                        <a:rPr lang="sk-SK" sz="18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m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cm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0,09 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    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k-SK" sz="1800" b="1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cm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4488"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0,007 k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r>
                        <a:rPr lang="sk-SK" sz="18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    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ha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7,4 d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    </a:t>
                      </a:r>
                      <a:r>
                        <a:rPr lang="sk-SK" sz="18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=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endParaRPr lang="sk-SK" sz="18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k-SK" sz="1800" b="1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2,18 d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         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870 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r>
                        <a:rPr lang="sk-SK" sz="18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    =</a:t>
                      </a:r>
                      <a:endParaRPr lang="sk-SK" sz="18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4488"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300 m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 </a:t>
                      </a:r>
                      <a:r>
                        <a:rPr lang="sk-SK" sz="18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     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cm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15,8 c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  </a:t>
                      </a:r>
                      <a:r>
                        <a:rPr lang="sk-SK" sz="18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=</a:t>
                      </a:r>
                      <a:endParaRPr lang="sk-SK" sz="18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35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4 000 c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dm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700 c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dm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350 000 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  </a:t>
                      </a:r>
                      <a:r>
                        <a:rPr lang="sk-SK" sz="18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=</a:t>
                      </a:r>
                      <a:endParaRPr lang="sk-SK" sz="18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km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endParaRPr lang="sk-SK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 k</a:t>
                      </a: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 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      </a:t>
                      </a:r>
                      <a:r>
                        <a:rPr lang="sk-SK" sz="18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lang="sk-SK" sz="18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=</a:t>
                      </a:r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k-SK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18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18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bdĺžnik 5"/>
          <p:cNvSpPr/>
          <p:nvPr/>
        </p:nvSpPr>
        <p:spPr>
          <a:xfrm>
            <a:off x="611560" y="548680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2244725" algn="l"/>
              </a:tabLst>
            </a:pPr>
            <a:r>
              <a:rPr lang="sk-SK" sz="2000" b="1" dirty="0" smtClean="0">
                <a:solidFill>
                  <a:srgbClr val="DFFFC5"/>
                </a:solidFill>
                <a:ea typeface="Times New Roman" pitchFamily="18" charset="0"/>
                <a:cs typeface="Arial" pitchFamily="34" charset="0"/>
              </a:rPr>
              <a:t>2. </a:t>
            </a:r>
            <a:r>
              <a:rPr lang="sk-SK" sz="2000" b="1" dirty="0" smtClean="0">
                <a:solidFill>
                  <a:srgbClr val="DFFFC5"/>
                </a:solidFill>
                <a:ea typeface="Times New Roman" pitchFamily="18" charset="0"/>
                <a:cs typeface="Arial" pitchFamily="34" charset="0"/>
              </a:rPr>
              <a:t>Doplň</a:t>
            </a:r>
            <a:r>
              <a:rPr lang="sk-SK" b="1" dirty="0" smtClean="0">
                <a:solidFill>
                  <a:srgbClr val="DFFFC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sk-SK" b="1" dirty="0" smtClean="0">
              <a:solidFill>
                <a:srgbClr val="DFFFC5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115616" y="6165304"/>
            <a:ext cx="28803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1475656" y="6021288"/>
            <a:ext cx="28803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1835696" y="6165304"/>
            <a:ext cx="28803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508104" y="6093296"/>
            <a:ext cx="28803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5796136" y="6237312"/>
            <a:ext cx="28803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6084168" y="6093296"/>
            <a:ext cx="28803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8388424" y="6165304"/>
            <a:ext cx="288032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92" name="obrázek 1" descr="C:\Documents and Settings\Zita  Zádoriová\Local Settings\Temporary Internet Files\Content.IE5\8D8LOG7J\MPj043934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4869160"/>
            <a:ext cx="144016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709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712" name="Rectangle 6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sk-SK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713" name="Rectangle 65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BlokTextu 34"/>
          <p:cNvSpPr txBox="1"/>
          <p:nvPr/>
        </p:nvSpPr>
        <p:spPr>
          <a:xfrm>
            <a:off x="683568" y="692696"/>
            <a:ext cx="3762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rgbClr val="DFFFC5"/>
                </a:solidFill>
              </a:rPr>
              <a:t>3. Doplň názvy jednotiek</a:t>
            </a:r>
            <a:endParaRPr lang="sk-SK" sz="2000" b="1" dirty="0">
              <a:solidFill>
                <a:srgbClr val="DFFFC5"/>
              </a:solidFill>
            </a:endParaRPr>
          </a:p>
        </p:txBody>
      </p:sp>
      <p:graphicFrame>
        <p:nvGraphicFramePr>
          <p:cNvPr id="36" name="Tabuľka 35"/>
          <p:cNvGraphicFramePr>
            <a:graphicFrameLocks noGrp="1"/>
          </p:cNvGraphicFramePr>
          <p:nvPr/>
        </p:nvGraphicFramePr>
        <p:xfrm>
          <a:off x="899592" y="1340768"/>
          <a:ext cx="6984777" cy="345638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00200"/>
                <a:gridCol w="993712"/>
                <a:gridCol w="1396955"/>
                <a:gridCol w="1396955"/>
                <a:gridCol w="1396955"/>
              </a:tblGrid>
              <a:tr h="576065"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=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700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FFFC5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0,4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=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>
                        <a:alpha val="20000"/>
                      </a:srgb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ha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=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1 500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FFFC5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6 000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</a:t>
                      </a: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=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0,6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>
                        <a:alpha val="20000"/>
                      </a:srgb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1 000 </a:t>
                      </a:r>
                      <a:r>
                        <a:rPr lang="sk-SK" sz="2000" b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000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=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FFFC5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12 000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=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1,2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8F8F8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467544" y="1124744"/>
          <a:ext cx="8136910" cy="49871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72208"/>
                <a:gridCol w="504056"/>
                <a:gridCol w="1736096"/>
                <a:gridCol w="1072216"/>
                <a:gridCol w="576065"/>
                <a:gridCol w="1124763"/>
                <a:gridCol w="1251506"/>
              </a:tblGrid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85 d</a:t>
                      </a: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   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=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</a:tr>
              <a:tr h="523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50 </a:t>
                      </a: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=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7 000 m</a:t>
                      </a: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=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22 </a:t>
                      </a: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0,15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=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0,7 ha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ha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=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FFFC5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0,09 a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=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 </a:t>
                      </a: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FB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FB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FB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FB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=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FB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FB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FB9">
                        <a:alpha val="20000"/>
                      </a:srgbClr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 ha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sk-SK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35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=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r>
                        <a:rPr lang="sk-SK" sz="2000" b="1" baseline="30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lang="sk-SK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8F8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683568" y="476672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rgbClr val="DFFFC5"/>
                </a:solidFill>
              </a:rPr>
              <a:t>4. Doplň</a:t>
            </a:r>
            <a:endParaRPr lang="sk-SK" sz="2000" b="1" dirty="0">
              <a:solidFill>
                <a:srgbClr val="DFFFC5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843808" y="1124744"/>
            <a:ext cx="1656184" cy="504056"/>
          </a:xfrm>
          <a:prstGeom prst="rect">
            <a:avLst/>
          </a:prstGeom>
          <a:solidFill>
            <a:srgbClr val="F8F8F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2843808" y="1700808"/>
            <a:ext cx="1656184" cy="504056"/>
          </a:xfrm>
          <a:prstGeom prst="rect">
            <a:avLst/>
          </a:prstGeom>
          <a:solidFill>
            <a:srgbClr val="F8F8F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2843808" y="2276872"/>
            <a:ext cx="1656184" cy="504056"/>
          </a:xfrm>
          <a:prstGeom prst="rect">
            <a:avLst/>
          </a:prstGeom>
          <a:solidFill>
            <a:srgbClr val="F8F8F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2843808" y="3573016"/>
            <a:ext cx="1656184" cy="504056"/>
          </a:xfrm>
          <a:prstGeom prst="rect">
            <a:avLst/>
          </a:prstGeom>
          <a:solidFill>
            <a:srgbClr val="F8F8F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2843808" y="4221088"/>
            <a:ext cx="1656184" cy="504056"/>
          </a:xfrm>
          <a:prstGeom prst="rect">
            <a:avLst/>
          </a:prstGeom>
          <a:solidFill>
            <a:srgbClr val="F8F8F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43808" y="4797152"/>
            <a:ext cx="1656184" cy="576064"/>
          </a:xfrm>
          <a:prstGeom prst="rect">
            <a:avLst/>
          </a:prstGeom>
          <a:solidFill>
            <a:srgbClr val="F8F8F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4572000" y="1700808"/>
            <a:ext cx="1152128" cy="504056"/>
          </a:xfrm>
          <a:prstGeom prst="rect">
            <a:avLst/>
          </a:prstGeom>
          <a:solidFill>
            <a:srgbClr val="F8F8F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6372200" y="2924944"/>
            <a:ext cx="1008112" cy="504056"/>
          </a:xfrm>
          <a:prstGeom prst="rect">
            <a:avLst/>
          </a:prstGeom>
          <a:solidFill>
            <a:srgbClr val="F8F8F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6372200" y="5517232"/>
            <a:ext cx="936104" cy="504056"/>
          </a:xfrm>
          <a:prstGeom prst="rect">
            <a:avLst/>
          </a:prstGeom>
          <a:solidFill>
            <a:srgbClr val="F8F8F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611560" y="620688"/>
            <a:ext cx="2438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 smtClean="0">
                <a:solidFill>
                  <a:srgbClr val="800000"/>
                </a:solidFill>
              </a:rPr>
              <a:t>5. Nájdi chybu. </a:t>
            </a:r>
            <a:endParaRPr lang="sk-SK" sz="2000" b="1" dirty="0">
              <a:solidFill>
                <a:srgbClr val="80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971600" y="1844824"/>
            <a:ext cx="5832648" cy="3652282"/>
          </a:xfrm>
          <a:prstGeom prst="rect">
            <a:avLst/>
          </a:prstGeom>
          <a:solidFill>
            <a:srgbClr val="FFFFCC"/>
          </a:solidFill>
          <a:ln w="50800"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7,3 d</a:t>
            </a:r>
            <a:r>
              <a:rPr lang="sk-SK" sz="2000" b="1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m</a:t>
            </a:r>
            <a:r>
              <a:rPr lang="sk-SK" sz="2000" b="1" baseline="30000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2 </a:t>
            </a:r>
            <a:r>
              <a:rPr lang="sk-SK" sz="2000" b="1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   =  7 dm</a:t>
            </a:r>
            <a:r>
              <a:rPr lang="sk-SK" sz="2000" b="1" baseline="30000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2</a:t>
            </a:r>
            <a:r>
              <a:rPr lang="sk-SK" sz="2000" b="1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 30 cm</a:t>
            </a:r>
            <a:r>
              <a:rPr lang="sk-SK" sz="2000" b="1" baseline="30000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2</a:t>
            </a:r>
          </a:p>
          <a:p>
            <a:endParaRPr lang="sk-SK" sz="2000" b="1" dirty="0" smtClean="0">
              <a:solidFill>
                <a:srgbClr val="C00000"/>
              </a:solidFill>
              <a:cs typeface="Arial" pitchFamily="34" charset="0"/>
            </a:endParaRPr>
          </a:p>
          <a:p>
            <a:r>
              <a:rPr lang="sk-SK" sz="2000" b="1" dirty="0" smtClean="0">
                <a:solidFill>
                  <a:srgbClr val="C00000"/>
                </a:solidFill>
                <a:cs typeface="Arial" pitchFamily="34" charset="0"/>
              </a:rPr>
              <a:t>40,3 a       =  0,4 ha 300 </a:t>
            </a:r>
            <a:r>
              <a:rPr lang="sk-SK" sz="2000" b="1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m</a:t>
            </a:r>
            <a:r>
              <a:rPr lang="sk-SK" sz="2000" b="1" baseline="30000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2</a:t>
            </a:r>
          </a:p>
          <a:p>
            <a:endParaRPr lang="sk-SK" sz="2000" b="1" baseline="30000" dirty="0" smtClean="0">
              <a:solidFill>
                <a:srgbClr val="C00000"/>
              </a:solidFill>
              <a:cs typeface="Arial" pitchFamily="34" charset="0"/>
            </a:endParaRPr>
          </a:p>
          <a:p>
            <a:r>
              <a:rPr lang="sk-SK" sz="2000" b="1" dirty="0" smtClean="0">
                <a:solidFill>
                  <a:srgbClr val="C00000"/>
                </a:solidFill>
                <a:cs typeface="Arial" pitchFamily="34" charset="0"/>
              </a:rPr>
              <a:t>50 d</a:t>
            </a:r>
            <a:r>
              <a:rPr lang="sk-SK" sz="2000" b="1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m</a:t>
            </a:r>
            <a:r>
              <a:rPr lang="sk-SK" sz="2000" b="1" baseline="30000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2        </a:t>
            </a:r>
            <a:r>
              <a:rPr lang="sk-SK" sz="2000" b="1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 =  5 m</a:t>
            </a:r>
            <a:r>
              <a:rPr lang="sk-SK" sz="2000" b="1" baseline="30000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2    </a:t>
            </a:r>
            <a:endParaRPr lang="sk-SK" sz="2000" b="1" dirty="0" smtClean="0">
              <a:solidFill>
                <a:srgbClr val="C00000"/>
              </a:solidFill>
            </a:endParaRPr>
          </a:p>
          <a:p>
            <a:endParaRPr lang="sk-SK" sz="2000" b="1" dirty="0" smtClean="0">
              <a:solidFill>
                <a:srgbClr val="C00000"/>
              </a:solidFill>
            </a:endParaRPr>
          </a:p>
          <a:p>
            <a:r>
              <a:rPr lang="sk-SK" sz="2000" b="1" dirty="0" smtClean="0">
                <a:solidFill>
                  <a:srgbClr val="C00000"/>
                </a:solidFill>
              </a:rPr>
              <a:t>3,3 a          =  35 </a:t>
            </a:r>
            <a:r>
              <a:rPr lang="sk-SK" sz="2000" b="1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m</a:t>
            </a:r>
            <a:r>
              <a:rPr lang="sk-SK" sz="2000" b="1" baseline="30000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2</a:t>
            </a:r>
            <a:endParaRPr lang="sk-SK" sz="2000" b="1" dirty="0" smtClean="0">
              <a:solidFill>
                <a:srgbClr val="C00000"/>
              </a:solidFill>
            </a:endParaRPr>
          </a:p>
          <a:p>
            <a:endParaRPr lang="sk-SK" sz="2000" b="1" dirty="0" smtClean="0">
              <a:solidFill>
                <a:srgbClr val="C00000"/>
              </a:solidFill>
            </a:endParaRPr>
          </a:p>
          <a:p>
            <a:r>
              <a:rPr lang="sk-SK" sz="2000" b="1" dirty="0" smtClean="0">
                <a:solidFill>
                  <a:srgbClr val="C00000"/>
                </a:solidFill>
              </a:rPr>
              <a:t>0,7 </a:t>
            </a:r>
            <a:r>
              <a:rPr lang="sk-SK" sz="2000" b="1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m</a:t>
            </a:r>
            <a:r>
              <a:rPr lang="sk-SK" sz="2000" b="1" baseline="30000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2          </a:t>
            </a:r>
            <a:r>
              <a:rPr lang="sk-SK" sz="2000" b="1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 =   700 cm</a:t>
            </a:r>
            <a:r>
              <a:rPr lang="sk-SK" sz="2000" b="1" baseline="30000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2 </a:t>
            </a:r>
            <a:endParaRPr lang="sk-SK" sz="2000" b="1" dirty="0" smtClean="0">
              <a:solidFill>
                <a:srgbClr val="C00000"/>
              </a:solidFill>
            </a:endParaRPr>
          </a:p>
          <a:p>
            <a:endParaRPr lang="sk-SK" sz="2000" b="1" dirty="0" smtClean="0">
              <a:solidFill>
                <a:srgbClr val="C00000"/>
              </a:solidFill>
            </a:endParaRPr>
          </a:p>
          <a:p>
            <a:r>
              <a:rPr lang="sk-SK" sz="2000" b="1" dirty="0" smtClean="0">
                <a:solidFill>
                  <a:srgbClr val="C00000"/>
                </a:solidFill>
              </a:rPr>
              <a:t>5 k</a:t>
            </a:r>
            <a:r>
              <a:rPr lang="sk-SK" sz="2000" b="1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m</a:t>
            </a:r>
            <a:r>
              <a:rPr lang="sk-SK" sz="2000" b="1" baseline="30000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2              </a:t>
            </a:r>
            <a:r>
              <a:rPr lang="sk-SK" sz="2000" b="1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=   5 000 m</a:t>
            </a:r>
            <a:r>
              <a:rPr lang="sk-SK" sz="2000" b="1" baseline="30000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2</a:t>
            </a:r>
            <a:endParaRPr lang="sk-SK" b="1" dirty="0" smtClean="0">
              <a:solidFill>
                <a:srgbClr val="C00000"/>
              </a:solidFill>
            </a:endParaRPr>
          </a:p>
          <a:p>
            <a:endParaRPr lang="sk-SK" dirty="0"/>
          </a:p>
        </p:txBody>
      </p:sp>
      <p:pic>
        <p:nvPicPr>
          <p:cNvPr id="2050" name="Picture 2" descr="C:\Users\lenovo_ntb\AppData\Local\Microsoft\Windows\Temporary Internet Files\Content.IE5\LS96OU0X\MC90043468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20688"/>
            <a:ext cx="2620833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755576" y="692696"/>
            <a:ext cx="42546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 smtClean="0">
                <a:solidFill>
                  <a:srgbClr val="DFFFC5"/>
                </a:solidFill>
              </a:rPr>
              <a:t>6. Porovnaj znakmi </a:t>
            </a:r>
            <a:r>
              <a:rPr lang="en-US" sz="2000" b="1" dirty="0" smtClean="0">
                <a:solidFill>
                  <a:srgbClr val="DFFFC5"/>
                </a:solidFill>
              </a:rPr>
              <a:t>  </a:t>
            </a:r>
            <a:r>
              <a:rPr lang="en-US" sz="2000" b="1" dirty="0" smtClean="0">
                <a:solidFill>
                  <a:srgbClr val="DFFFC5"/>
                </a:solidFill>
                <a:latin typeface="Arial"/>
                <a:cs typeface="Arial"/>
              </a:rPr>
              <a:t>&lt;, &gt;</a:t>
            </a:r>
            <a:r>
              <a:rPr lang="en-US" sz="2000" b="1" dirty="0" smtClean="0">
                <a:solidFill>
                  <a:srgbClr val="DFFFC5"/>
                </a:solidFill>
              </a:rPr>
              <a:t>, </a:t>
            </a:r>
            <a:r>
              <a:rPr lang="sk-SK" sz="2000" b="1" dirty="0" smtClean="0">
                <a:solidFill>
                  <a:srgbClr val="DFFFC5"/>
                </a:solidFill>
              </a:rPr>
              <a:t>=. </a:t>
            </a:r>
            <a:endParaRPr lang="sk-SK" sz="2000" b="1" dirty="0">
              <a:solidFill>
                <a:srgbClr val="DFFFC5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32240" y="4365104"/>
            <a:ext cx="21336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BlokTextu 7"/>
          <p:cNvSpPr txBox="1"/>
          <p:nvPr/>
        </p:nvSpPr>
        <p:spPr>
          <a:xfrm>
            <a:off x="1187624" y="1268760"/>
            <a:ext cx="5832648" cy="3652282"/>
          </a:xfrm>
          <a:prstGeom prst="rect">
            <a:avLst/>
          </a:prstGeom>
          <a:solidFill>
            <a:srgbClr val="3AB075"/>
          </a:solidFill>
          <a:ln w="50800">
            <a:solidFill>
              <a:srgbClr val="F8F8F8"/>
            </a:solidFill>
          </a:ln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F8F8F8"/>
                </a:solidFill>
              </a:rPr>
              <a:t>2,7  d</a:t>
            </a:r>
            <a:r>
              <a:rPr lang="sk-SK" sz="2000" b="1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m</a:t>
            </a:r>
            <a:r>
              <a:rPr lang="sk-SK" sz="2000" b="1" baseline="30000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2 </a:t>
            </a:r>
            <a:r>
              <a:rPr lang="sk-SK" sz="2000" b="1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                               250 </a:t>
            </a:r>
            <a:r>
              <a:rPr lang="sk-SK" sz="2000" b="1" dirty="0" smtClean="0">
                <a:solidFill>
                  <a:srgbClr val="F8F8F8"/>
                </a:solidFill>
                <a:cs typeface="Arial" pitchFamily="34" charset="0"/>
              </a:rPr>
              <a:t>d</a:t>
            </a:r>
            <a:r>
              <a:rPr lang="sk-SK" sz="2000" b="1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m</a:t>
            </a:r>
            <a:r>
              <a:rPr lang="sk-SK" sz="2000" b="1" baseline="30000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2</a:t>
            </a:r>
            <a:endParaRPr lang="sk-SK" sz="2000" b="1" dirty="0" smtClean="0">
              <a:solidFill>
                <a:srgbClr val="F8F8F8"/>
              </a:solidFill>
              <a:ea typeface="Times New Roman" pitchFamily="18" charset="0"/>
              <a:cs typeface="Arial" pitchFamily="34" charset="0"/>
            </a:endParaRPr>
          </a:p>
          <a:p>
            <a:endParaRPr lang="sk-SK" sz="2000" b="1" dirty="0" smtClean="0">
              <a:solidFill>
                <a:srgbClr val="F8F8F8"/>
              </a:solidFill>
              <a:cs typeface="Arial" pitchFamily="34" charset="0"/>
            </a:endParaRPr>
          </a:p>
          <a:p>
            <a:r>
              <a:rPr lang="sk-SK" sz="2000" b="1" dirty="0" smtClean="0">
                <a:solidFill>
                  <a:srgbClr val="F8F8F8"/>
                </a:solidFill>
                <a:cs typeface="Arial" pitchFamily="34" charset="0"/>
              </a:rPr>
              <a:t>9,9 ha                                   90 a</a:t>
            </a:r>
            <a:endParaRPr lang="sk-SK" sz="2000" b="1" baseline="30000" dirty="0" smtClean="0">
              <a:solidFill>
                <a:srgbClr val="F8F8F8"/>
              </a:solidFill>
              <a:ea typeface="Times New Roman" pitchFamily="18" charset="0"/>
              <a:cs typeface="Arial" pitchFamily="34" charset="0"/>
            </a:endParaRPr>
          </a:p>
          <a:p>
            <a:endParaRPr lang="sk-SK" sz="2000" b="1" baseline="30000" dirty="0" smtClean="0">
              <a:solidFill>
                <a:srgbClr val="F8F8F8"/>
              </a:solidFill>
              <a:cs typeface="Arial" pitchFamily="34" charset="0"/>
            </a:endParaRPr>
          </a:p>
          <a:p>
            <a:r>
              <a:rPr lang="sk-SK" sz="2000" b="1" dirty="0" smtClean="0">
                <a:solidFill>
                  <a:srgbClr val="F8F8F8"/>
                </a:solidFill>
                <a:cs typeface="Arial" pitchFamily="34" charset="0"/>
              </a:rPr>
              <a:t>6 </a:t>
            </a:r>
            <a:r>
              <a:rPr lang="sk-SK" sz="2000" b="1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m</a:t>
            </a:r>
            <a:r>
              <a:rPr lang="sk-SK" sz="2000" b="1" baseline="30000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2  </a:t>
            </a:r>
            <a:r>
              <a:rPr lang="sk-SK" sz="2000" b="1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50 </a:t>
            </a:r>
            <a:r>
              <a:rPr lang="sk-SK" sz="2000" b="1" dirty="0" smtClean="0">
                <a:solidFill>
                  <a:srgbClr val="F8F8F8"/>
                </a:solidFill>
                <a:cs typeface="Arial" pitchFamily="34" charset="0"/>
              </a:rPr>
              <a:t>d</a:t>
            </a:r>
            <a:r>
              <a:rPr lang="sk-SK" sz="2000" b="1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m</a:t>
            </a:r>
            <a:r>
              <a:rPr lang="sk-SK" sz="2000" b="1" baseline="30000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2</a:t>
            </a:r>
            <a:r>
              <a:rPr lang="sk-SK" sz="2000" b="1" baseline="30000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                   </a:t>
            </a:r>
            <a:r>
              <a:rPr lang="sk-SK" sz="2000" b="1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            0,07 a</a:t>
            </a:r>
            <a:endParaRPr lang="sk-SK" sz="2000" b="1" dirty="0" smtClean="0">
              <a:solidFill>
                <a:srgbClr val="F8F8F8"/>
              </a:solidFill>
            </a:endParaRPr>
          </a:p>
          <a:p>
            <a:endParaRPr lang="sk-SK" sz="2000" b="1" dirty="0" smtClean="0">
              <a:solidFill>
                <a:srgbClr val="F8F8F8"/>
              </a:solidFill>
            </a:endParaRPr>
          </a:p>
          <a:p>
            <a:r>
              <a:rPr lang="sk-SK" sz="2000" b="1" dirty="0" smtClean="0">
                <a:solidFill>
                  <a:srgbClr val="F8F8F8"/>
                </a:solidFill>
                <a:cs typeface="Arial" pitchFamily="34" charset="0"/>
              </a:rPr>
              <a:t>10 </a:t>
            </a:r>
            <a:r>
              <a:rPr lang="sk-SK" sz="2000" b="1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m</a:t>
            </a:r>
            <a:r>
              <a:rPr lang="sk-SK" sz="2000" b="1" baseline="30000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2  </a:t>
            </a:r>
            <a:r>
              <a:rPr lang="sk-SK" sz="2000" b="1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100 </a:t>
            </a:r>
            <a:r>
              <a:rPr lang="sk-SK" sz="2000" b="1" dirty="0" smtClean="0">
                <a:solidFill>
                  <a:srgbClr val="F8F8F8"/>
                </a:solidFill>
                <a:cs typeface="Arial" pitchFamily="34" charset="0"/>
              </a:rPr>
              <a:t>d</a:t>
            </a:r>
            <a:r>
              <a:rPr lang="sk-SK" sz="2000" b="1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m</a:t>
            </a:r>
            <a:r>
              <a:rPr lang="sk-SK" sz="2000" b="1" baseline="30000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2    </a:t>
            </a:r>
            <a:r>
              <a:rPr lang="sk-SK" sz="2000" b="1" baseline="30000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         </a:t>
            </a:r>
            <a:r>
              <a:rPr lang="sk-SK" sz="2000" b="1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            0,11 a</a:t>
            </a:r>
            <a:endParaRPr lang="sk-SK" sz="2000" b="1" dirty="0" smtClean="0">
              <a:solidFill>
                <a:srgbClr val="F8F8F8"/>
              </a:solidFill>
            </a:endParaRPr>
          </a:p>
          <a:p>
            <a:endParaRPr lang="sk-SK" sz="2000" b="1" dirty="0" smtClean="0">
              <a:solidFill>
                <a:srgbClr val="F8F8F8"/>
              </a:solidFill>
            </a:endParaRPr>
          </a:p>
          <a:p>
            <a:r>
              <a:rPr lang="sk-SK" sz="2000" b="1" dirty="0" smtClean="0">
                <a:solidFill>
                  <a:srgbClr val="F8F8F8"/>
                </a:solidFill>
                <a:cs typeface="Arial" pitchFamily="34" charset="0"/>
              </a:rPr>
              <a:t>0,007 </a:t>
            </a:r>
            <a:r>
              <a:rPr lang="sk-SK" sz="2000" b="1" dirty="0" smtClean="0">
                <a:solidFill>
                  <a:srgbClr val="F8F8F8"/>
                </a:solidFill>
              </a:rPr>
              <a:t>k</a:t>
            </a:r>
            <a:r>
              <a:rPr lang="sk-SK" sz="2000" b="1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m</a:t>
            </a:r>
            <a:r>
              <a:rPr lang="sk-SK" sz="2000" b="1" baseline="30000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2                                            </a:t>
            </a:r>
            <a:r>
              <a:rPr lang="sk-SK" sz="2000" b="1" dirty="0" smtClean="0">
                <a:solidFill>
                  <a:srgbClr val="F8F8F8"/>
                </a:solidFill>
                <a:cs typeface="Arial" pitchFamily="34" charset="0"/>
              </a:rPr>
              <a:t>7 000 </a:t>
            </a:r>
            <a:r>
              <a:rPr lang="sk-SK" sz="2000" b="1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m</a:t>
            </a:r>
            <a:r>
              <a:rPr lang="sk-SK" sz="2000" b="1" baseline="30000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2 </a:t>
            </a:r>
          </a:p>
          <a:p>
            <a:endParaRPr lang="sk-SK" sz="2000" b="1" dirty="0" smtClean="0">
              <a:solidFill>
                <a:srgbClr val="F8F8F8"/>
              </a:solidFill>
            </a:endParaRPr>
          </a:p>
          <a:p>
            <a:r>
              <a:rPr lang="sk-SK" sz="2000" b="1" dirty="0" smtClean="0">
                <a:solidFill>
                  <a:srgbClr val="F8F8F8"/>
                </a:solidFill>
              </a:rPr>
              <a:t>15 ha</a:t>
            </a:r>
            <a:r>
              <a:rPr lang="sk-SK" sz="2000" b="1" baseline="30000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                                                   </a:t>
            </a:r>
            <a:r>
              <a:rPr lang="sk-SK" sz="2000" b="1" dirty="0" smtClean="0">
                <a:solidFill>
                  <a:srgbClr val="F8F8F8"/>
                </a:solidFill>
                <a:ea typeface="Times New Roman" pitchFamily="18" charset="0"/>
                <a:cs typeface="Arial" pitchFamily="34" charset="0"/>
              </a:rPr>
              <a:t>   15 a</a:t>
            </a:r>
            <a:endParaRPr lang="sk-SK" b="1" dirty="0" smtClean="0">
              <a:solidFill>
                <a:srgbClr val="F8F8F8"/>
              </a:solidFill>
            </a:endParaRPr>
          </a:p>
          <a:p>
            <a:endParaRPr lang="sk-SK" dirty="0">
              <a:solidFill>
                <a:srgbClr val="F8F8F8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3851920" y="1340768"/>
            <a:ext cx="720000" cy="432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3851920" y="1844824"/>
            <a:ext cx="720000" cy="432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3851920" y="2348880"/>
            <a:ext cx="720000" cy="43204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3851920" y="2924944"/>
            <a:ext cx="720000" cy="432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3851920" y="3501008"/>
            <a:ext cx="720000" cy="43204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3851920" y="4077072"/>
            <a:ext cx="720080" cy="43204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123728" y="1484784"/>
            <a:ext cx="4706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2">
                    <a:lumMod val="75000"/>
                  </a:schemeClr>
                </a:solidFill>
              </a:rPr>
              <a:t>Ďakujem za pozornosť</a:t>
            </a:r>
            <a:endParaRPr lang="sk-SK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23528" y="5013176"/>
            <a:ext cx="843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   </a:t>
            </a:r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Zdroje: </a:t>
            </a:r>
          </a:p>
          <a:p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   Z. </a:t>
            </a:r>
            <a:r>
              <a:rPr lang="sk-SK" b="1" dirty="0" err="1" smtClean="0">
                <a:solidFill>
                  <a:schemeClr val="bg2">
                    <a:lumMod val="75000"/>
                  </a:schemeClr>
                </a:solidFill>
              </a:rPr>
              <a:t>Berová</a:t>
            </a:r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, P. </a:t>
            </a:r>
            <a:r>
              <a:rPr lang="sk-SK" b="1" dirty="0" err="1" smtClean="0">
                <a:solidFill>
                  <a:schemeClr val="bg2">
                    <a:lumMod val="75000"/>
                  </a:schemeClr>
                </a:solidFill>
              </a:rPr>
              <a:t>Bero</a:t>
            </a:r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: Pomocník z matematiky pre 6. ročník ZŠ</a:t>
            </a:r>
            <a:endParaRPr lang="sk-SK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Vlastná 21">
      <a:dk1>
        <a:srgbClr val="000000"/>
      </a:dk1>
      <a:lt1>
        <a:srgbClr val="CCFF99"/>
      </a:lt1>
      <a:dk2>
        <a:srgbClr val="000000"/>
      </a:dk2>
      <a:lt2>
        <a:srgbClr val="008000"/>
      </a:lt2>
      <a:accent1>
        <a:srgbClr val="9999FF"/>
      </a:accent1>
      <a:accent2>
        <a:srgbClr val="00CC00"/>
      </a:accent2>
      <a:accent3>
        <a:srgbClr val="E2FFCA"/>
      </a:accent3>
      <a:accent4>
        <a:srgbClr val="000000"/>
      </a:accent4>
      <a:accent5>
        <a:srgbClr val="CACAFF"/>
      </a:accent5>
      <a:accent6>
        <a:srgbClr val="00B900"/>
      </a:accent6>
      <a:hlink>
        <a:srgbClr val="99FF66"/>
      </a:hlink>
      <a:folHlink>
        <a:srgbClr val="66FF33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267</TotalTime>
  <Words>373</Words>
  <Application>Microsoft Office PowerPoint</Application>
  <PresentationFormat>Prezentácia na obrazovke (4:3)</PresentationFormat>
  <Paragraphs>189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Aspekt</vt:lpstr>
      <vt:lpstr>Premena jednotiek obsahu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Desatinné čísla  Sčitovanie a odčitovanie</dc:title>
  <dc:creator>lenovo_ntb</dc:creator>
  <cp:lastModifiedBy>lenovo_ntb</cp:lastModifiedBy>
  <cp:revision>42</cp:revision>
  <dcterms:created xsi:type="dcterms:W3CDTF">2010-11-21T22:32:36Z</dcterms:created>
  <dcterms:modified xsi:type="dcterms:W3CDTF">2011-01-27T22:58:39Z</dcterms:modified>
</cp:coreProperties>
</file>