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1E4D3-FF7C-947B-BF02-8734D1D413E2}" v="164" dt="2020-03-31T10:27:42.086"/>
    <p1510:client id="{733E00FC-4F56-BADD-AD93-19A88F247898}" v="33" dt="2020-03-31T10:06:16.766"/>
    <p1510:client id="{9360A10B-EB41-B8E2-193F-F0C41A65FD45}" v="357" dt="2020-03-31T09:56:26.034"/>
    <p1510:client id="{C9C3F3ED-8FB0-D5FE-3CB3-5D99DFA78572}" v="21" dt="2020-03-31T09:59:40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0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1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5/18/2023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5/18/2023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5/18/2023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8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661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DBCBA-D868-479F-9DA7-002721BCEA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238" r="-2" b="115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EDC3F9-BBE3-45A8-BBC7-E154E21D9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090890"/>
            <a:ext cx="12188952" cy="3767110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65201" y="3591034"/>
            <a:ext cx="10225530" cy="1475013"/>
          </a:xfrm>
        </p:spPr>
        <p:txBody>
          <a:bodyPr>
            <a:normAutofit fontScale="90000"/>
          </a:bodyPr>
          <a:lstStyle/>
          <a:p>
            <a:r>
              <a:rPr lang="sk-SK" sz="8000" b="1">
                <a:solidFill>
                  <a:srgbClr val="00B0F0"/>
                </a:solidFill>
                <a:latin typeface="Broadway"/>
                <a:cs typeface="Calibri Light"/>
              </a:rPr>
              <a:t>Priama úmernosť</a:t>
            </a:r>
            <a:endParaRPr lang="sk-SK" sz="8000" b="1">
              <a:solidFill>
                <a:srgbClr val="00B0F0"/>
              </a:solidFill>
              <a:latin typeface="Broadway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65200" y="5066048"/>
            <a:ext cx="10225530" cy="590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>
                <a:solidFill>
                  <a:schemeClr val="bg1"/>
                </a:solidFill>
                <a:cs typeface="Calibri"/>
              </a:rPr>
              <a:t>vyvodenie</a:t>
            </a:r>
            <a:endParaRPr lang="sk-S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B6E80A3-72B4-45F2-B092-F8666EA0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sk-SK" err="1">
                <a:solidFill>
                  <a:srgbClr val="FFFEFF"/>
                </a:solidFill>
                <a:latin typeface="Cavolini"/>
              </a:rPr>
              <a:t>POvedzme</a:t>
            </a:r>
            <a:r>
              <a:rPr lang="sk-SK">
                <a:solidFill>
                  <a:srgbClr val="FFFEFF"/>
                </a:solidFill>
                <a:latin typeface="Cavolini"/>
              </a:rPr>
              <a:t> si </a:t>
            </a:r>
            <a:br>
              <a:rPr lang="sk-SK">
                <a:solidFill>
                  <a:srgbClr val="FFFEFF"/>
                </a:solidFill>
                <a:latin typeface="Cavolini"/>
              </a:rPr>
            </a:br>
            <a:r>
              <a:rPr lang="sk-SK">
                <a:latin typeface="Cavolini"/>
              </a:rPr>
              <a:t/>
            </a:r>
            <a:br>
              <a:rPr lang="sk-SK">
                <a:latin typeface="Cavolini"/>
              </a:rPr>
            </a:br>
            <a:r>
              <a:rPr lang="sk-SK">
                <a:solidFill>
                  <a:srgbClr val="FFFEFF"/>
                </a:solidFill>
                <a:latin typeface="Cavolini"/>
              </a:rPr>
              <a:t>čo je to </a:t>
            </a:r>
            <a:br>
              <a:rPr lang="sk-SK">
                <a:solidFill>
                  <a:srgbClr val="FFFEFF"/>
                </a:solidFill>
                <a:latin typeface="Cavolini"/>
              </a:rPr>
            </a:br>
            <a:r>
              <a:rPr lang="sk-SK">
                <a:latin typeface="Cavolini"/>
              </a:rPr>
              <a:t/>
            </a:r>
            <a:br>
              <a:rPr lang="sk-SK">
                <a:latin typeface="Cavolini"/>
              </a:rPr>
            </a:br>
            <a:r>
              <a:rPr lang="sk-SK">
                <a:solidFill>
                  <a:srgbClr val="FFFEFF"/>
                </a:solidFill>
                <a:latin typeface="Cavolini"/>
              </a:rPr>
              <a:t>priama úmernosť.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6ECE2D-E005-433A-88A6-F713FD8A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sk-SK" sz="2000" b="1">
                <a:latin typeface="Arial"/>
                <a:ea typeface="+mn-lt"/>
                <a:cs typeface="+mn-lt"/>
              </a:rPr>
              <a:t>Priama úmernosť</a:t>
            </a:r>
            <a:r>
              <a:rPr lang="sk-SK" sz="2000">
                <a:latin typeface="Arial"/>
                <a:ea typeface="+mn-lt"/>
                <a:cs typeface="+mn-lt"/>
              </a:rPr>
              <a:t> je vzťah (kamarátstvo) medzi dvoma </a:t>
            </a:r>
            <a:r>
              <a:rPr lang="sk-SK" sz="2000" err="1">
                <a:latin typeface="Arial"/>
                <a:ea typeface="+mn-lt"/>
                <a:cs typeface="+mn-lt"/>
              </a:rPr>
              <a:t>dvoma</a:t>
            </a:r>
            <a:r>
              <a:rPr lang="sk-SK" sz="2000">
                <a:latin typeface="Arial"/>
                <a:ea typeface="+mn-lt"/>
                <a:cs typeface="+mn-lt"/>
              </a:rPr>
              <a:t> veličinami (hodnotami).</a:t>
            </a:r>
          </a:p>
          <a:p>
            <a:pPr marL="305435" indent="-305435"/>
            <a:r>
              <a:rPr lang="sk-SK" sz="2000">
                <a:latin typeface="Arial"/>
                <a:ea typeface="+mn-lt"/>
                <a:cs typeface="+mn-lt"/>
              </a:rPr>
              <a:t>Napríklad: jedna hodnota je </a:t>
            </a:r>
            <a:r>
              <a:rPr lang="sk-SK" sz="2000" b="1">
                <a:latin typeface="Arial"/>
                <a:ea typeface="+mn-lt"/>
                <a:cs typeface="+mn-lt"/>
              </a:rPr>
              <a:t>mlieko</a:t>
            </a:r>
            <a:r>
              <a:rPr lang="sk-SK" sz="2000">
                <a:latin typeface="Arial"/>
                <a:ea typeface="+mn-lt"/>
                <a:cs typeface="+mn-lt"/>
              </a:rPr>
              <a:t> a druhá je </a:t>
            </a:r>
            <a:r>
              <a:rPr lang="sk-SK" sz="2000" b="1">
                <a:latin typeface="Arial"/>
                <a:ea typeface="+mn-lt"/>
                <a:cs typeface="+mn-lt"/>
              </a:rPr>
              <a:t>cena</a:t>
            </a:r>
            <a:r>
              <a:rPr lang="sk-SK" sz="2000">
                <a:latin typeface="Arial"/>
                <a:ea typeface="+mn-lt"/>
                <a:cs typeface="+mn-lt"/>
              </a:rPr>
              <a:t> mlieka za 1 liter.</a:t>
            </a:r>
          </a:p>
          <a:p>
            <a:pPr marL="305435" indent="-305435"/>
            <a:endParaRPr lang="sk-SK" sz="2000">
              <a:latin typeface="Arial"/>
            </a:endParaRPr>
          </a:p>
          <a:p>
            <a:pPr marL="305435" indent="-305435"/>
            <a:endParaRPr lang="sk-SK" sz="2000">
              <a:latin typeface="Arial"/>
            </a:endParaRPr>
          </a:p>
          <a:p>
            <a:pPr marL="305435" indent="-305435"/>
            <a:endParaRPr lang="sk-SK" sz="2000">
              <a:latin typeface="Arial"/>
            </a:endParaRPr>
          </a:p>
          <a:p>
            <a:pPr marL="305435" indent="-305435"/>
            <a:endParaRPr lang="sk-SK" sz="2000">
              <a:latin typeface="Arial"/>
              <a:cs typeface="Arial"/>
            </a:endParaRPr>
          </a:p>
          <a:p>
            <a:pPr marL="305435" indent="-305435"/>
            <a:endParaRPr lang="sk-SK" sz="2000">
              <a:latin typeface="Arial"/>
              <a:cs typeface="Arial"/>
            </a:endParaRPr>
          </a:p>
          <a:p>
            <a:pPr marL="0" indent="0">
              <a:buNone/>
            </a:pPr>
            <a:endParaRPr lang="sk-SK" sz="2000"/>
          </a:p>
        </p:txBody>
      </p:sp>
      <p:pic>
        <p:nvPicPr>
          <p:cNvPr id="4" name="Obrázok 4" descr="Obrázok, na ktorom je jedlo, hrnček&#10;&#10;Popis vygenerovaný s veľmi vysokou spoľahlivosťou">
            <a:extLst>
              <a:ext uri="{FF2B5EF4-FFF2-40B4-BE49-F238E27FC236}">
                <a16:creationId xmlns:a16="http://schemas.microsoft.com/office/drawing/2014/main" id="{2EC0C13C-7B05-475C-BDEF-3C7B3E95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30" y="3063815"/>
            <a:ext cx="2743200" cy="2743200"/>
          </a:xfrm>
          <a:prstGeom prst="rect">
            <a:avLst/>
          </a:prstGeom>
        </p:spPr>
      </p:pic>
      <p:pic>
        <p:nvPicPr>
          <p:cNvPr id="6" name="Obrázok 6" descr="Obrázok, na ktorom je znak, muž, miestnosť, kreslenie&#10;&#10;Popis vygenerovaný s veľmi vysokou spoľahlivosťou">
            <a:extLst>
              <a:ext uri="{FF2B5EF4-FFF2-40B4-BE49-F238E27FC236}">
                <a16:creationId xmlns:a16="http://schemas.microsoft.com/office/drawing/2014/main" id="{BAC29C54-A154-4354-8EE9-C56C62A5B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928" y="3330977"/>
            <a:ext cx="2743200" cy="20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8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E5EDBC-45CA-42CE-96B5-526D3334E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797" y="1250343"/>
            <a:ext cx="5194767" cy="3633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sk-SK" sz="2500" dirty="0">
                <a:latin typeface="Arial"/>
                <a:cs typeface="Arial"/>
              </a:rPr>
              <a:t>Ak jedna hodnota </a:t>
            </a:r>
            <a:r>
              <a:rPr lang="sk-SK" sz="2500" b="1" dirty="0" smtClean="0">
                <a:solidFill>
                  <a:srgbClr val="FF0000"/>
                </a:solidFill>
                <a:latin typeface="Arial"/>
                <a:cs typeface="Arial"/>
              </a:rPr>
              <a:t>rastie</a:t>
            </a:r>
            <a:r>
              <a:rPr lang="sk-SK" sz="2500" dirty="0">
                <a:solidFill>
                  <a:srgbClr val="FF0000"/>
                </a:solidFill>
                <a:latin typeface="Arial"/>
                <a:cs typeface="Arial"/>
              </a:rPr>
              <a:t> - </a:t>
            </a:r>
            <a:r>
              <a:rPr lang="sk-SK" sz="2500" b="1" dirty="0" smtClean="0">
                <a:solidFill>
                  <a:srgbClr val="FF0000"/>
                </a:solidFill>
                <a:latin typeface="Arial"/>
                <a:cs typeface="Arial"/>
              </a:rPr>
              <a:t>rastie</a:t>
            </a:r>
            <a:r>
              <a:rPr lang="sk-SK" sz="2500" dirty="0">
                <a:latin typeface="Arial"/>
                <a:cs typeface="Arial"/>
              </a:rPr>
              <a:t> aj druhá hodnota. </a:t>
            </a:r>
            <a:endParaRPr lang="sk-SK" sz="2500" dirty="0">
              <a:ea typeface="+mn-lt"/>
              <a:cs typeface="+mn-lt"/>
            </a:endParaRPr>
          </a:p>
          <a:p>
            <a:pPr marL="305435" indent="-305435"/>
            <a:r>
              <a:rPr lang="sk-SK" sz="2500" dirty="0">
                <a:latin typeface="Arial"/>
                <a:cs typeface="Arial"/>
              </a:rPr>
              <a:t>To znamená, že ak kúpim 1 liter mlieka, zaplatím 50 centov. </a:t>
            </a:r>
            <a:endParaRPr lang="sk-SK" sz="2500" dirty="0">
              <a:ea typeface="+mn-lt"/>
              <a:cs typeface="+mn-lt"/>
            </a:endParaRPr>
          </a:p>
          <a:p>
            <a:pPr marL="305435" indent="-305435"/>
            <a:r>
              <a:rPr lang="sk-SK" sz="2500" dirty="0">
                <a:latin typeface="Arial"/>
                <a:cs typeface="Arial"/>
              </a:rPr>
              <a:t>Ak kúpim 2 litre mlieka, zaplatím dvakrát 50 centov, teda 1 euro. </a:t>
            </a:r>
            <a:endParaRPr lang="sk-SK" sz="2500" dirty="0">
              <a:ea typeface="+mn-lt"/>
              <a:cs typeface="+mn-lt"/>
            </a:endParaRPr>
          </a:p>
          <a:p>
            <a:pPr marL="305435" indent="-305435"/>
            <a:r>
              <a:rPr lang="sk-SK" sz="2500" dirty="0">
                <a:latin typeface="Arial"/>
                <a:cs typeface="Arial"/>
              </a:rPr>
              <a:t>Za 5 litrov zaplatím 5-krát 50 centov = 2 eurá a 50 centov.</a:t>
            </a:r>
            <a:endParaRPr lang="sk-SK" sz="2500" dirty="0">
              <a:ea typeface="+mn-lt"/>
              <a:cs typeface="+mn-lt"/>
            </a:endParaRPr>
          </a:p>
          <a:p>
            <a:pPr marL="305435" indent="-305435"/>
            <a:endParaRPr lang="sk-SK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D3A8A2E-B5BB-43A0-BDF4-3F8FFA8A8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1662" y="804645"/>
            <a:ext cx="5194769" cy="363304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sk-SK" sz="2500">
                <a:latin typeface="Arial"/>
                <a:cs typeface="Arial"/>
              </a:rPr>
              <a:t>A platí tiež, že ak jedna hodnota </a:t>
            </a:r>
            <a:r>
              <a:rPr lang="sk-SK" sz="2500" b="1">
                <a:solidFill>
                  <a:srgbClr val="FF0000"/>
                </a:solidFill>
                <a:latin typeface="Arial"/>
                <a:cs typeface="Arial"/>
              </a:rPr>
              <a:t>klesá</a:t>
            </a:r>
            <a:r>
              <a:rPr lang="sk-SK" sz="2500">
                <a:solidFill>
                  <a:srgbClr val="FF0000"/>
                </a:solidFill>
                <a:latin typeface="Arial"/>
                <a:cs typeface="Arial"/>
              </a:rPr>
              <a:t> - </a:t>
            </a:r>
            <a:r>
              <a:rPr lang="sk-SK" sz="2500" b="1">
                <a:solidFill>
                  <a:srgbClr val="FF0000"/>
                </a:solidFill>
                <a:latin typeface="Arial"/>
                <a:cs typeface="Arial"/>
              </a:rPr>
              <a:t>klesá</a:t>
            </a:r>
            <a:r>
              <a:rPr lang="sk-SK" sz="2500" b="1">
                <a:latin typeface="Arial"/>
                <a:cs typeface="Arial"/>
              </a:rPr>
              <a:t> </a:t>
            </a:r>
            <a:r>
              <a:rPr lang="sk-SK" sz="2500">
                <a:latin typeface="Arial"/>
                <a:cs typeface="Arial"/>
              </a:rPr>
              <a:t>aj druhá hodnota.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sk-SK" sz="2500">
                <a:latin typeface="Arial"/>
                <a:cs typeface="Arial"/>
              </a:rPr>
              <a:t>Na upečenie 4 tort potrebujem 20 vajíčok. </a:t>
            </a:r>
            <a:endParaRPr lang="sk-SK" sz="2500">
              <a:latin typeface="Arial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sk-SK" sz="2500">
                <a:latin typeface="Arial"/>
                <a:cs typeface="Arial"/>
              </a:rPr>
              <a:t>Na upečenie 3 tort budem potrebovať 15 vajíčok, </a:t>
            </a:r>
            <a:endParaRPr lang="sk-SK" sz="2500">
              <a:latin typeface="Arial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sk-SK" sz="2500">
                <a:latin typeface="Arial"/>
                <a:cs typeface="Arial"/>
              </a:rPr>
              <a:t>na 2 torty 10 </a:t>
            </a:r>
            <a:endParaRPr lang="sk-SK" sz="2500">
              <a:latin typeface="Arial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sk-SK" sz="2500">
                <a:latin typeface="Arial"/>
                <a:cs typeface="Arial"/>
              </a:rPr>
              <a:t>a na 1 tortu 5 vajíčok.</a:t>
            </a:r>
            <a:endParaRPr lang="sk-SK" sz="2500">
              <a:latin typeface="Arial"/>
              <a:ea typeface="+mn-lt"/>
              <a:cs typeface="+mn-lt"/>
            </a:endParaRPr>
          </a:p>
          <a:p>
            <a:pPr marL="305435" indent="-305435"/>
            <a:endParaRPr lang="sk-SK"/>
          </a:p>
        </p:txBody>
      </p:sp>
      <p:pic>
        <p:nvPicPr>
          <p:cNvPr id="6" name="Obrázok 5" descr="Obrázok, na ktorom je jedlo, hrnček&#10;&#10;Popis vygenerovaný s veľmi vysokou spoľahlivosťou">
            <a:extLst>
              <a:ext uri="{FF2B5EF4-FFF2-40B4-BE49-F238E27FC236}">
                <a16:creationId xmlns:a16="http://schemas.microsoft.com/office/drawing/2014/main" id="{4DA432E0-0D58-4CE8-9246-3F6B2E7F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12" y="5267376"/>
            <a:ext cx="1030746" cy="987614"/>
          </a:xfrm>
          <a:prstGeom prst="rect">
            <a:avLst/>
          </a:prstGeom>
        </p:spPr>
      </p:pic>
      <p:pic>
        <p:nvPicPr>
          <p:cNvPr id="8" name="Obrázok 5" descr="Obrázok, na ktorom je jedlo, hrnček&#10;&#10;Popis vygenerovaný s veľmi vysokou spoľahlivosťou">
            <a:extLst>
              <a:ext uri="{FF2B5EF4-FFF2-40B4-BE49-F238E27FC236}">
                <a16:creationId xmlns:a16="http://schemas.microsoft.com/office/drawing/2014/main" id="{4904F7F0-2C86-4D3B-9BB5-DC16466FF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31" y="5261625"/>
            <a:ext cx="1030746" cy="987614"/>
          </a:xfrm>
          <a:prstGeom prst="rect">
            <a:avLst/>
          </a:prstGeom>
        </p:spPr>
      </p:pic>
      <p:pic>
        <p:nvPicPr>
          <p:cNvPr id="10" name="Obrázok 5" descr="Obrázok, na ktorom je jedlo, hrnček&#10;&#10;Popis vygenerovaný s veľmi vysokou spoľahlivosťou">
            <a:extLst>
              <a:ext uri="{FF2B5EF4-FFF2-40B4-BE49-F238E27FC236}">
                <a16:creationId xmlns:a16="http://schemas.microsoft.com/office/drawing/2014/main" id="{AB765062-5727-467E-AD37-A69A0EEE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93" y="5270251"/>
            <a:ext cx="1030746" cy="987614"/>
          </a:xfrm>
          <a:prstGeom prst="rect">
            <a:avLst/>
          </a:prstGeom>
        </p:spPr>
      </p:pic>
      <p:pic>
        <p:nvPicPr>
          <p:cNvPr id="12" name="Obrázok 5" descr="Obrázok, na ktorom je jedlo, hrnček&#10;&#10;Popis vygenerovaný s veľmi vysokou spoľahlivosťou">
            <a:extLst>
              <a:ext uri="{FF2B5EF4-FFF2-40B4-BE49-F238E27FC236}">
                <a16:creationId xmlns:a16="http://schemas.microsoft.com/office/drawing/2014/main" id="{D8CAAB45-DEED-4ECE-8D76-014AA257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86" y="5250123"/>
            <a:ext cx="1030746" cy="987614"/>
          </a:xfrm>
          <a:prstGeom prst="rect">
            <a:avLst/>
          </a:prstGeom>
        </p:spPr>
      </p:pic>
      <p:pic>
        <p:nvPicPr>
          <p:cNvPr id="14" name="Obrázok 5" descr="Obrázok, na ktorom je jedlo, hrnček&#10;&#10;Popis vygenerovaný s veľmi vysokou spoľahlivosťou">
            <a:extLst>
              <a:ext uri="{FF2B5EF4-FFF2-40B4-BE49-F238E27FC236}">
                <a16:creationId xmlns:a16="http://schemas.microsoft.com/office/drawing/2014/main" id="{A09CCA59-81A5-4C7B-A05F-154DCE59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21" y="5273127"/>
            <a:ext cx="1030746" cy="987614"/>
          </a:xfrm>
          <a:prstGeom prst="rect">
            <a:avLst/>
          </a:prstGeom>
        </p:spPr>
      </p:pic>
      <p:pic>
        <p:nvPicPr>
          <p:cNvPr id="15" name="Obrázok 15" descr="Obrázok, na ktorom je koláč, stôl, auto, jedlo&#10;&#10;Popis vygenerovaný s veľmi vysokou spoľahlivosťou">
            <a:extLst>
              <a:ext uri="{FF2B5EF4-FFF2-40B4-BE49-F238E27FC236}">
                <a16:creationId xmlns:a16="http://schemas.microsoft.com/office/drawing/2014/main" id="{77161D75-BAAD-4677-9D11-78547B1C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287" y="4546120"/>
            <a:ext cx="2743200" cy="164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A04F9-CCC2-44D8-B7B4-5E15452B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722"/>
            <a:ext cx="11029616" cy="1188720"/>
          </a:xfrm>
        </p:spPr>
        <p:txBody>
          <a:bodyPr>
            <a:normAutofit/>
          </a:bodyPr>
          <a:lstStyle/>
          <a:p>
            <a:r>
              <a:rPr lang="sk-SK" sz="6000">
                <a:solidFill>
                  <a:schemeClr val="bg1"/>
                </a:solidFill>
                <a:latin typeface="Cavolini"/>
              </a:rPr>
              <a:t>             Úlohy: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984456-E2A3-428D-A4B7-BBB25A63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72" y="2340864"/>
            <a:ext cx="11849123" cy="3634486"/>
          </a:xfrm>
        </p:spPr>
        <p:txBody>
          <a:bodyPr>
            <a:noAutofit/>
          </a:bodyPr>
          <a:lstStyle/>
          <a:p>
            <a:pPr marL="305435" indent="-305435"/>
            <a:r>
              <a:rPr lang="sk-SK" sz="3500">
                <a:solidFill>
                  <a:schemeClr val="bg1"/>
                </a:solidFill>
                <a:latin typeface="Arial"/>
                <a:ea typeface="+mn-lt"/>
                <a:cs typeface="+mn-lt"/>
              </a:rPr>
              <a:t>1. Ak za dve čokolády zaplatím 4 eurá. Koľko zaplatím za 5 čokolád? </a:t>
            </a:r>
            <a:endParaRPr lang="sk-SK" sz="350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sk-SK" sz="3500">
                <a:solidFill>
                  <a:schemeClr val="bg1"/>
                </a:solidFill>
                <a:latin typeface="Arial"/>
                <a:ea typeface="+mn-lt"/>
                <a:cs typeface="+mn-lt"/>
              </a:rPr>
              <a:t>Riešenie: </a:t>
            </a:r>
            <a:r>
              <a:rPr lang="sk-SK" sz="3500">
                <a:latin typeface="Arial"/>
                <a:ea typeface="+mn-lt"/>
                <a:cs typeface="+mn-lt"/>
              </a:rPr>
              <a:t/>
            </a:r>
            <a:br>
              <a:rPr lang="sk-SK" sz="3500">
                <a:latin typeface="Arial"/>
                <a:ea typeface="+mn-lt"/>
                <a:cs typeface="+mn-lt"/>
              </a:rPr>
            </a:br>
            <a:r>
              <a:rPr lang="sk-SK" sz="3500">
                <a:solidFill>
                  <a:schemeClr val="bg1"/>
                </a:solidFill>
                <a:latin typeface="Arial"/>
                <a:ea typeface="+mn-lt"/>
                <a:cs typeface="+mn-lt"/>
              </a:rPr>
              <a:t>Najprv musím zistiť, koľko stojí jedna čokoláda: </a:t>
            </a:r>
            <a:r>
              <a:rPr lang="sk-SK" sz="3500">
                <a:latin typeface="Arial"/>
                <a:ea typeface="+mn-lt"/>
                <a:cs typeface="+mn-lt"/>
              </a:rPr>
              <a:t/>
            </a:r>
            <a:br>
              <a:rPr lang="sk-SK" sz="3500">
                <a:latin typeface="Arial"/>
                <a:ea typeface="+mn-lt"/>
                <a:cs typeface="+mn-lt"/>
              </a:rPr>
            </a:br>
            <a:r>
              <a:rPr lang="sk-SK" sz="3500">
                <a:solidFill>
                  <a:schemeClr val="bg1"/>
                </a:solidFill>
                <a:latin typeface="Arial"/>
                <a:ea typeface="+mn-lt"/>
                <a:cs typeface="+mn-lt"/>
              </a:rPr>
              <a:t>4 eurá rozdelím medzi 2 čokolády - 4:2=2 </a:t>
            </a:r>
            <a:br>
              <a:rPr lang="sk-SK" sz="3500">
                <a:solidFill>
                  <a:schemeClr val="bg1"/>
                </a:solidFill>
                <a:latin typeface="Arial"/>
                <a:ea typeface="+mn-lt"/>
                <a:cs typeface="+mn-lt"/>
              </a:rPr>
            </a:br>
            <a:r>
              <a:rPr lang="sk-SK" sz="3500">
                <a:solidFill>
                  <a:schemeClr val="bg1"/>
                </a:solidFill>
                <a:latin typeface="Arial"/>
                <a:ea typeface="+mn-lt"/>
                <a:cs typeface="+mn-lt"/>
              </a:rPr>
              <a:t>Jedna čokoláda teda stojí 2 eurá. </a:t>
            </a:r>
            <a:br>
              <a:rPr lang="sk-SK" sz="3500">
                <a:solidFill>
                  <a:schemeClr val="bg1"/>
                </a:solidFill>
                <a:latin typeface="Arial"/>
                <a:ea typeface="+mn-lt"/>
                <a:cs typeface="+mn-lt"/>
              </a:rPr>
            </a:br>
            <a:r>
              <a:rPr lang="sk-SK" sz="3500">
                <a:solidFill>
                  <a:schemeClr val="bg1"/>
                </a:solidFill>
                <a:latin typeface="Arial"/>
                <a:ea typeface="+mn-lt"/>
                <a:cs typeface="+mn-lt"/>
              </a:rPr>
              <a:t>Teraz si môžem vypočítať, koľko stojí 5 čokolád - 5.2=10. Za 5 čokolád zaplatím 10eur.</a:t>
            </a:r>
            <a:endParaRPr lang="sk-SK" sz="35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639988-4F09-4798-BFBD-09C7C6AF2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68" y="744977"/>
            <a:ext cx="11633463" cy="610739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sk-SK" sz="3600" b="1">
                <a:solidFill>
                  <a:srgbClr val="FC0303"/>
                </a:solidFill>
                <a:highlight>
                  <a:srgbClr val="C0C0C0"/>
                </a:highlight>
                <a:latin typeface="Arial"/>
                <a:ea typeface="+mn-lt"/>
                <a:cs typeface="+mn-lt"/>
              </a:rPr>
              <a:t>2. V záhrade pracujú 5 záhradníci. Za 5 hodín vysadia 45 stromčekov. Koľko stromčekov vysadia za 3 hodiny? </a:t>
            </a:r>
            <a:endParaRPr lang="sk-SK" sz="3600" b="1">
              <a:solidFill>
                <a:srgbClr val="FC0303"/>
              </a:solidFill>
              <a:highlight>
                <a:srgbClr val="C0C0C0"/>
              </a:highlight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sk-SK" sz="3600" b="1">
                <a:solidFill>
                  <a:srgbClr val="FC0303"/>
                </a:solidFill>
                <a:highlight>
                  <a:srgbClr val="C0C0C0"/>
                </a:highlight>
                <a:latin typeface="Arial"/>
                <a:ea typeface="+mn-lt"/>
                <a:cs typeface="+mn-lt"/>
              </a:rPr>
              <a:t>Riešenie je v podstate rovnaké ako v predchádzajúcej úlohe: </a:t>
            </a:r>
            <a:br>
              <a:rPr lang="sk-SK" sz="3600" b="1">
                <a:solidFill>
                  <a:srgbClr val="FC0303"/>
                </a:solidFill>
                <a:highlight>
                  <a:srgbClr val="C0C0C0"/>
                </a:highlight>
                <a:latin typeface="Arial"/>
                <a:ea typeface="+mn-lt"/>
                <a:cs typeface="+mn-lt"/>
              </a:rPr>
            </a:br>
            <a:r>
              <a:rPr lang="sk-SK" sz="3600" b="1">
                <a:solidFill>
                  <a:srgbClr val="FC0303"/>
                </a:solidFill>
                <a:highlight>
                  <a:srgbClr val="C0C0C0"/>
                </a:highlight>
                <a:latin typeface="Arial"/>
                <a:ea typeface="+mn-lt"/>
                <a:cs typeface="+mn-lt"/>
              </a:rPr>
              <a:t>Najprv si vypočítam koľko stromčekov vysadia za hodinu: 45:5= 9 </a:t>
            </a:r>
            <a:br>
              <a:rPr lang="sk-SK" sz="3600" b="1">
                <a:solidFill>
                  <a:srgbClr val="FC0303"/>
                </a:solidFill>
                <a:highlight>
                  <a:srgbClr val="C0C0C0"/>
                </a:highlight>
                <a:latin typeface="Arial"/>
                <a:ea typeface="+mn-lt"/>
                <a:cs typeface="+mn-lt"/>
              </a:rPr>
            </a:br>
            <a:r>
              <a:rPr lang="sk-SK" sz="3600" b="1">
                <a:solidFill>
                  <a:srgbClr val="FC0303"/>
                </a:solidFill>
                <a:highlight>
                  <a:srgbClr val="C0C0C0"/>
                </a:highlight>
                <a:latin typeface="Arial"/>
                <a:ea typeface="+mn-lt"/>
                <a:cs typeface="+mn-lt"/>
              </a:rPr>
              <a:t>A teraz vypočítam koľko ich vysadia za tri hodiny: 3.9=27. </a:t>
            </a:r>
            <a:br>
              <a:rPr lang="sk-SK" sz="3600" b="1">
                <a:solidFill>
                  <a:srgbClr val="FC0303"/>
                </a:solidFill>
                <a:highlight>
                  <a:srgbClr val="C0C0C0"/>
                </a:highlight>
                <a:latin typeface="Arial"/>
                <a:ea typeface="+mn-lt"/>
                <a:cs typeface="+mn-lt"/>
              </a:rPr>
            </a:br>
            <a:r>
              <a:rPr lang="sk-SK" sz="3600" b="1">
                <a:solidFill>
                  <a:srgbClr val="FC0303"/>
                </a:solidFill>
                <a:highlight>
                  <a:srgbClr val="C0C0C0"/>
                </a:highlight>
                <a:latin typeface="Arial"/>
                <a:ea typeface="+mn-lt"/>
                <a:cs typeface="+mn-lt"/>
              </a:rPr>
              <a:t>Za tri hodiny vysadia 27 stromčekov.</a:t>
            </a:r>
            <a:br>
              <a:rPr lang="sk-SK" sz="3600" b="1">
                <a:solidFill>
                  <a:srgbClr val="FC0303"/>
                </a:solidFill>
                <a:highlight>
                  <a:srgbClr val="C0C0C0"/>
                </a:highlight>
                <a:latin typeface="Arial"/>
                <a:ea typeface="+mn-lt"/>
                <a:cs typeface="+mn-lt"/>
              </a:rPr>
            </a:br>
            <a:endParaRPr lang="sk-SK" sz="3600" b="1">
              <a:solidFill>
                <a:srgbClr val="FC0303"/>
              </a:solidFill>
              <a:highlight>
                <a:srgbClr val="C0C0C0"/>
              </a:highligh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597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6F5E5-92C3-4337-B785-07AE00E6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2" y="729658"/>
            <a:ext cx="11906634" cy="5560331"/>
          </a:xfrm>
        </p:spPr>
        <p:txBody>
          <a:bodyPr>
            <a:noAutofit/>
          </a:bodyPr>
          <a:lstStyle/>
          <a:p>
            <a:pPr algn="ctr"/>
            <a:r>
              <a:rPr lang="sk-SK" sz="6000" b="1">
                <a:solidFill>
                  <a:srgbClr val="7030A0"/>
                </a:solidFill>
                <a:latin typeface="Cavolini"/>
                <a:ea typeface="+mj-lt"/>
                <a:cs typeface="+mj-lt"/>
              </a:rPr>
              <a:t>Dúfam, </a:t>
            </a:r>
            <a:br>
              <a:rPr lang="sk-SK" sz="6000" b="1">
                <a:solidFill>
                  <a:srgbClr val="7030A0"/>
                </a:solidFill>
                <a:latin typeface="Cavolini"/>
                <a:ea typeface="+mj-lt"/>
                <a:cs typeface="+mj-lt"/>
              </a:rPr>
            </a:br>
            <a:r>
              <a:rPr lang="sk-SK" sz="6000" b="1">
                <a:solidFill>
                  <a:srgbClr val="7030A0"/>
                </a:solidFill>
                <a:latin typeface="Cavolini"/>
                <a:ea typeface="+mj-lt"/>
                <a:cs typeface="+mj-lt"/>
              </a:rPr>
              <a:t>že ste priamu úmernosť pochopili </a:t>
            </a:r>
            <a:br>
              <a:rPr lang="sk-SK" sz="6000" b="1">
                <a:solidFill>
                  <a:srgbClr val="7030A0"/>
                </a:solidFill>
                <a:latin typeface="Cavolini"/>
                <a:ea typeface="+mj-lt"/>
                <a:cs typeface="+mj-lt"/>
              </a:rPr>
            </a:br>
            <a:r>
              <a:rPr lang="sk-SK" sz="6000" b="1">
                <a:solidFill>
                  <a:srgbClr val="7030A0"/>
                </a:solidFill>
                <a:latin typeface="Cavolini"/>
                <a:ea typeface="+mj-lt"/>
                <a:cs typeface="+mj-lt"/>
              </a:rPr>
              <a:t>a </a:t>
            </a:r>
            <a:br>
              <a:rPr lang="sk-SK" sz="6000" b="1">
                <a:solidFill>
                  <a:srgbClr val="7030A0"/>
                </a:solidFill>
                <a:latin typeface="Cavolini"/>
                <a:ea typeface="+mj-lt"/>
                <a:cs typeface="+mj-lt"/>
              </a:rPr>
            </a:br>
            <a:r>
              <a:rPr lang="sk-SK" sz="6000" b="1">
                <a:solidFill>
                  <a:srgbClr val="7030A0"/>
                </a:solidFill>
                <a:latin typeface="Cavolini"/>
                <a:ea typeface="+mj-lt"/>
                <a:cs typeface="+mj-lt"/>
              </a:rPr>
              <a:t>ďakujem </a:t>
            </a:r>
            <a:br>
              <a:rPr lang="sk-SK" sz="6000" b="1">
                <a:solidFill>
                  <a:srgbClr val="7030A0"/>
                </a:solidFill>
                <a:latin typeface="Cavolini"/>
                <a:ea typeface="+mj-lt"/>
                <a:cs typeface="+mj-lt"/>
              </a:rPr>
            </a:br>
            <a:r>
              <a:rPr lang="sk-SK" sz="6000" b="1">
                <a:solidFill>
                  <a:srgbClr val="7030A0"/>
                </a:solidFill>
                <a:latin typeface="Cavolini"/>
                <a:ea typeface="+mj-lt"/>
                <a:cs typeface="+mj-lt"/>
              </a:rPr>
              <a:t>za Vašu pozornosť.</a:t>
            </a:r>
            <a:endParaRPr lang="sk-SK" sz="6000" b="1">
              <a:solidFill>
                <a:srgbClr val="7030A0"/>
              </a:solidFill>
              <a:latin typeface="Cavolini"/>
            </a:endParaRPr>
          </a:p>
        </p:txBody>
      </p:sp>
      <p:pic>
        <p:nvPicPr>
          <p:cNvPr id="3" name="Obrázok 3" descr="Obrázok, na ktorom je kreslenie&#10;&#10;Popis vygenerovaný s veľmi vysokou spoľahlivosťou">
            <a:extLst>
              <a:ext uri="{FF2B5EF4-FFF2-40B4-BE49-F238E27FC236}">
                <a16:creationId xmlns:a16="http://schemas.microsoft.com/office/drawing/2014/main" id="{83825D97-F973-4EDF-9C58-F6E77D1F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004" y="1710457"/>
            <a:ext cx="4242219" cy="42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243541"/>
      </a:dk2>
      <a:lt2>
        <a:srgbClr val="E8E2E5"/>
      </a:lt2>
      <a:accent1>
        <a:srgbClr val="46B381"/>
      </a:accent1>
      <a:accent2>
        <a:srgbClr val="3BB1AC"/>
      </a:accent2>
      <a:accent3>
        <a:srgbClr val="4D97C3"/>
      </a:accent3>
      <a:accent4>
        <a:srgbClr val="425AB4"/>
      </a:accent4>
      <a:accent5>
        <a:srgbClr val="654DC3"/>
      </a:accent5>
      <a:accent6>
        <a:srgbClr val="873EB3"/>
      </a:accent6>
      <a:hlink>
        <a:srgbClr val="C65488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Širokouhlá</PresentationFormat>
  <Paragraphs>24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5" baseType="lpstr">
      <vt:lpstr>Arial</vt:lpstr>
      <vt:lpstr>Avenir Next LT Pro</vt:lpstr>
      <vt:lpstr>Broadway</vt:lpstr>
      <vt:lpstr>Calibri</vt:lpstr>
      <vt:lpstr>Calibri Light</vt:lpstr>
      <vt:lpstr>Cavolini</vt:lpstr>
      <vt:lpstr>Wingdings 2</vt:lpstr>
      <vt:lpstr>Wingdings,Sans-Serif</vt:lpstr>
      <vt:lpstr>DividendVTI</vt:lpstr>
      <vt:lpstr>Priama úmernosť</vt:lpstr>
      <vt:lpstr>POvedzme si   čo je to   priama úmernosť.</vt:lpstr>
      <vt:lpstr>Prezentácia programu PowerPoint</vt:lpstr>
      <vt:lpstr>             Úlohy:</vt:lpstr>
      <vt:lpstr>Prezentácia programu PowerPoint</vt:lpstr>
      <vt:lpstr>Dúfam,  že ste priamu úmernosť pochopili  a  ďakujem  za Vašu pozornosť.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revision>1</cp:revision>
  <dcterms:created xsi:type="dcterms:W3CDTF">2020-03-31T09:31:39Z</dcterms:created>
  <dcterms:modified xsi:type="dcterms:W3CDTF">2023-05-18T04:49:16Z</dcterms:modified>
</cp:coreProperties>
</file>