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10/16/2021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A24B62-10E6-41FD-9811-6E2792F00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sk-SK" dirty="0"/>
              <a:t>Rozklad čísla na súčin prvočísel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3283EB-F129-45EA-840D-F5212AD13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373" y="5322570"/>
            <a:ext cx="4006977" cy="1069848"/>
          </a:xfrm>
        </p:spPr>
        <p:txBody>
          <a:bodyPr/>
          <a:lstStyle/>
          <a:p>
            <a:pPr algn="r"/>
            <a:r>
              <a:rPr lang="sk-SK" dirty="0"/>
              <a:t>6. Ročník ZŠ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5297F7E6-ECB6-4EF2-B660-12876DED691E}"/>
              </a:ext>
            </a:extLst>
          </p:cNvPr>
          <p:cNvSpPr/>
          <p:nvPr/>
        </p:nvSpPr>
        <p:spPr>
          <a:xfrm>
            <a:off x="488864" y="5043785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CAC336A5-8E8E-4C24-BA9F-0FFF014EBBE5}"/>
              </a:ext>
            </a:extLst>
          </p:cNvPr>
          <p:cNvSpPr/>
          <p:nvPr/>
        </p:nvSpPr>
        <p:spPr>
          <a:xfrm>
            <a:off x="1673182" y="479673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1D5EECBA-3E79-42E9-A57A-77C50990A314}"/>
              </a:ext>
            </a:extLst>
          </p:cNvPr>
          <p:cNvSpPr/>
          <p:nvPr/>
        </p:nvSpPr>
        <p:spPr>
          <a:xfrm>
            <a:off x="2452431" y="572006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B47FF44C-33B7-4B08-A6AC-4B651CC95ABF}"/>
              </a:ext>
            </a:extLst>
          </p:cNvPr>
          <p:cNvSpPr/>
          <p:nvPr/>
        </p:nvSpPr>
        <p:spPr>
          <a:xfrm>
            <a:off x="3733583" y="4474933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3FB41D6E-D4B1-4366-A7ED-7D3185466BBD}"/>
              </a:ext>
            </a:extLst>
          </p:cNvPr>
          <p:cNvSpPr/>
          <p:nvPr/>
        </p:nvSpPr>
        <p:spPr>
          <a:xfrm>
            <a:off x="4155989" y="5464623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2D732D2B-8907-4E70-9E16-36814EC190F0}"/>
              </a:ext>
            </a:extLst>
          </p:cNvPr>
          <p:cNvSpPr/>
          <p:nvPr/>
        </p:nvSpPr>
        <p:spPr>
          <a:xfrm>
            <a:off x="5454478" y="4860905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DAFC8E9F-C079-489C-AEB0-96D6F7F6019B}"/>
              </a:ext>
            </a:extLst>
          </p:cNvPr>
          <p:cNvSpPr/>
          <p:nvPr/>
        </p:nvSpPr>
        <p:spPr>
          <a:xfrm>
            <a:off x="6280064" y="572006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162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6A6314-F34D-4D86-A58F-61704F3C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6370B03-BE2E-4C81-82F1-74A971B6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26" y="-746"/>
            <a:ext cx="12193326" cy="6858746"/>
          </a:xfrm>
        </p:spPr>
      </p:pic>
    </p:spTree>
    <p:extLst>
      <p:ext uri="{BB962C8B-B14F-4D97-AF65-F5344CB8AC3E}">
        <p14:creationId xmlns:p14="http://schemas.microsoft.com/office/powerpoint/2010/main" val="17135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8D64D2B-C91F-42B8-8DBF-09EB34B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7007"/>
            <a:ext cx="10058400" cy="1609344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19DB36-C033-4A91-B6B8-100C2E83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sz="2400" dirty="0">
                <a:solidFill>
                  <a:schemeClr val="tx2">
                    <a:lumMod val="50000"/>
                  </a:schemeClr>
                </a:solidFill>
              </a:rPr>
              <a:t>ÚLOHA PRE CHLAPCOV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AA26AF5-73C3-4B96-A288-BE1FAFECE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/>
              <a:t>Nájdite všetky delitele čísel: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B9D15731-2741-4463-8195-3EDBB9A7A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sz="2400" dirty="0"/>
              <a:t>ÚLOHA PRE DIEVČATÁ</a:t>
            </a: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EA4A36E4-B12A-4BEE-884B-EE335F6A97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/>
              <a:t>Nájdite všetky delitele čísel: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08C8142E-EB77-49CF-A960-4E61821B2A7D}"/>
              </a:ext>
            </a:extLst>
          </p:cNvPr>
          <p:cNvSpPr/>
          <p:nvPr/>
        </p:nvSpPr>
        <p:spPr>
          <a:xfrm>
            <a:off x="1346285" y="3385185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FA149E24-BB45-418A-8494-ECBF46567245}"/>
              </a:ext>
            </a:extLst>
          </p:cNvPr>
          <p:cNvSpPr/>
          <p:nvPr/>
        </p:nvSpPr>
        <p:spPr>
          <a:xfrm>
            <a:off x="2807887" y="4389120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24</a:t>
            </a:r>
            <a:endParaRPr lang="sk-SK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E444AFB5-064B-4F18-A982-465A37B1A572}"/>
              </a:ext>
            </a:extLst>
          </p:cNvPr>
          <p:cNvSpPr/>
          <p:nvPr/>
        </p:nvSpPr>
        <p:spPr>
          <a:xfrm>
            <a:off x="3860885" y="3294531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17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B60DD272-BE32-4583-8A4F-CA46E1C0A159}"/>
              </a:ext>
            </a:extLst>
          </p:cNvPr>
          <p:cNvSpPr/>
          <p:nvPr/>
        </p:nvSpPr>
        <p:spPr>
          <a:xfrm>
            <a:off x="1346285" y="511171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078937D1-228A-4470-88E6-0243A8FE77FA}"/>
              </a:ext>
            </a:extLst>
          </p:cNvPr>
          <p:cNvSpPr/>
          <p:nvPr/>
        </p:nvSpPr>
        <p:spPr>
          <a:xfrm>
            <a:off x="4400124" y="5166574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8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556D2DD9-68A5-471B-9C80-B8631D691D8D}"/>
              </a:ext>
            </a:extLst>
          </p:cNvPr>
          <p:cNvSpPr/>
          <p:nvPr/>
        </p:nvSpPr>
        <p:spPr>
          <a:xfrm>
            <a:off x="8159926" y="3586460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23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3229B442-D327-4483-B27A-657262DD0C01}"/>
              </a:ext>
            </a:extLst>
          </p:cNvPr>
          <p:cNvSpPr/>
          <p:nvPr/>
        </p:nvSpPr>
        <p:spPr>
          <a:xfrm>
            <a:off x="9452060" y="4919960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16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2943BFD9-4407-4E49-919C-A515F20CE61C}"/>
              </a:ext>
            </a:extLst>
          </p:cNvPr>
          <p:cNvSpPr/>
          <p:nvPr/>
        </p:nvSpPr>
        <p:spPr>
          <a:xfrm>
            <a:off x="7782856" y="4850785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CB586BCB-3E60-4001-8092-0D09A57E15A3}"/>
              </a:ext>
            </a:extLst>
          </p:cNvPr>
          <p:cNvSpPr/>
          <p:nvPr/>
        </p:nvSpPr>
        <p:spPr>
          <a:xfrm>
            <a:off x="9652085" y="3081635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sk-SK" sz="5400" b="1" cap="none" spc="0" dirty="0">
                <a:ln/>
                <a:solidFill>
                  <a:schemeClr val="accent4"/>
                </a:solidFill>
                <a:effectLst/>
              </a:rPr>
              <a:t>36</a:t>
            </a: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ED3DE77A-D7FE-4573-BA3F-F1EB0F42FB88}"/>
              </a:ext>
            </a:extLst>
          </p:cNvPr>
          <p:cNvSpPr/>
          <p:nvPr/>
        </p:nvSpPr>
        <p:spPr>
          <a:xfrm>
            <a:off x="6749573" y="411033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0232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19DB36-C033-4A91-B6B8-100C2E83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768096"/>
            <a:ext cx="4754880" cy="64008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sz="2400" dirty="0">
                <a:solidFill>
                  <a:schemeClr val="tx2">
                    <a:lumMod val="50000"/>
                  </a:schemeClr>
                </a:solidFill>
              </a:rPr>
              <a:t>ÚLOHA PRE CHLAPCOV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AA26AF5-73C3-4B96-A288-BE1FAFECE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741824"/>
            <a:ext cx="4818614" cy="4982825"/>
          </a:xfrm>
        </p:spPr>
        <p:txBody>
          <a:bodyPr>
            <a:normAutofit/>
          </a:bodyPr>
          <a:lstStyle/>
          <a:p>
            <a:r>
              <a:rPr lang="sk-SK" dirty="0"/>
              <a:t>Nájdite všetky delitele čísel: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... 1, 2, 5, 10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 ... 1, 17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 ... 1,2,3,4,6,8,12,24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 ... 1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 ... 1, 2, 4, 8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B9D15731-2741-4463-8195-3EDBB9A7A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3539" y="763845"/>
            <a:ext cx="4754880" cy="64008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sz="2400" dirty="0"/>
              <a:t>ÚLOHA PRE DIEVČATÁ</a:t>
            </a: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EA4A36E4-B12A-4BEE-884B-EE335F6A9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3539" y="1741824"/>
            <a:ext cx="5688436" cy="4830425"/>
          </a:xfrm>
        </p:spPr>
        <p:txBody>
          <a:bodyPr>
            <a:normAutofit/>
          </a:bodyPr>
          <a:lstStyle/>
          <a:p>
            <a:r>
              <a:rPr lang="sk-SK" dirty="0"/>
              <a:t>Nájdite všetky delitele čísel: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 ... 1, 3, 9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 ... 1, 23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 ... 1, 2, 3, 4, 6, 9, 12, 18, 36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 ... 1, 2, 4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 ... 1, 2, 4, 8, 16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08C8142E-EB77-49CF-A960-4E61821B2A7D}"/>
              </a:ext>
            </a:extLst>
          </p:cNvPr>
          <p:cNvSpPr/>
          <p:nvPr/>
        </p:nvSpPr>
        <p:spPr>
          <a:xfrm>
            <a:off x="1193884" y="2188845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FA149E24-BB45-418A-8494-ECBF46567245}"/>
              </a:ext>
            </a:extLst>
          </p:cNvPr>
          <p:cNvSpPr/>
          <p:nvPr/>
        </p:nvSpPr>
        <p:spPr>
          <a:xfrm>
            <a:off x="1193884" y="3829531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24</a:t>
            </a:r>
            <a:endParaRPr lang="sk-SK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E444AFB5-064B-4F18-A982-465A37B1A572}"/>
              </a:ext>
            </a:extLst>
          </p:cNvPr>
          <p:cNvSpPr/>
          <p:nvPr/>
        </p:nvSpPr>
        <p:spPr>
          <a:xfrm>
            <a:off x="1193884" y="3034217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17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B60DD272-BE32-4583-8A4F-CA46E1C0A159}"/>
              </a:ext>
            </a:extLst>
          </p:cNvPr>
          <p:cNvSpPr/>
          <p:nvPr/>
        </p:nvSpPr>
        <p:spPr>
          <a:xfrm>
            <a:off x="1422312" y="4752861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078937D1-228A-4470-88E6-0243A8FE77FA}"/>
              </a:ext>
            </a:extLst>
          </p:cNvPr>
          <p:cNvSpPr/>
          <p:nvPr/>
        </p:nvSpPr>
        <p:spPr>
          <a:xfrm>
            <a:off x="1422312" y="5548175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8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556D2DD9-68A5-471B-9C80-B8631D691D8D}"/>
              </a:ext>
            </a:extLst>
          </p:cNvPr>
          <p:cNvSpPr/>
          <p:nvPr/>
        </p:nvSpPr>
        <p:spPr>
          <a:xfrm>
            <a:off x="6369197" y="3034217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23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3229B442-D327-4483-B27A-657262DD0C01}"/>
              </a:ext>
            </a:extLst>
          </p:cNvPr>
          <p:cNvSpPr/>
          <p:nvPr/>
        </p:nvSpPr>
        <p:spPr>
          <a:xfrm>
            <a:off x="6359648" y="5470765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16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2943BFD9-4407-4E49-919C-A515F20CE61C}"/>
              </a:ext>
            </a:extLst>
          </p:cNvPr>
          <p:cNvSpPr/>
          <p:nvPr/>
        </p:nvSpPr>
        <p:spPr>
          <a:xfrm>
            <a:off x="6517355" y="4624845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CB586BCB-3E60-4001-8092-0D09A57E15A3}"/>
              </a:ext>
            </a:extLst>
          </p:cNvPr>
          <p:cNvSpPr/>
          <p:nvPr/>
        </p:nvSpPr>
        <p:spPr>
          <a:xfrm>
            <a:off x="6359649" y="3829805"/>
            <a:ext cx="109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sk-SK" sz="5400" b="1" cap="none" spc="0" dirty="0">
                <a:ln/>
                <a:solidFill>
                  <a:schemeClr val="accent4"/>
                </a:solidFill>
                <a:effectLst/>
              </a:rPr>
              <a:t>36</a:t>
            </a: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ED3DE77A-D7FE-4573-BA3F-F1EB0F42FB88}"/>
              </a:ext>
            </a:extLst>
          </p:cNvPr>
          <p:cNvSpPr/>
          <p:nvPr/>
        </p:nvSpPr>
        <p:spPr>
          <a:xfrm>
            <a:off x="6594420" y="21888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504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5DD448-9332-42B7-AAF7-93F8E826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z toho vyplýva?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C0A27C9-E587-4E4B-AAB3-0F99812210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044" y="3287712"/>
            <a:ext cx="2562225" cy="3333750"/>
          </a:xfrm>
        </p:spPr>
      </p:pic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B9B032E8-F7FC-4C21-B1AA-D9D4680EA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223" y="484632"/>
            <a:ext cx="3613404" cy="3977640"/>
          </a:xfrm>
        </p:spPr>
        <p:txBody>
          <a:bodyPr/>
          <a:lstStyle/>
          <a:p>
            <a:r>
              <a:rPr lang="sk-SK" dirty="0"/>
              <a:t>Podľa toho rozdeľujeme čísla na dve skupiny:</a:t>
            </a:r>
          </a:p>
        </p:txBody>
      </p:sp>
      <p:sp>
        <p:nvSpPr>
          <p:cNvPr id="8" name="Bublina reči: oválna 7">
            <a:extLst>
              <a:ext uri="{FF2B5EF4-FFF2-40B4-BE49-F238E27FC236}">
                <a16:creationId xmlns:a16="http://schemas.microsoft.com/office/drawing/2014/main" id="{4E6CD3AE-28C9-433F-A247-3B640DECA002}"/>
              </a:ext>
            </a:extLst>
          </p:cNvPr>
          <p:cNvSpPr/>
          <p:nvPr/>
        </p:nvSpPr>
        <p:spPr>
          <a:xfrm>
            <a:off x="2505075" y="1846326"/>
            <a:ext cx="4686300" cy="2001774"/>
          </a:xfrm>
          <a:prstGeom prst="wedgeEllipseCallout">
            <a:avLst>
              <a:gd name="adj1" fmla="val -49085"/>
              <a:gd name="adj2" fmla="val 6821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2">
                    <a:lumMod val="50000"/>
                  </a:schemeClr>
                </a:solidFill>
              </a:rPr>
              <a:t>Čísla majú rôzny počet deliteľov:</a:t>
            </a:r>
          </a:p>
          <a:p>
            <a:pPr algn="ctr"/>
            <a:r>
              <a:rPr lang="sk-SK" sz="2400" b="1" dirty="0">
                <a:solidFill>
                  <a:schemeClr val="accent2">
                    <a:lumMod val="50000"/>
                  </a:schemeClr>
                </a:solidFill>
              </a:rPr>
              <a:t>jedného, dvoch alebo viacerých.</a:t>
            </a:r>
          </a:p>
        </p:txBody>
      </p:sp>
      <p:sp>
        <p:nvSpPr>
          <p:cNvPr id="9" name="Zástupný objekt pre obsah 4">
            <a:extLst>
              <a:ext uri="{FF2B5EF4-FFF2-40B4-BE49-F238E27FC236}">
                <a16:creationId xmlns:a16="http://schemas.microsoft.com/office/drawing/2014/main" id="{28087EE2-1139-43EC-AA2F-A053470BAA00}"/>
              </a:ext>
            </a:extLst>
          </p:cNvPr>
          <p:cNvSpPr txBox="1">
            <a:spLocks/>
          </p:cNvSpPr>
          <p:nvPr/>
        </p:nvSpPr>
        <p:spPr>
          <a:xfrm>
            <a:off x="7974552" y="2227707"/>
            <a:ext cx="36134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BA285B2-2275-46E3-BCA0-9B3D38D99B77}"/>
              </a:ext>
            </a:extLst>
          </p:cNvPr>
          <p:cNvSpPr/>
          <p:nvPr/>
        </p:nvSpPr>
        <p:spPr>
          <a:xfrm>
            <a:off x="7897522" y="1550122"/>
            <a:ext cx="3690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Prvočísla:</a:t>
            </a:r>
          </a:p>
        </p:txBody>
      </p:sp>
      <p:sp>
        <p:nvSpPr>
          <p:cNvPr id="11" name="Zástupný objekt pre obsah 4">
            <a:extLst>
              <a:ext uri="{FF2B5EF4-FFF2-40B4-BE49-F238E27FC236}">
                <a16:creationId xmlns:a16="http://schemas.microsoft.com/office/drawing/2014/main" id="{03F143A0-7563-421E-8502-F42FDEC16E2E}"/>
              </a:ext>
            </a:extLst>
          </p:cNvPr>
          <p:cNvSpPr txBox="1">
            <a:spLocks/>
          </p:cNvSpPr>
          <p:nvPr/>
        </p:nvSpPr>
        <p:spPr>
          <a:xfrm>
            <a:off x="7785894" y="2786039"/>
            <a:ext cx="3802062" cy="10620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To sú tie čísla, ktoré majú presne dva rôzne delitele – jednotku a samého seba.</a:t>
            </a:r>
          </a:p>
        </p:txBody>
      </p:sp>
      <p:sp>
        <p:nvSpPr>
          <p:cNvPr id="12" name="Zástupný objekt pre obsah 4">
            <a:extLst>
              <a:ext uri="{FF2B5EF4-FFF2-40B4-BE49-F238E27FC236}">
                <a16:creationId xmlns:a16="http://schemas.microsoft.com/office/drawing/2014/main" id="{3C48D14B-E469-412E-9F11-F8695F169AE7}"/>
              </a:ext>
            </a:extLst>
          </p:cNvPr>
          <p:cNvSpPr txBox="1">
            <a:spLocks/>
          </p:cNvSpPr>
          <p:nvPr/>
        </p:nvSpPr>
        <p:spPr>
          <a:xfrm>
            <a:off x="7785894" y="5154334"/>
            <a:ext cx="3802062" cy="10620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To sú tie čísla, ktoré majú aspoň tri rôzne delitele.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A1C028D8-3534-42B5-80C7-089B1A95D2B0}"/>
              </a:ext>
            </a:extLst>
          </p:cNvPr>
          <p:cNvSpPr/>
          <p:nvPr/>
        </p:nvSpPr>
        <p:spPr>
          <a:xfrm>
            <a:off x="7033308" y="4064019"/>
            <a:ext cx="5078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Zložené čísla: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E232D228-BCEC-4CE7-9F89-21220FA9E917}"/>
              </a:ext>
            </a:extLst>
          </p:cNvPr>
          <p:cNvSpPr/>
          <p:nvPr/>
        </p:nvSpPr>
        <p:spPr>
          <a:xfrm>
            <a:off x="3071137" y="2201142"/>
            <a:ext cx="355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Jednotka</a:t>
            </a:r>
          </a:p>
        </p:txBody>
      </p:sp>
      <p:sp>
        <p:nvSpPr>
          <p:cNvPr id="16" name="Zástupný objekt pre obsah 4">
            <a:extLst>
              <a:ext uri="{FF2B5EF4-FFF2-40B4-BE49-F238E27FC236}">
                <a16:creationId xmlns:a16="http://schemas.microsoft.com/office/drawing/2014/main" id="{F38990F2-0CB2-4C4F-8A52-5D556B991333}"/>
              </a:ext>
            </a:extLst>
          </p:cNvPr>
          <p:cNvSpPr txBox="1">
            <a:spLocks/>
          </p:cNvSpPr>
          <p:nvPr/>
        </p:nvSpPr>
        <p:spPr>
          <a:xfrm>
            <a:off x="3071137" y="3359445"/>
            <a:ext cx="3802062" cy="1062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Nie je prvočíslo ani zložené číslo. Má totiž iba jedného deliteľa – seba samého.</a:t>
            </a:r>
          </a:p>
        </p:txBody>
      </p:sp>
    </p:spTree>
    <p:extLst>
      <p:ext uri="{BB962C8B-B14F-4D97-AF65-F5344CB8AC3E}">
        <p14:creationId xmlns:p14="http://schemas.microsoft.com/office/powerpoint/2010/main" val="1153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8" grpId="1" animBg="1"/>
      <p:bldP spid="10" grpId="0"/>
      <p:bldP spid="11" grpId="0" animBg="1"/>
      <p:bldP spid="12" grpId="0" animBg="1"/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5E8899-1C3F-4361-B57E-1D091802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6" y="485922"/>
            <a:ext cx="10179177" cy="1609344"/>
          </a:xfrm>
        </p:spPr>
        <p:txBody>
          <a:bodyPr/>
          <a:lstStyle/>
          <a:p>
            <a:pPr algn="ctr"/>
            <a:r>
              <a:rPr lang="sk-SK" dirty="0"/>
              <a:t>Každé zložené číslo sa dá zapísať ako súčin prvočísel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FE8C510-C66B-4C5F-9FB4-502343376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9601"/>
            <a:ext cx="2155868" cy="3118823"/>
          </a:xfr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8CE41E66-ED63-4C30-87B7-18071817A192}"/>
              </a:ext>
            </a:extLst>
          </p:cNvPr>
          <p:cNvSpPr/>
          <p:nvPr/>
        </p:nvSpPr>
        <p:spPr>
          <a:xfrm>
            <a:off x="5768068" y="2406270"/>
            <a:ext cx="176620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28</a:t>
            </a:r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7F111701-6705-4D05-82E6-A618DDF2EDEE}"/>
              </a:ext>
            </a:extLst>
          </p:cNvPr>
          <p:cNvSpPr/>
          <p:nvPr/>
        </p:nvSpPr>
        <p:spPr>
          <a:xfrm rot="1585301">
            <a:off x="6310783" y="3415499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91A4C2E9-3768-4521-8DC0-8217B5E106CB}"/>
              </a:ext>
            </a:extLst>
          </p:cNvPr>
          <p:cNvSpPr/>
          <p:nvPr/>
        </p:nvSpPr>
        <p:spPr>
          <a:xfrm rot="20284205">
            <a:off x="6761189" y="3430178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F45C223-4E1C-48BB-BE91-3ADFB441A367}"/>
              </a:ext>
            </a:extLst>
          </p:cNvPr>
          <p:cNvSpPr/>
          <p:nvPr/>
        </p:nvSpPr>
        <p:spPr>
          <a:xfrm>
            <a:off x="5755673" y="4036265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9C7DB5FF-C50B-44E4-BD24-BA3A2B32C1D9}"/>
              </a:ext>
            </a:extLst>
          </p:cNvPr>
          <p:cNvSpPr/>
          <p:nvPr/>
        </p:nvSpPr>
        <p:spPr>
          <a:xfrm>
            <a:off x="6336038" y="3990964"/>
            <a:ext cx="127443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 4</a:t>
            </a:r>
          </a:p>
        </p:txBody>
      </p:sp>
      <p:sp>
        <p:nvSpPr>
          <p:cNvPr id="11" name="Šípka: nadol 10">
            <a:extLst>
              <a:ext uri="{FF2B5EF4-FFF2-40B4-BE49-F238E27FC236}">
                <a16:creationId xmlns:a16="http://schemas.microsoft.com/office/drawing/2014/main" id="{62C514EE-B3D2-4854-A8F2-244520C3FA15}"/>
              </a:ext>
            </a:extLst>
          </p:cNvPr>
          <p:cNvSpPr/>
          <p:nvPr/>
        </p:nvSpPr>
        <p:spPr>
          <a:xfrm rot="1585301">
            <a:off x="6970130" y="4875263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: nadol 11">
            <a:extLst>
              <a:ext uri="{FF2B5EF4-FFF2-40B4-BE49-F238E27FC236}">
                <a16:creationId xmlns:a16="http://schemas.microsoft.com/office/drawing/2014/main" id="{1BECB7DF-28AE-4813-9431-D677734C6854}"/>
              </a:ext>
            </a:extLst>
          </p:cNvPr>
          <p:cNvSpPr/>
          <p:nvPr/>
        </p:nvSpPr>
        <p:spPr>
          <a:xfrm rot="20284205">
            <a:off x="7442385" y="4858667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752D931A-D6DD-4ACF-9167-57798553B3AE}"/>
              </a:ext>
            </a:extLst>
          </p:cNvPr>
          <p:cNvSpPr/>
          <p:nvPr/>
        </p:nvSpPr>
        <p:spPr>
          <a:xfrm>
            <a:off x="6437789" y="5448748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8331CE66-83C5-4D10-B12B-7CE5DF21C40E}"/>
              </a:ext>
            </a:extLst>
          </p:cNvPr>
          <p:cNvSpPr/>
          <p:nvPr/>
        </p:nvSpPr>
        <p:spPr>
          <a:xfrm>
            <a:off x="7346718" y="5448748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id="{39B8F058-B084-4D0D-8006-E2708EC6205E}"/>
              </a:ext>
            </a:extLst>
          </p:cNvPr>
          <p:cNvSpPr/>
          <p:nvPr/>
        </p:nvSpPr>
        <p:spPr>
          <a:xfrm>
            <a:off x="3495226" y="4118844"/>
            <a:ext cx="1965241" cy="7701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Sedmička je prvočíslo, tu sme skončili</a:t>
            </a:r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id="{B7EE0B09-EC46-4BCE-9B0B-2F26D39D4B99}"/>
              </a:ext>
            </a:extLst>
          </p:cNvPr>
          <p:cNvSpPr/>
          <p:nvPr/>
        </p:nvSpPr>
        <p:spPr>
          <a:xfrm>
            <a:off x="7835079" y="4145083"/>
            <a:ext cx="3044209" cy="75907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Štvorka nie je prvočíslo, dá sa ďalej rozložiť</a:t>
            </a:r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id="{3557EB72-8F97-4C17-8AC2-8D9813A473C4}"/>
              </a:ext>
            </a:extLst>
          </p:cNvPr>
          <p:cNvSpPr/>
          <p:nvPr/>
        </p:nvSpPr>
        <p:spPr>
          <a:xfrm>
            <a:off x="8190126" y="5678256"/>
            <a:ext cx="2689162" cy="7701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Dvojky sú prvočísla, tu sme skončili</a:t>
            </a: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EFCADAC2-FEAA-466D-95A5-78550713663D}"/>
              </a:ext>
            </a:extLst>
          </p:cNvPr>
          <p:cNvSpPr/>
          <p:nvPr/>
        </p:nvSpPr>
        <p:spPr>
          <a:xfrm>
            <a:off x="7333921" y="2516681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 2 . 2 . 7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Obdĺžnik: zaoblené rohy 21">
            <a:extLst>
              <a:ext uri="{FF2B5EF4-FFF2-40B4-BE49-F238E27FC236}">
                <a16:creationId xmlns:a16="http://schemas.microsoft.com/office/drawing/2014/main" id="{CE94A4FF-1CF5-43C1-A5C3-B104DE3BD910}"/>
              </a:ext>
            </a:extLst>
          </p:cNvPr>
          <p:cNvSpPr/>
          <p:nvPr/>
        </p:nvSpPr>
        <p:spPr>
          <a:xfrm>
            <a:off x="2941507" y="2351936"/>
            <a:ext cx="2879123" cy="7701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Číslo 28 viem rozložiť ako súčin dvoch čísel</a:t>
            </a:r>
          </a:p>
        </p:txBody>
      </p:sp>
    </p:spTree>
    <p:extLst>
      <p:ext uri="{BB962C8B-B14F-4D97-AF65-F5344CB8AC3E}">
        <p14:creationId xmlns:p14="http://schemas.microsoft.com/office/powerpoint/2010/main" val="120112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5" grpId="0"/>
      <p:bldP spid="16" grpId="0"/>
      <p:bldP spid="18" grpId="0" animBg="1"/>
      <p:bldP spid="19" grpId="0" animBg="1"/>
      <p:bldP spid="20" grpId="0" animBg="1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text 12">
            <a:extLst>
              <a:ext uri="{FF2B5EF4-FFF2-40B4-BE49-F238E27FC236}">
                <a16:creationId xmlns:a16="http://schemas.microsoft.com/office/drawing/2014/main" id="{F4A9A50E-B173-456B-9747-7B3BA34CC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9" name="Zástupný objekt pre obsah 48">
            <a:extLst>
              <a:ext uri="{FF2B5EF4-FFF2-40B4-BE49-F238E27FC236}">
                <a16:creationId xmlns:a16="http://schemas.microsoft.com/office/drawing/2014/main" id="{DC6D038E-75F7-4CC0-8E1A-AB5AFB53A0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95819" y="3801949"/>
            <a:ext cx="3524250" cy="2857500"/>
          </a:xfrm>
        </p:spPr>
      </p:pic>
      <p:sp>
        <p:nvSpPr>
          <p:cNvPr id="17" name="Zástupný text 16">
            <a:extLst>
              <a:ext uri="{FF2B5EF4-FFF2-40B4-BE49-F238E27FC236}">
                <a16:creationId xmlns:a16="http://schemas.microsoft.com/office/drawing/2014/main" id="{A7E082BD-D1AA-4CD1-93AD-F04A1352D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3" name="Zástupný objekt pre obsah 22">
            <a:extLst>
              <a:ext uri="{FF2B5EF4-FFF2-40B4-BE49-F238E27FC236}">
                <a16:creationId xmlns:a16="http://schemas.microsoft.com/office/drawing/2014/main" id="{15C26BBE-435E-45B3-8024-BB5978799F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CE41E66-ED63-4C30-87B7-18071817A192}"/>
              </a:ext>
            </a:extLst>
          </p:cNvPr>
          <p:cNvSpPr/>
          <p:nvPr/>
        </p:nvSpPr>
        <p:spPr>
          <a:xfrm>
            <a:off x="5768068" y="2406270"/>
            <a:ext cx="176620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28</a:t>
            </a:r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7F111701-6705-4D05-82E6-A618DDF2EDEE}"/>
              </a:ext>
            </a:extLst>
          </p:cNvPr>
          <p:cNvSpPr/>
          <p:nvPr/>
        </p:nvSpPr>
        <p:spPr>
          <a:xfrm rot="1585301">
            <a:off x="6310783" y="3415499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91A4C2E9-3768-4521-8DC0-8217B5E106CB}"/>
              </a:ext>
            </a:extLst>
          </p:cNvPr>
          <p:cNvSpPr/>
          <p:nvPr/>
        </p:nvSpPr>
        <p:spPr>
          <a:xfrm rot="20284205">
            <a:off x="7088311" y="3449524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F45C223-4E1C-48BB-BE91-3ADFB441A367}"/>
              </a:ext>
            </a:extLst>
          </p:cNvPr>
          <p:cNvSpPr/>
          <p:nvPr/>
        </p:nvSpPr>
        <p:spPr>
          <a:xfrm>
            <a:off x="5755673" y="4036265"/>
            <a:ext cx="641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endParaRPr lang="sk-SK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9C7DB5FF-C50B-44E4-BD24-BA3A2B32C1D9}"/>
              </a:ext>
            </a:extLst>
          </p:cNvPr>
          <p:cNvSpPr/>
          <p:nvPr/>
        </p:nvSpPr>
        <p:spPr>
          <a:xfrm>
            <a:off x="6336038" y="3990964"/>
            <a:ext cx="176620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 14</a:t>
            </a:r>
          </a:p>
        </p:txBody>
      </p:sp>
      <p:sp>
        <p:nvSpPr>
          <p:cNvPr id="11" name="Šípka: nadol 10">
            <a:extLst>
              <a:ext uri="{FF2B5EF4-FFF2-40B4-BE49-F238E27FC236}">
                <a16:creationId xmlns:a16="http://schemas.microsoft.com/office/drawing/2014/main" id="{62C514EE-B3D2-4854-A8F2-244520C3FA15}"/>
              </a:ext>
            </a:extLst>
          </p:cNvPr>
          <p:cNvSpPr/>
          <p:nvPr/>
        </p:nvSpPr>
        <p:spPr>
          <a:xfrm rot="1585301">
            <a:off x="7197332" y="4895969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: nadol 11">
            <a:extLst>
              <a:ext uri="{FF2B5EF4-FFF2-40B4-BE49-F238E27FC236}">
                <a16:creationId xmlns:a16="http://schemas.microsoft.com/office/drawing/2014/main" id="{1BECB7DF-28AE-4813-9431-D677734C6854}"/>
              </a:ext>
            </a:extLst>
          </p:cNvPr>
          <p:cNvSpPr/>
          <p:nvPr/>
        </p:nvSpPr>
        <p:spPr>
          <a:xfrm rot="20284205">
            <a:off x="7820525" y="4872393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752D931A-D6DD-4ACF-9167-57798553B3AE}"/>
              </a:ext>
            </a:extLst>
          </p:cNvPr>
          <p:cNvSpPr/>
          <p:nvPr/>
        </p:nvSpPr>
        <p:spPr>
          <a:xfrm>
            <a:off x="6725223" y="5540804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8331CE66-83C5-4D10-B12B-7CE5DF21C40E}"/>
              </a:ext>
            </a:extLst>
          </p:cNvPr>
          <p:cNvSpPr/>
          <p:nvPr/>
        </p:nvSpPr>
        <p:spPr>
          <a:xfrm>
            <a:off x="7524915" y="5492703"/>
            <a:ext cx="1112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 7</a:t>
            </a:r>
            <a:endParaRPr lang="sk-SK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EFCADAC2-FEAA-466D-95A5-78550713663D}"/>
              </a:ext>
            </a:extLst>
          </p:cNvPr>
          <p:cNvSpPr/>
          <p:nvPr/>
        </p:nvSpPr>
        <p:spPr>
          <a:xfrm>
            <a:off x="7333921" y="2516681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 2 . 2 . 7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7" name="Obdĺžnik 36">
            <a:extLst>
              <a:ext uri="{FF2B5EF4-FFF2-40B4-BE49-F238E27FC236}">
                <a16:creationId xmlns:a16="http://schemas.microsoft.com/office/drawing/2014/main" id="{9DED25DA-8B0A-420E-9850-F0E839EAD3B7}"/>
              </a:ext>
            </a:extLst>
          </p:cNvPr>
          <p:cNvSpPr/>
          <p:nvPr/>
        </p:nvSpPr>
        <p:spPr>
          <a:xfrm>
            <a:off x="529516" y="2406270"/>
            <a:ext cx="176620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28</a:t>
            </a:r>
          </a:p>
        </p:txBody>
      </p:sp>
      <p:sp>
        <p:nvSpPr>
          <p:cNvPr id="38" name="Šípka: nadol 37">
            <a:extLst>
              <a:ext uri="{FF2B5EF4-FFF2-40B4-BE49-F238E27FC236}">
                <a16:creationId xmlns:a16="http://schemas.microsoft.com/office/drawing/2014/main" id="{756DB57A-4D1C-4619-B132-F9FF24AF2334}"/>
              </a:ext>
            </a:extLst>
          </p:cNvPr>
          <p:cNvSpPr/>
          <p:nvPr/>
        </p:nvSpPr>
        <p:spPr>
          <a:xfrm rot="1585301">
            <a:off x="1072231" y="3415499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Šípka: nadol 38">
            <a:extLst>
              <a:ext uri="{FF2B5EF4-FFF2-40B4-BE49-F238E27FC236}">
                <a16:creationId xmlns:a16="http://schemas.microsoft.com/office/drawing/2014/main" id="{73C5A9DE-B3C3-44A2-83BF-2FF47A15A085}"/>
              </a:ext>
            </a:extLst>
          </p:cNvPr>
          <p:cNvSpPr/>
          <p:nvPr/>
        </p:nvSpPr>
        <p:spPr>
          <a:xfrm rot="20284205">
            <a:off x="1522637" y="3430178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bdĺžnik 39">
            <a:extLst>
              <a:ext uri="{FF2B5EF4-FFF2-40B4-BE49-F238E27FC236}">
                <a16:creationId xmlns:a16="http://schemas.microsoft.com/office/drawing/2014/main" id="{BDA24878-5C11-4F03-9CB8-A1214A7643C4}"/>
              </a:ext>
            </a:extLst>
          </p:cNvPr>
          <p:cNvSpPr/>
          <p:nvPr/>
        </p:nvSpPr>
        <p:spPr>
          <a:xfrm>
            <a:off x="517121" y="4036265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41" name="Obdĺžnik 40">
            <a:extLst>
              <a:ext uri="{FF2B5EF4-FFF2-40B4-BE49-F238E27FC236}">
                <a16:creationId xmlns:a16="http://schemas.microsoft.com/office/drawing/2014/main" id="{B7691401-6AB9-4643-A31D-BEA7D834D139}"/>
              </a:ext>
            </a:extLst>
          </p:cNvPr>
          <p:cNvSpPr/>
          <p:nvPr/>
        </p:nvSpPr>
        <p:spPr>
          <a:xfrm>
            <a:off x="1097486" y="3990964"/>
            <a:ext cx="127443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 4</a:t>
            </a:r>
          </a:p>
        </p:txBody>
      </p:sp>
      <p:sp>
        <p:nvSpPr>
          <p:cNvPr id="42" name="Šípka: nadol 41">
            <a:extLst>
              <a:ext uri="{FF2B5EF4-FFF2-40B4-BE49-F238E27FC236}">
                <a16:creationId xmlns:a16="http://schemas.microsoft.com/office/drawing/2014/main" id="{34201243-242A-4C76-B936-601C4AA87C55}"/>
              </a:ext>
            </a:extLst>
          </p:cNvPr>
          <p:cNvSpPr/>
          <p:nvPr/>
        </p:nvSpPr>
        <p:spPr>
          <a:xfrm rot="1585301">
            <a:off x="1760002" y="4927372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Šípka: nadol 42">
            <a:extLst>
              <a:ext uri="{FF2B5EF4-FFF2-40B4-BE49-F238E27FC236}">
                <a16:creationId xmlns:a16="http://schemas.microsoft.com/office/drawing/2014/main" id="{1125B024-3CBC-4944-9313-599E776BED9F}"/>
              </a:ext>
            </a:extLst>
          </p:cNvPr>
          <p:cNvSpPr/>
          <p:nvPr/>
        </p:nvSpPr>
        <p:spPr>
          <a:xfrm rot="20284205">
            <a:off x="2208065" y="4919804"/>
            <a:ext cx="104775" cy="7048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Obdĺžnik 43">
            <a:extLst>
              <a:ext uri="{FF2B5EF4-FFF2-40B4-BE49-F238E27FC236}">
                <a16:creationId xmlns:a16="http://schemas.microsoft.com/office/drawing/2014/main" id="{F7B30210-7FE7-4930-A359-C7D9E5931BFA}"/>
              </a:ext>
            </a:extLst>
          </p:cNvPr>
          <p:cNvSpPr/>
          <p:nvPr/>
        </p:nvSpPr>
        <p:spPr>
          <a:xfrm>
            <a:off x="958438" y="5448748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45" name="Obdĺžnik 44">
            <a:extLst>
              <a:ext uri="{FF2B5EF4-FFF2-40B4-BE49-F238E27FC236}">
                <a16:creationId xmlns:a16="http://schemas.microsoft.com/office/drawing/2014/main" id="{7AB33D6F-552A-43DB-AE34-475CE38D794E}"/>
              </a:ext>
            </a:extLst>
          </p:cNvPr>
          <p:cNvSpPr/>
          <p:nvPr/>
        </p:nvSpPr>
        <p:spPr>
          <a:xfrm>
            <a:off x="1719364" y="5448748"/>
            <a:ext cx="1112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 2</a:t>
            </a:r>
          </a:p>
        </p:txBody>
      </p:sp>
      <p:sp>
        <p:nvSpPr>
          <p:cNvPr id="46" name="Obdĺžnik 45">
            <a:extLst>
              <a:ext uri="{FF2B5EF4-FFF2-40B4-BE49-F238E27FC236}">
                <a16:creationId xmlns:a16="http://schemas.microsoft.com/office/drawing/2014/main" id="{7B9F5E66-296C-4ACF-9306-E204EB479F37}"/>
              </a:ext>
            </a:extLst>
          </p:cNvPr>
          <p:cNvSpPr/>
          <p:nvPr/>
        </p:nvSpPr>
        <p:spPr>
          <a:xfrm>
            <a:off x="2095369" y="2516681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 2 . 2 . 7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7" name="Nadpis 1">
            <a:extLst>
              <a:ext uri="{FF2B5EF4-FFF2-40B4-BE49-F238E27FC236}">
                <a16:creationId xmlns:a16="http://schemas.microsoft.com/office/drawing/2014/main" id="{EC787270-D571-425E-A464-90C433B9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6" y="485922"/>
            <a:ext cx="10179177" cy="1609344"/>
          </a:xfrm>
        </p:spPr>
        <p:txBody>
          <a:bodyPr/>
          <a:lstStyle/>
          <a:p>
            <a:pPr algn="ctr"/>
            <a:r>
              <a:rPr lang="sk-SK" dirty="0"/>
              <a:t>Čo ak sa dá číslo rozložiť na súčin viacerými spôsobmi?</a:t>
            </a:r>
          </a:p>
        </p:txBody>
      </p:sp>
    </p:spTree>
    <p:extLst>
      <p:ext uri="{BB962C8B-B14F-4D97-AF65-F5344CB8AC3E}">
        <p14:creationId xmlns:p14="http://schemas.microsoft.com/office/powerpoint/2010/main" val="20961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5" grpId="0"/>
      <p:bldP spid="16" grpId="0"/>
      <p:bldP spid="21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360DA7-1E3A-42A3-AD8F-5AD8DFD3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751AE6-67BC-4A82-81AF-9BAB6AC4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Je toto rozklad čísla na súčin prvočísel?</a:t>
            </a:r>
          </a:p>
          <a:p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BBAFB428-A7FE-463F-BA8F-02A428F60DF6}"/>
              </a:ext>
            </a:extLst>
          </p:cNvPr>
          <p:cNvSpPr/>
          <p:nvPr/>
        </p:nvSpPr>
        <p:spPr>
          <a:xfrm>
            <a:off x="1063752" y="3044738"/>
            <a:ext cx="3605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30 = 6 . </a:t>
            </a:r>
            <a:r>
              <a:rPr lang="sk-SK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endParaRPr lang="sk-SK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" name="Zástupný objekt pre obsah 6">
            <a:extLst>
              <a:ext uri="{FF2B5EF4-FFF2-40B4-BE49-F238E27FC236}">
                <a16:creationId xmlns:a16="http://schemas.microsoft.com/office/drawing/2014/main" id="{80D8D7BE-D8FE-4F3B-B53A-B0CF2373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14669" y="3429000"/>
            <a:ext cx="2562225" cy="3333750"/>
          </a:xfrm>
          <a:prstGeom prst="rect">
            <a:avLst/>
          </a:prstGeom>
        </p:spPr>
      </p:pic>
      <p:sp>
        <p:nvSpPr>
          <p:cNvPr id="7" name="Bublina reči: oválna 6">
            <a:extLst>
              <a:ext uri="{FF2B5EF4-FFF2-40B4-BE49-F238E27FC236}">
                <a16:creationId xmlns:a16="http://schemas.microsoft.com/office/drawing/2014/main" id="{973BA720-B331-4FCF-9A21-7A60C22EFC7D}"/>
              </a:ext>
            </a:extLst>
          </p:cNvPr>
          <p:cNvSpPr/>
          <p:nvPr/>
        </p:nvSpPr>
        <p:spPr>
          <a:xfrm>
            <a:off x="4914900" y="2043851"/>
            <a:ext cx="4686300" cy="2001774"/>
          </a:xfrm>
          <a:prstGeom prst="wedgeEllipseCallout">
            <a:avLst>
              <a:gd name="adj1" fmla="val 56809"/>
              <a:gd name="adj2" fmla="val 6107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2">
                    <a:lumMod val="50000"/>
                  </a:schemeClr>
                </a:solidFill>
              </a:rPr>
              <a:t>Číslo šesť nie je prvočíslo, preto ho ešte ďalej môžeme rozložiť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0D16F98-27FE-4CA6-BF3B-F5EF3B759F72}"/>
              </a:ext>
            </a:extLst>
          </p:cNvPr>
          <p:cNvSpPr/>
          <p:nvPr/>
        </p:nvSpPr>
        <p:spPr>
          <a:xfrm rot="20371231">
            <a:off x="1403680" y="4183714"/>
            <a:ext cx="4686300" cy="1044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howcard Gothic" panose="04020904020102020604" pitchFamily="82" charset="0"/>
              </a:rPr>
              <a:t>N I E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49597004-A38F-42F1-BDC4-F31FE246DFAE}"/>
              </a:ext>
            </a:extLst>
          </p:cNvPr>
          <p:cNvSpPr/>
          <p:nvPr/>
        </p:nvSpPr>
        <p:spPr>
          <a:xfrm>
            <a:off x="1063752" y="5450038"/>
            <a:ext cx="4769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30 = 2 . 3 . </a:t>
            </a:r>
            <a:r>
              <a:rPr lang="sk-SK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endParaRPr lang="sk-SK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F2E4ED38-D07C-4892-B398-1CEEC4AF7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4705874"/>
            <a:ext cx="2729076" cy="21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0" grpId="1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B9E9D43-B5A9-40DD-9074-D69FDC0D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414328"/>
            <a:ext cx="11054876" cy="60293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Rozlož čísla na súčin prvočísel:</a:t>
            </a:r>
          </a:p>
          <a:p>
            <a:pPr marL="0" indent="0" algn="ctr">
              <a:buNone/>
            </a:pPr>
            <a:endParaRPr lang="sk-SK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sk-SK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100 = </a:t>
            </a:r>
          </a:p>
          <a:p>
            <a:pPr marL="0" indent="0">
              <a:buNone/>
            </a:pPr>
            <a:r>
              <a:rPr lang="sk-SK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48 =</a:t>
            </a:r>
          </a:p>
          <a:p>
            <a:pPr marL="0" indent="0">
              <a:buNone/>
            </a:pPr>
            <a:r>
              <a:rPr lang="sk-SK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210 =</a:t>
            </a:r>
          </a:p>
          <a:p>
            <a:pPr marL="0" indent="0">
              <a:buNone/>
            </a:pPr>
            <a:r>
              <a:rPr lang="sk-SK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99 =</a:t>
            </a:r>
          </a:p>
          <a:p>
            <a:pPr marL="0" indent="0">
              <a:buNone/>
            </a:pPr>
            <a:r>
              <a:rPr lang="sk-SK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52 =</a:t>
            </a:r>
          </a:p>
        </p:txBody>
      </p:sp>
    </p:spTree>
    <p:extLst>
      <p:ext uri="{BB962C8B-B14F-4D97-AF65-F5344CB8AC3E}">
        <p14:creationId xmlns:p14="http://schemas.microsoft.com/office/powerpoint/2010/main" val="39398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B9E9D43-B5A9-40DD-9074-D69FDC0D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414328"/>
            <a:ext cx="11054876" cy="60293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Rozlož čísla na súčin prvočísel:</a:t>
            </a:r>
          </a:p>
          <a:p>
            <a:pPr marL="0" indent="0" algn="ctr">
              <a:buNone/>
            </a:pPr>
            <a:endParaRPr lang="sk-SK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sk-SK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100 = 2 . 2 . 5 . 5</a:t>
            </a:r>
          </a:p>
          <a:p>
            <a:pPr marL="0" indent="0">
              <a:buNone/>
            </a:pPr>
            <a:r>
              <a:rPr lang="sk-SK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48 = 2 . 2 . 2 . 2 . 3</a:t>
            </a:r>
          </a:p>
          <a:p>
            <a:pPr marL="0" indent="0">
              <a:buNone/>
            </a:pPr>
            <a:r>
              <a:rPr lang="sk-SK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210 = 2 . 3 . 5 . 7</a:t>
            </a:r>
          </a:p>
          <a:p>
            <a:pPr marL="0" indent="0">
              <a:buNone/>
            </a:pPr>
            <a:r>
              <a:rPr lang="sk-SK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99 = 3 . 3 . 11</a:t>
            </a:r>
          </a:p>
          <a:p>
            <a:pPr marL="0" indent="0">
              <a:buNone/>
            </a:pPr>
            <a:r>
              <a:rPr lang="sk-SK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52 = 2 . 2 . 13 </a:t>
            </a:r>
          </a:p>
        </p:txBody>
      </p:sp>
      <p:sp>
        <p:nvSpPr>
          <p:cNvPr id="2" name="Obdĺžnik: zaoblené rohy 1">
            <a:extLst>
              <a:ext uri="{FF2B5EF4-FFF2-40B4-BE49-F238E27FC236}">
                <a16:creationId xmlns:a16="http://schemas.microsoft.com/office/drawing/2014/main" id="{34E4A4FF-9559-4D2B-8F72-42AD9E713541}"/>
              </a:ext>
            </a:extLst>
          </p:cNvPr>
          <p:cNvSpPr/>
          <p:nvPr/>
        </p:nvSpPr>
        <p:spPr>
          <a:xfrm rot="1168483">
            <a:off x="7219951" y="2619375"/>
            <a:ext cx="3419475" cy="1276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Riešenie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18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 dreva</Template>
  <TotalTime>189</TotalTime>
  <Words>431</Words>
  <Application>Microsoft Office PowerPoint</Application>
  <PresentationFormat>Širokouhlá</PresentationFormat>
  <Paragraphs>116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Bookman Old Style</vt:lpstr>
      <vt:lpstr>Century Gothic</vt:lpstr>
      <vt:lpstr>Showcard Gothic</vt:lpstr>
      <vt:lpstr>Wingdings</vt:lpstr>
      <vt:lpstr>Typ dreva</vt:lpstr>
      <vt:lpstr>Rozklad čísla na súčin prvočísel</vt:lpstr>
      <vt:lpstr>Prezentácia programu PowerPoint</vt:lpstr>
      <vt:lpstr>Prezentácia programu PowerPoint</vt:lpstr>
      <vt:lpstr>Čo z toho vyplýva?</vt:lpstr>
      <vt:lpstr>Každé zložené číslo sa dá zapísať ako súčin prvočísel</vt:lpstr>
      <vt:lpstr>Čo ak sa dá číslo rozložiť na súčin viacerými spôsobmi?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Rozklad čísla na súčin prvočísel</dc:title>
  <dc:creator>Gabúlová Jana</dc:creator>
  <cp:lastModifiedBy>Gabúlová Jana</cp:lastModifiedBy>
  <cp:revision>5</cp:revision>
  <dcterms:created xsi:type="dcterms:W3CDTF">2021-10-16T14:18:40Z</dcterms:created>
  <dcterms:modified xsi:type="dcterms:W3CDTF">2021-10-16T17:27:56Z</dcterms:modified>
</cp:coreProperties>
</file>