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7" r:id="rId10"/>
    <p:sldId id="266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8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79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45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17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5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19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4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929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80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37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B01B9FA-9A15-435A-B19D-055B098302F5}" type="datetimeFigureOut">
              <a:rPr lang="sk-SK" smtClean="0"/>
              <a:t>23. 2. 2021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015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93154" y="3373580"/>
            <a:ext cx="5992336" cy="2833256"/>
          </a:xfrm>
        </p:spPr>
        <p:txBody>
          <a:bodyPr>
            <a:normAutofit/>
          </a:bodyPr>
          <a:lstStyle/>
          <a:p>
            <a:r>
              <a:rPr lang="sk-SK" sz="9800" b="1" dirty="0" smtClean="0"/>
              <a:t>UHOL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000" dirty="0" smtClean="0"/>
              <a:t>a jeho </a:t>
            </a:r>
            <a:r>
              <a:rPr lang="sk-SK" sz="4000" dirty="0" smtClean="0"/>
              <a:t>vlastnosti, meranie a rysovanie uhlov</a:t>
            </a:r>
            <a:endParaRPr lang="sk-SK" sz="4000" dirty="0"/>
          </a:p>
        </p:txBody>
      </p:sp>
      <p:pic>
        <p:nvPicPr>
          <p:cNvPr id="4" name="Picture 2" descr="Alfa Icon of Glyph style - Available in SVG, PNG, EPS, AI &amp; Icon fo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39" y="135143"/>
            <a:ext cx="1783706" cy="178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h Geometry Le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1" y="215437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ymbol Math Geometr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45" y="486539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eta Alphabet Gree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731" y="4685221"/>
            <a:ext cx="2025214" cy="20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amma Letter Greek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90" y="3036594"/>
            <a:ext cx="1593273" cy="159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mega Alphabet Greek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292" y="2181209"/>
            <a:ext cx="758825" cy="7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u Alphabet Greek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448" y="477179"/>
            <a:ext cx="731116" cy="73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21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05346" y="286790"/>
            <a:ext cx="138545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Úloha: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757055" y="381104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Narysuj uhly danej veľkosti.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2010932" y="1511042"/>
            <a:ext cx="2920992" cy="523220"/>
            <a:chOff x="1239292" y="5715883"/>
            <a:chExt cx="2920992" cy="523220"/>
          </a:xfrm>
        </p:grpSpPr>
        <p:sp>
          <p:nvSpPr>
            <p:cNvPr id="5" name="BlokTextu 4"/>
            <p:cNvSpPr txBox="1"/>
            <p:nvPr/>
          </p:nvSpPr>
          <p:spPr>
            <a:xfrm>
              <a:off x="1239292" y="5715883"/>
              <a:ext cx="2920992" cy="5232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sk-SK" sz="2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I&lt; OPR I   </a:t>
              </a:r>
              <a:r>
                <a:rPr lang="sk-SK" sz="2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=  </a:t>
              </a:r>
              <a:r>
                <a:rPr lang="sk-SK" sz="2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70°</a:t>
              </a:r>
              <a:endPara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Oblúk 5"/>
            <p:cNvSpPr/>
            <p:nvPr/>
          </p:nvSpPr>
          <p:spPr>
            <a:xfrm rot="2040000">
              <a:off x="1316531" y="5841556"/>
              <a:ext cx="252687" cy="366339"/>
            </a:xfrm>
            <a:prstGeom prst="arc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2007343" y="2568149"/>
            <a:ext cx="3082895" cy="523220"/>
            <a:chOff x="1239292" y="5715883"/>
            <a:chExt cx="3082895" cy="523220"/>
          </a:xfrm>
        </p:grpSpPr>
        <p:sp>
          <p:nvSpPr>
            <p:cNvPr id="8" name="BlokTextu 7"/>
            <p:cNvSpPr txBox="1"/>
            <p:nvPr/>
          </p:nvSpPr>
          <p:spPr>
            <a:xfrm>
              <a:off x="1239292" y="5715883"/>
              <a:ext cx="3082895" cy="5232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sk-SK" sz="2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I&lt; KLM I   </a:t>
              </a:r>
              <a:r>
                <a:rPr lang="sk-SK" sz="2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=  </a:t>
              </a:r>
              <a:r>
                <a:rPr lang="sk-SK" sz="2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150°</a:t>
              </a:r>
              <a:endPara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Oblúk 8"/>
            <p:cNvSpPr/>
            <p:nvPr/>
          </p:nvSpPr>
          <p:spPr>
            <a:xfrm rot="2040000">
              <a:off x="1316531" y="5841556"/>
              <a:ext cx="252687" cy="366339"/>
            </a:xfrm>
            <a:prstGeom prst="arc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2010932" y="3657191"/>
            <a:ext cx="2861681" cy="523220"/>
            <a:chOff x="1239292" y="5715883"/>
            <a:chExt cx="2861681" cy="523220"/>
          </a:xfrm>
        </p:grpSpPr>
        <p:sp>
          <p:nvSpPr>
            <p:cNvPr id="11" name="BlokTextu 10"/>
            <p:cNvSpPr txBox="1"/>
            <p:nvPr/>
          </p:nvSpPr>
          <p:spPr>
            <a:xfrm>
              <a:off x="1239292" y="5715883"/>
              <a:ext cx="2861681" cy="5232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sk-SK" sz="2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I&lt; STU I   </a:t>
              </a:r>
              <a:r>
                <a:rPr lang="sk-SK" sz="2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=  </a:t>
              </a:r>
              <a:r>
                <a:rPr lang="sk-SK" sz="2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15°</a:t>
              </a:r>
              <a:endPara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blúk 11"/>
            <p:cNvSpPr/>
            <p:nvPr/>
          </p:nvSpPr>
          <p:spPr>
            <a:xfrm rot="2040000">
              <a:off x="1316531" y="5841556"/>
              <a:ext cx="252687" cy="366339"/>
            </a:xfrm>
            <a:prstGeom prst="arc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3" name="BlokTextu 12"/>
          <p:cNvSpPr txBox="1"/>
          <p:nvPr/>
        </p:nvSpPr>
        <p:spPr>
          <a:xfrm>
            <a:off x="7746597" y="1597379"/>
            <a:ext cx="1446230" cy="52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α</a:t>
            </a:r>
            <a:r>
              <a: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k-SK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</a:t>
            </a:r>
            <a:r>
              <a: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42°</a:t>
            </a:r>
            <a:r>
              <a: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sk-SK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7746597" y="2568149"/>
            <a:ext cx="1645002" cy="52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β</a:t>
            </a:r>
            <a:r>
              <a: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k-SK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</a:t>
            </a:r>
            <a:r>
              <a: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100°</a:t>
            </a:r>
            <a:r>
              <a: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sk-SK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7746597" y="3538919"/>
            <a:ext cx="1438214" cy="52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δ</a:t>
            </a:r>
            <a:r>
              <a: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k-SK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</a:t>
            </a:r>
            <a:r>
              <a: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90°</a:t>
            </a:r>
            <a:r>
              <a:rPr lang="sk-SK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sk-SK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134684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UHOL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937605" y="1060522"/>
            <a:ext cx="1053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- časť roviny ohraničená dvoma polpriamkami, ktoré majú spoločný začiatok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1842515"/>
            <a:ext cx="4918363" cy="358976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622473" y="2535382"/>
            <a:ext cx="3694153" cy="6771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RAMENÁ UHLA</a:t>
            </a:r>
          </a:p>
          <a:p>
            <a:r>
              <a:rPr lang="sk-SK" dirty="0" smtClean="0"/>
              <a:t>- polpriamky, ktoré ohraničujú uhol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622473" y="3853145"/>
            <a:ext cx="2954655" cy="6771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VRCHOL UHLA</a:t>
            </a:r>
          </a:p>
          <a:p>
            <a:r>
              <a:rPr lang="sk-SK" dirty="0" smtClean="0"/>
              <a:t>- spoločný bod ramien uhla</a:t>
            </a:r>
            <a:endParaRPr lang="sk-SK" dirty="0"/>
          </a:p>
        </p:txBody>
      </p:sp>
      <p:sp>
        <p:nvSpPr>
          <p:cNvPr id="7" name="Čiarová bublina 1 6"/>
          <p:cNvSpPr/>
          <p:nvPr/>
        </p:nvSpPr>
        <p:spPr>
          <a:xfrm>
            <a:off x="1620984" y="5752609"/>
            <a:ext cx="1302326" cy="239963"/>
          </a:xfrm>
          <a:prstGeom prst="borderCallout1">
            <a:avLst>
              <a:gd name="adj1" fmla="val -426"/>
              <a:gd name="adj2" fmla="val 661"/>
              <a:gd name="adj3" fmla="val -257277"/>
              <a:gd name="adj4" fmla="val 1437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vrchol</a:t>
            </a:r>
            <a:endParaRPr lang="sk-SK" dirty="0"/>
          </a:p>
        </p:txBody>
      </p:sp>
      <p:sp>
        <p:nvSpPr>
          <p:cNvPr id="8" name="Čiarová bublina 1 7"/>
          <p:cNvSpPr/>
          <p:nvPr/>
        </p:nvSpPr>
        <p:spPr>
          <a:xfrm>
            <a:off x="3574475" y="5752609"/>
            <a:ext cx="1302326" cy="239963"/>
          </a:xfrm>
          <a:prstGeom prst="borderCallout1">
            <a:avLst>
              <a:gd name="adj1" fmla="val -426"/>
              <a:gd name="adj2" fmla="val 661"/>
              <a:gd name="adj3" fmla="val -257277"/>
              <a:gd name="adj4" fmla="val 1437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rameno</a:t>
            </a:r>
            <a:endParaRPr lang="sk-SK" dirty="0"/>
          </a:p>
        </p:txBody>
      </p:sp>
      <p:sp>
        <p:nvSpPr>
          <p:cNvPr id="9" name="Čiarová bublina 1 8"/>
          <p:cNvSpPr/>
          <p:nvPr/>
        </p:nvSpPr>
        <p:spPr>
          <a:xfrm>
            <a:off x="1781787" y="2796854"/>
            <a:ext cx="1302326" cy="239963"/>
          </a:xfrm>
          <a:prstGeom prst="borderCallout1">
            <a:avLst>
              <a:gd name="adj1" fmla="val 97725"/>
              <a:gd name="adj2" fmla="val 84704"/>
              <a:gd name="adj3" fmla="val 360499"/>
              <a:gd name="adj4" fmla="val 111183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rameno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3797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385554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OZNAČENIE UHLA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288473" y="1357745"/>
            <a:ext cx="3191899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1. Pomocou troch bodov</a:t>
            </a:r>
            <a:endParaRPr lang="sk-SK" sz="20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6608618" y="1357745"/>
            <a:ext cx="467307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2. Pomocou písmen gréckej abecedy</a:t>
            </a:r>
            <a:endParaRPr lang="sk-SK" sz="20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4" y="1984323"/>
            <a:ext cx="3286125" cy="258127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763" y="1946121"/>
            <a:ext cx="3399559" cy="2665086"/>
          </a:xfrm>
          <a:prstGeom prst="rect">
            <a:avLst/>
          </a:prstGeom>
        </p:spPr>
      </p:pic>
      <p:pic>
        <p:nvPicPr>
          <p:cNvPr id="1028" name="Picture 4" descr="Greek alphabet Letter case Alpha and Omega, symbol, text, logo png | PNGEg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72" y="4159419"/>
            <a:ext cx="175309" cy="1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lúk 12"/>
          <p:cNvSpPr/>
          <p:nvPr/>
        </p:nvSpPr>
        <p:spPr>
          <a:xfrm rot="2040000">
            <a:off x="3243374" y="5836531"/>
            <a:ext cx="252687" cy="36633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1" name="Skupina 10"/>
          <p:cNvGrpSpPr/>
          <p:nvPr/>
        </p:nvGrpSpPr>
        <p:grpSpPr>
          <a:xfrm>
            <a:off x="1162129" y="5715883"/>
            <a:ext cx="3306509" cy="523220"/>
            <a:chOff x="1162129" y="5715883"/>
            <a:chExt cx="3306509" cy="523220"/>
          </a:xfrm>
        </p:grpSpPr>
        <p:sp>
          <p:nvSpPr>
            <p:cNvPr id="9" name="BlokTextu 8"/>
            <p:cNvSpPr txBox="1"/>
            <p:nvPr/>
          </p:nvSpPr>
          <p:spPr>
            <a:xfrm>
              <a:off x="1239292" y="5715883"/>
              <a:ext cx="3229346" cy="523220"/>
            </a:xfrm>
            <a:prstGeom prst="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k-SK" sz="2800" dirty="0" smtClean="0"/>
                <a:t>&lt; A</a:t>
              </a:r>
              <a:r>
                <a:rPr lang="sk-SK" sz="2800" dirty="0" smtClean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  <a:r>
                <a:rPr lang="sk-SK" sz="2800" dirty="0" smtClean="0"/>
                <a:t>B    =  	  &lt; B</a:t>
              </a:r>
              <a:r>
                <a:rPr lang="sk-SK" sz="2800" dirty="0" smtClean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  <a:r>
                <a:rPr lang="sk-SK" sz="2800" dirty="0" smtClean="0"/>
                <a:t>A</a:t>
              </a:r>
            </a:p>
          </p:txBody>
        </p:sp>
        <p:sp>
          <p:nvSpPr>
            <p:cNvPr id="14" name="Oblúk 13"/>
            <p:cNvSpPr/>
            <p:nvPr/>
          </p:nvSpPr>
          <p:spPr>
            <a:xfrm rot="2040000">
              <a:off x="1162129" y="5836531"/>
              <a:ext cx="252687" cy="366339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2" name="BlokTextu 11"/>
          <p:cNvSpPr txBox="1"/>
          <p:nvPr/>
        </p:nvSpPr>
        <p:spPr>
          <a:xfrm>
            <a:off x="1178211" y="6263709"/>
            <a:ext cx="31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- </a:t>
            </a:r>
            <a:r>
              <a:rPr lang="sk-SK" u="sng" dirty="0" smtClean="0"/>
              <a:t>vrchol uhla je vždy v strede</a:t>
            </a:r>
            <a:endParaRPr lang="sk-SK" u="sng" dirty="0"/>
          </a:p>
        </p:txBody>
      </p:sp>
      <p:sp>
        <p:nvSpPr>
          <p:cNvPr id="15" name="BlokTextu 14"/>
          <p:cNvSpPr txBox="1"/>
          <p:nvPr/>
        </p:nvSpPr>
        <p:spPr>
          <a:xfrm>
            <a:off x="3162546" y="493797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C000"/>
                </a:solidFill>
              </a:rPr>
              <a:t>rameno – vrchol - rameno</a:t>
            </a:r>
            <a:endParaRPr lang="sk-SK" b="1" dirty="0">
              <a:solidFill>
                <a:srgbClr val="FFC00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1015091" y="4681255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- Napíšeme značku pre uhol a zapíšeme</a:t>
            </a:r>
          </a:p>
          <a:p>
            <a:r>
              <a:rPr lang="sk-SK" dirty="0" smtClean="0"/>
              <a:t>Body v postupnosti: 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6994829" y="4805273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dirty="0" smtClean="0"/>
              <a:t>Písmená gréckej abecedy vždy píšeme </a:t>
            </a:r>
          </a:p>
          <a:p>
            <a:r>
              <a:rPr lang="sk-SK" u="sng" dirty="0" smtClean="0"/>
              <a:t>samostatne</a:t>
            </a:r>
            <a:r>
              <a:rPr lang="sk-SK" dirty="0" smtClean="0"/>
              <a:t> (bez značky pre uhol)</a:t>
            </a:r>
            <a:endParaRPr lang="sk-SK" dirty="0"/>
          </a:p>
        </p:txBody>
      </p:sp>
      <p:sp>
        <p:nvSpPr>
          <p:cNvPr id="17" name="Obdĺžnik 16"/>
          <p:cNvSpPr/>
          <p:nvPr/>
        </p:nvSpPr>
        <p:spPr>
          <a:xfrm>
            <a:off x="2336214" y="5206842"/>
            <a:ext cx="1263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/>
              <a:t>&lt; AVB </a:t>
            </a:r>
          </a:p>
        </p:txBody>
      </p:sp>
      <p:sp>
        <p:nvSpPr>
          <p:cNvPr id="22" name="Oblúk 21"/>
          <p:cNvSpPr/>
          <p:nvPr/>
        </p:nvSpPr>
        <p:spPr>
          <a:xfrm rot="2040000">
            <a:off x="2311569" y="5338566"/>
            <a:ext cx="252687" cy="36633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sz="1050"/>
          </a:p>
        </p:txBody>
      </p:sp>
      <p:sp>
        <p:nvSpPr>
          <p:cNvPr id="18" name="BlokTextu 17"/>
          <p:cNvSpPr txBox="1"/>
          <p:nvPr/>
        </p:nvSpPr>
        <p:spPr>
          <a:xfrm>
            <a:off x="7486149" y="5521735"/>
            <a:ext cx="3568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dirty="0" smtClean="0"/>
              <a:t>α</a:t>
            </a:r>
            <a:r>
              <a:rPr lang="sk-SK" sz="4400" dirty="0" smtClean="0"/>
              <a:t>,  </a:t>
            </a:r>
            <a:r>
              <a:rPr lang="el-GR" sz="4400" dirty="0" smtClean="0"/>
              <a:t>β</a:t>
            </a:r>
            <a:r>
              <a:rPr lang="sk-SK" sz="4400" dirty="0" smtClean="0"/>
              <a:t>,  </a:t>
            </a:r>
            <a:r>
              <a:rPr lang="el-GR" sz="4400" dirty="0" smtClean="0"/>
              <a:t>γ</a:t>
            </a:r>
            <a:r>
              <a:rPr lang="sk-SK" sz="4400" dirty="0" smtClean="0"/>
              <a:t>,  </a:t>
            </a:r>
            <a:r>
              <a:rPr lang="el-GR" sz="4400" dirty="0" smtClean="0"/>
              <a:t>δ</a:t>
            </a:r>
            <a:r>
              <a:rPr lang="sk-SK" sz="4400" dirty="0" smtClean="0"/>
              <a:t>,  </a:t>
            </a:r>
            <a:r>
              <a:rPr lang="el-GR" sz="4400" dirty="0" smtClean="0"/>
              <a:t>ε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4080368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937164" y="346364"/>
            <a:ext cx="6260816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PÍSMENÁ GRÉCKEJ ABECEDY</a:t>
            </a:r>
            <a:endParaRPr lang="sk-SK" sz="3200" b="1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091221"/>
            <a:ext cx="8589818" cy="5600411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1828799" y="126076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828798" y="1947318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828798" y="263387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828797" y="3289642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1828797" y="400545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4689763" y="3289641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689762" y="2603086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689761" y="5981964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7536872" y="1260762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7536872" y="1947317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7536872" y="598196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7536872" y="3964640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0486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3331361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MERANIE UHLA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7523019" y="120042"/>
            <a:ext cx="3769365" cy="1877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u="sng" dirty="0" smtClean="0"/>
              <a:t>VEĽKOSŤ UHLA MERIAME V:</a:t>
            </a:r>
          </a:p>
          <a:p>
            <a:r>
              <a:rPr lang="sk-SK" sz="3200" b="1" dirty="0" smtClean="0"/>
              <a:t>1°   - </a:t>
            </a:r>
            <a:r>
              <a:rPr lang="sk-SK" sz="3200" dirty="0" smtClean="0"/>
              <a:t>stupeň</a:t>
            </a:r>
          </a:p>
          <a:p>
            <a:r>
              <a:rPr lang="sk-SK" sz="3200" b="1" dirty="0" smtClean="0"/>
              <a:t>1′   - </a:t>
            </a:r>
            <a:r>
              <a:rPr lang="sk-SK" sz="3200" dirty="0" smtClean="0"/>
              <a:t>minúta</a:t>
            </a:r>
          </a:p>
          <a:p>
            <a:r>
              <a:rPr lang="sk-SK" sz="3200" b="1" dirty="0" smtClean="0"/>
              <a:t>1″  - </a:t>
            </a:r>
            <a:r>
              <a:rPr lang="sk-SK" sz="3200" dirty="0" smtClean="0"/>
              <a:t>sekunda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8267805" y="2239787"/>
            <a:ext cx="2279791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1°   =  60′   </a:t>
            </a:r>
          </a:p>
          <a:p>
            <a:r>
              <a:rPr lang="sk-SK" sz="3200" b="1" dirty="0" smtClean="0"/>
              <a:t>1′    =  60″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1288473" y="116378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- uhly meriame </a:t>
            </a:r>
            <a:r>
              <a:rPr lang="sk-SK" b="1" dirty="0" smtClean="0">
                <a:solidFill>
                  <a:srgbClr val="FFC000"/>
                </a:solidFill>
              </a:rPr>
              <a:t>UHLOMEROM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55" y="1751902"/>
            <a:ext cx="4774191" cy="297595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337223" y="5515391"/>
            <a:ext cx="5838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/>
              <a:t>- uhlomer má dve stupnice – </a:t>
            </a:r>
            <a:r>
              <a:rPr lang="sk-SK" sz="2000" u="sng" dirty="0" smtClean="0"/>
              <a:t>vonkajšiu</a:t>
            </a:r>
            <a:r>
              <a:rPr lang="sk-SK" sz="2000" dirty="0" smtClean="0"/>
              <a:t> a </a:t>
            </a:r>
            <a:r>
              <a:rPr lang="sk-SK" sz="2000" u="sng" dirty="0" smtClean="0"/>
              <a:t>vnútornú</a:t>
            </a:r>
            <a:endParaRPr lang="sk-SK" sz="2000" u="sng" dirty="0"/>
          </a:p>
        </p:txBody>
      </p:sp>
      <p:sp>
        <p:nvSpPr>
          <p:cNvPr id="8" name="BlokTextu 7"/>
          <p:cNvSpPr txBox="1"/>
          <p:nvPr/>
        </p:nvSpPr>
        <p:spPr>
          <a:xfrm>
            <a:off x="1337223" y="5923628"/>
            <a:ext cx="6591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/>
              <a:t>- stupnica je rozdelená na 180 rovnakých častí - stupňov</a:t>
            </a:r>
            <a:endParaRPr lang="sk-SK" sz="2000" u="sng" dirty="0"/>
          </a:p>
        </p:txBody>
      </p:sp>
      <p:sp>
        <p:nvSpPr>
          <p:cNvPr id="9" name="Čiarová bublina 1 8"/>
          <p:cNvSpPr/>
          <p:nvPr/>
        </p:nvSpPr>
        <p:spPr>
          <a:xfrm>
            <a:off x="1163783" y="4868285"/>
            <a:ext cx="1302326" cy="239963"/>
          </a:xfrm>
          <a:prstGeom prst="borderCallout1">
            <a:avLst>
              <a:gd name="adj1" fmla="val -6201"/>
              <a:gd name="adj2" fmla="val 48533"/>
              <a:gd name="adj3" fmla="val -211088"/>
              <a:gd name="adj4" fmla="val 51609"/>
            </a:avLst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vonkajšia</a:t>
            </a:r>
            <a:endParaRPr lang="sk-S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Čiarová bublina 1 10"/>
          <p:cNvSpPr/>
          <p:nvPr/>
        </p:nvSpPr>
        <p:spPr>
          <a:xfrm>
            <a:off x="4932220" y="4826663"/>
            <a:ext cx="1302326" cy="239963"/>
          </a:xfrm>
          <a:prstGeom prst="borderCallout1">
            <a:avLst>
              <a:gd name="adj1" fmla="val -6201"/>
              <a:gd name="adj2" fmla="val 48533"/>
              <a:gd name="adj3" fmla="val -193767"/>
              <a:gd name="adj4" fmla="val 53737"/>
            </a:avLst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vnútorná</a:t>
            </a:r>
            <a:endParaRPr lang="sk-S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7811750" y="3560443"/>
            <a:ext cx="250581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Zápis veľkosti uhla</a:t>
            </a:r>
            <a:endParaRPr lang="sk-SK" sz="2000" b="1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7608168" y="4157260"/>
            <a:ext cx="2912977" cy="523220"/>
            <a:chOff x="1239292" y="5715883"/>
            <a:chExt cx="2912977" cy="523220"/>
          </a:xfrm>
        </p:grpSpPr>
        <p:sp>
          <p:nvSpPr>
            <p:cNvPr id="15" name="BlokTextu 14"/>
            <p:cNvSpPr txBox="1"/>
            <p:nvPr/>
          </p:nvSpPr>
          <p:spPr>
            <a:xfrm>
              <a:off x="1239292" y="5715883"/>
              <a:ext cx="2912977" cy="52322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sk-SK" sz="2800" dirty="0" smtClean="0"/>
                <a:t>I&lt; </a:t>
              </a:r>
              <a:r>
                <a:rPr lang="sk-SK" sz="2800" dirty="0" smtClean="0"/>
                <a:t>A</a:t>
              </a:r>
              <a:r>
                <a:rPr lang="sk-SK" sz="2800" dirty="0" smtClean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  <a:r>
                <a:rPr lang="sk-SK" sz="2800" dirty="0" smtClean="0"/>
                <a:t>B </a:t>
              </a:r>
              <a:r>
                <a:rPr lang="sk-SK" sz="2800" dirty="0" smtClean="0"/>
                <a:t>I   </a:t>
              </a:r>
              <a:r>
                <a:rPr lang="sk-SK" sz="2800" dirty="0" smtClean="0"/>
                <a:t>=  </a:t>
              </a:r>
              <a:r>
                <a:rPr lang="sk-SK" sz="2800" dirty="0" smtClean="0"/>
                <a:t> 45°</a:t>
              </a:r>
              <a:endParaRPr lang="sk-SK" sz="2800" dirty="0" smtClean="0"/>
            </a:p>
          </p:txBody>
        </p:sp>
        <p:sp>
          <p:nvSpPr>
            <p:cNvPr id="16" name="Oblúk 15"/>
            <p:cNvSpPr/>
            <p:nvPr/>
          </p:nvSpPr>
          <p:spPr>
            <a:xfrm rot="2040000">
              <a:off x="1316531" y="5841556"/>
              <a:ext cx="252687" cy="366339"/>
            </a:xfrm>
            <a:prstGeom prst="arc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8" name="BlokTextu 17"/>
          <p:cNvSpPr txBox="1"/>
          <p:nvPr/>
        </p:nvSpPr>
        <p:spPr>
          <a:xfrm>
            <a:off x="8342343" y="4727857"/>
            <a:ext cx="1444626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l-GR" sz="2800" dirty="0" smtClean="0"/>
              <a:t>β</a:t>
            </a:r>
            <a:r>
              <a:rPr lang="sk-SK" sz="2800" dirty="0"/>
              <a:t> = 45</a:t>
            </a:r>
            <a:r>
              <a:rPr lang="sk-SK" sz="2800" dirty="0" smtClean="0"/>
              <a:t>°</a:t>
            </a:r>
            <a:r>
              <a:rPr lang="sk-SK" sz="2800" dirty="0" smtClean="0"/>
              <a:t> </a:t>
            </a:r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3742001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3331361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MERANIE UHLA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204885" y="1306082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- </a:t>
            </a:r>
            <a:r>
              <a:rPr lang="sk-SK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stred uhlomera</a:t>
            </a:r>
            <a:r>
              <a:rPr lang="sk-SK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k-SK" dirty="0" smtClean="0"/>
              <a:t>musí byť </a:t>
            </a:r>
            <a:r>
              <a:rPr lang="sk-SK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vo vrchole uhla </a:t>
            </a:r>
            <a:endParaRPr lang="sk-SK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2"/>
          <a:srcRect t="11048"/>
          <a:stretch/>
        </p:blipFill>
        <p:spPr>
          <a:xfrm>
            <a:off x="1061173" y="1715988"/>
            <a:ext cx="5059884" cy="3122013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01" y="1715988"/>
            <a:ext cx="5004977" cy="3122013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6144050" y="1331700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- </a:t>
            </a:r>
            <a:r>
              <a:rPr lang="sk-SK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začiatok stupnice</a:t>
            </a:r>
            <a:r>
              <a:rPr lang="sk-SK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k-SK" dirty="0" smtClean="0"/>
              <a:t>musí ležať </a:t>
            </a:r>
            <a:r>
              <a:rPr lang="sk-SK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 ramene uhla </a:t>
            </a:r>
            <a:endParaRPr lang="sk-SK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327385" y="5189337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- používame stupnicu, ktorá začína </a:t>
            </a:r>
            <a:r>
              <a:rPr lang="sk-SK" sz="2400" b="1" dirty="0" smtClean="0"/>
              <a:t>0° </a:t>
            </a:r>
            <a:r>
              <a:rPr lang="sk-SK" sz="2400" dirty="0" smtClean="0"/>
              <a:t>na ramene</a:t>
            </a:r>
            <a:endParaRPr lang="sk-SK" sz="2400" u="sng" dirty="0"/>
          </a:p>
        </p:txBody>
      </p:sp>
      <p:sp>
        <p:nvSpPr>
          <p:cNvPr id="14" name="BlokTextu 13"/>
          <p:cNvSpPr txBox="1"/>
          <p:nvPr/>
        </p:nvSpPr>
        <p:spPr>
          <a:xfrm>
            <a:off x="2571837" y="5617499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(v prípade obrázkov to bude vnútorná)</a:t>
            </a:r>
            <a:endParaRPr lang="sk-SK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1288473" y="6079164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/>
              <a:t>- odrátame počet stupňov</a:t>
            </a:r>
            <a:endParaRPr lang="sk-SK" sz="2000" u="sng" dirty="0"/>
          </a:p>
        </p:txBody>
      </p:sp>
      <p:sp>
        <p:nvSpPr>
          <p:cNvPr id="16" name="BlokTextu 15"/>
          <p:cNvSpPr txBox="1"/>
          <p:nvPr/>
        </p:nvSpPr>
        <p:spPr>
          <a:xfrm>
            <a:off x="4265342" y="610994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(uhol na obrázku hore = 48°)</a:t>
            </a:r>
            <a:endParaRPr lang="sk-SK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28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410080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RYSOVANIE UHLOV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191491" y="1066800"/>
            <a:ext cx="732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Úloha : </a:t>
            </a:r>
            <a:r>
              <a:rPr lang="sk-SK" sz="2400" b="1" dirty="0" smtClean="0"/>
              <a:t>Narysuj uhol EFG, ktorého veľkosť je 65°.</a:t>
            </a:r>
            <a:endParaRPr lang="sk-SK" sz="24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1288473" y="1650271"/>
            <a:ext cx="6152646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Narysujeme polpriamku FG (F – bude vrchol uhla)</a:t>
            </a:r>
            <a:endParaRPr lang="sk-SK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288634" y="4064212"/>
            <a:ext cx="820128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Uhlomer priložíme k danej polpriamke tak isto, ako pri meraní uhlov</a:t>
            </a:r>
            <a:endParaRPr lang="sk-SK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24" y="2189292"/>
            <a:ext cx="4734067" cy="1581958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 rotWithShape="1">
          <a:blip r:embed="rId3"/>
          <a:srcRect t="6668"/>
          <a:stretch/>
        </p:blipFill>
        <p:spPr>
          <a:xfrm>
            <a:off x="1486624" y="4586128"/>
            <a:ext cx="5482212" cy="217830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968836" y="4586128"/>
            <a:ext cx="426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dirty="0" smtClean="0"/>
              <a:t>stred uhlomera do bodu F (vrchol uhla)</a:t>
            </a:r>
          </a:p>
          <a:p>
            <a:pPr marL="285750" indent="-285750">
              <a:buFontTx/>
              <a:buChar char="-"/>
            </a:pPr>
            <a:r>
              <a:rPr lang="sk-SK" dirty="0" smtClean="0"/>
              <a:t>0° bude ležať na polpriamke FG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3865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/>
          <p:cNvSpPr txBox="1"/>
          <p:nvPr/>
        </p:nvSpPr>
        <p:spPr>
          <a:xfrm>
            <a:off x="1215535" y="615313"/>
            <a:ext cx="860363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Od 0° na ramene odrátame daných 65° a zaznačíme si pomocnú bodku</a:t>
            </a:r>
            <a:endParaRPr lang="sk-SK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215535" y="3847556"/>
            <a:ext cx="8457765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Narysujeme polpriamku FE, ktorá bude prechádzať pomocnou bodkou</a:t>
            </a:r>
            <a:endParaRPr lang="sk-SK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35" y="1353259"/>
            <a:ext cx="4644938" cy="2273746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91" y="1253707"/>
            <a:ext cx="3228109" cy="2373298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06" y="4369940"/>
            <a:ext cx="2841049" cy="2373386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129" y="4369940"/>
            <a:ext cx="3011199" cy="24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00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05346" y="286790"/>
            <a:ext cx="138545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Úloha: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999259"/>
            <a:ext cx="4117885" cy="254750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45" y="3662750"/>
            <a:ext cx="4117885" cy="248866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76" y="999259"/>
            <a:ext cx="4461165" cy="247160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5"/>
          <a:srcRect b="4034"/>
          <a:stretch/>
        </p:blipFill>
        <p:spPr>
          <a:xfrm>
            <a:off x="6119876" y="3587982"/>
            <a:ext cx="4461165" cy="2563436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2687782" y="363734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Priraď veľkosti k daným uhlom na obrázku.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1052116" y="1004408"/>
            <a:ext cx="65114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90°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1052116" y="2004230"/>
            <a:ext cx="65114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45°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1052116" y="2995347"/>
            <a:ext cx="65114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20°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11052116" y="3986464"/>
            <a:ext cx="82266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120°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7002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07 0.01181 L -0.31276 0.5331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5678 0.01597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088 -0.10116 " pathEditMode="relative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2956 0.07269 L -0.62734 0.07477 " pathEditMode="relative" ptsTypes="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1232</TotalTime>
  <Words>352</Words>
  <Application>Microsoft Office PowerPoint</Application>
  <PresentationFormat>Širokouhlá</PresentationFormat>
  <Paragraphs>67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UHOL a jeho vlastnosti, meranie a rysovanie uhlov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ZŠ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UHOL a jeho vlastnosti</dc:title>
  <dc:creator>ucitel</dc:creator>
  <cp:lastModifiedBy>ucitel</cp:lastModifiedBy>
  <cp:revision>28</cp:revision>
  <dcterms:created xsi:type="dcterms:W3CDTF">2021-02-23T08:52:26Z</dcterms:created>
  <dcterms:modified xsi:type="dcterms:W3CDTF">2021-02-24T07:43:55Z</dcterms:modified>
</cp:coreProperties>
</file>