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A18AD-8532-4D75-AA23-F06FFC6E9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Základné geometrické ÚTVARY a ich vlastnosti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215AC5-1770-443E-8A35-79186CEA7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7024" y="5555126"/>
            <a:ext cx="3432422" cy="446180"/>
          </a:xfrm>
        </p:spPr>
        <p:txBody>
          <a:bodyPr/>
          <a:lstStyle/>
          <a:p>
            <a:r>
              <a:rPr lang="sk-SK" dirty="0"/>
              <a:t>Mgr. Veronika </a:t>
            </a:r>
            <a:r>
              <a:rPr lang="sk-SK" dirty="0" err="1"/>
              <a:t>luptovská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603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F866CB-57B1-4AF1-8CE7-F2775A97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Kruh: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5A4BA0-4832-441C-9687-19626FBD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133"/>
            <a:ext cx="7706255" cy="4174068"/>
          </a:xfrm>
        </p:spPr>
        <p:txBody>
          <a:bodyPr>
            <a:normAutofit fontScale="92500"/>
          </a:bodyPr>
          <a:lstStyle/>
          <a:p>
            <a:r>
              <a:rPr lang="sk-SK" b="1" dirty="0"/>
              <a:t>Kruh</a:t>
            </a:r>
            <a:r>
              <a:rPr lang="sk-SK" dirty="0"/>
              <a:t> je množina bodov v rovine, ktorých vzdialenosť od stredu kružnice je menšia alebo rovnaká ako polomer kružnice. Je to plocha ohraničená kružnicou vrátane nej samej. </a:t>
            </a:r>
          </a:p>
          <a:p>
            <a:r>
              <a:rPr lang="sk-SK" b="1" dirty="0"/>
              <a:t>Kružnica</a:t>
            </a:r>
            <a:r>
              <a:rPr lang="sk-SK" dirty="0"/>
              <a:t> je podmnožina kruhu, je to hranica kruhu, sú to všetky body, ktoré tvoria okraj kruhu. </a:t>
            </a:r>
          </a:p>
          <a:p>
            <a:r>
              <a:rPr lang="sk-SK" b="1" dirty="0"/>
              <a:t>Kruh </a:t>
            </a:r>
            <a:r>
              <a:rPr lang="sk-SK" dirty="0"/>
              <a:t>sú teda všetky body, ktorá ležia nie len na kružnici, ale aj vo vnútornom priestore, ktorý kružnica obklopuje (viď. obrázok: červeným je znázornený kruh, zeleným kružnica).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FB8081E-2514-4BA5-B342-6037CE0F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r="4361" b="3541"/>
          <a:stretch/>
        </p:blipFill>
        <p:spPr>
          <a:xfrm>
            <a:off x="8691773" y="4330926"/>
            <a:ext cx="3156531" cy="1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50F00-D834-4963-9D5C-CB312B85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Charakteristika a vlastnosti geometrických útvarov v rovine: </a:t>
            </a:r>
          </a:p>
        </p:txBody>
      </p:sp>
      <p:pic>
        <p:nvPicPr>
          <p:cNvPr id="4108" name="Picture 12" descr="Guľa: - on line výpočet, vzorec - FORMIAX">
            <a:extLst>
              <a:ext uri="{FF2B5EF4-FFF2-40B4-BE49-F238E27FC236}">
                <a16:creationId xmlns:a16="http://schemas.microsoft.com/office/drawing/2014/main" id="{6635C971-0E53-42B1-B9B7-2D4D0A73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01" y="4507346"/>
            <a:ext cx="2249054" cy="22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váder: - on line výpočet, vzorec - FORMIAX">
            <a:extLst>
              <a:ext uri="{FF2B5EF4-FFF2-40B4-BE49-F238E27FC236}">
                <a16:creationId xmlns:a16="http://schemas.microsoft.com/office/drawing/2014/main" id="{A4E366E6-3E4A-423A-9488-9B07F88A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" y="1895762"/>
            <a:ext cx="3232446" cy="212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ocka: - on line výpočet, vzorec - FORMIAX">
            <a:extLst>
              <a:ext uri="{FF2B5EF4-FFF2-40B4-BE49-F238E27FC236}">
                <a16:creationId xmlns:a16="http://schemas.microsoft.com/office/drawing/2014/main" id="{012BABE8-A791-4C7F-A470-907251B3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73" y="1895762"/>
            <a:ext cx="2846677" cy="23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0" descr="Kužeľ: objem a povrch — online výpočet, vzorec">
            <a:extLst>
              <a:ext uri="{FF2B5EF4-FFF2-40B4-BE49-F238E27FC236}">
                <a16:creationId xmlns:a16="http://schemas.microsoft.com/office/drawing/2014/main" id="{2CE20CA6-D15B-49F1-B6B9-9A37F31E8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18145" cy="20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18" name="Picture 22" descr="Kužel: - on line výpočet, vzorec - FORMIAX">
            <a:extLst>
              <a:ext uri="{FF2B5EF4-FFF2-40B4-BE49-F238E27FC236}">
                <a16:creationId xmlns:a16="http://schemas.microsoft.com/office/drawing/2014/main" id="{89B1146F-28BD-4961-A287-366CF8D6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4" y="1330095"/>
            <a:ext cx="2224263" cy="33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hlan: - on line výpočet, vzorec - FORMIAX">
            <a:extLst>
              <a:ext uri="{FF2B5EF4-FFF2-40B4-BE49-F238E27FC236}">
                <a16:creationId xmlns:a16="http://schemas.microsoft.com/office/drawing/2014/main" id="{7B44BBEA-F124-4382-A85C-BD9D59DD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1" y="3731491"/>
            <a:ext cx="2535130" cy="294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Valec kruhový rotačný: - online výpočet - FORMIAX">
            <a:extLst>
              <a:ext uri="{FF2B5EF4-FFF2-40B4-BE49-F238E27FC236}">
                <a16:creationId xmlns:a16="http://schemas.microsoft.com/office/drawing/2014/main" id="{426BA2EE-6FDB-4597-B482-878E674F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67" y="4322124"/>
            <a:ext cx="1656483" cy="23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4D829E-1F06-4A25-96EA-528E316B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Kváder: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8B36B28-D06A-49D3-BDAF-958BABD08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57927"/>
                <a:ext cx="9905999" cy="492298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Je trojrozmerné teleso, ktoré sa skladá zo šiestich pravouhlých štvoruholníkov, resp. zo šiestich obdĺžnikov. Štandardne sa jedná o tri dvojice rovnakých obdĺžnikov.</a:t>
                </a:r>
              </a:p>
              <a:p>
                <a:r>
                  <a:rPr lang="sk-SK" b="1" dirty="0"/>
                  <a:t>Základné vlastnosti kvádra: </a:t>
                </a:r>
              </a:p>
              <a:p>
                <a:pPr lvl="1"/>
                <a:r>
                  <a:rPr lang="sk-SK" dirty="0"/>
                  <a:t>je charakterizovaný troma základnými dĺžkami strán – dĺžka (a), výška (c), šírka (b);</a:t>
                </a:r>
              </a:p>
              <a:p>
                <a:pPr lvl="1"/>
                <a:r>
                  <a:rPr lang="sk-SK" dirty="0"/>
                  <a:t>má dva typy uhlopriečok: </a:t>
                </a:r>
              </a:p>
              <a:p>
                <a:pPr lvl="2"/>
                <a:r>
                  <a:rPr lang="sk-SK" dirty="0"/>
                  <a:t>Stenová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k-SK" dirty="0"/>
                  <a:t> – to je taká, ktorá na jednej stene spája dva vrcholy (na rozdiel od štvorca, ktorý má všetky; stenové uhlopriečky rovnaké, má kváder tri typy stenových uhlopriečok – pre každý jeden typ obdĺžnika)</a:t>
                </a:r>
              </a:p>
              <a:p>
                <a:pPr lvl="2"/>
                <a:r>
                  <a:rPr lang="sk-SK" dirty="0"/>
                  <a:t>Telesová = u – to je taká, ktorá spája dva vrcholy, ktoré sa nenachádzajú na jednej stene, pričom ležia oproti sebe v priestore.</a:t>
                </a:r>
              </a:p>
              <a:p>
                <a:pPr marL="720725" lvl="2" indent="-185738"/>
                <a:r>
                  <a:rPr lang="sk-SK" sz="2000" dirty="0"/>
                  <a:t>má osem vrcholov = A, B, C, D, E, F, G, H; </a:t>
                </a:r>
              </a:p>
              <a:p>
                <a:pPr marL="720725" lvl="2" indent="-185738"/>
                <a:r>
                  <a:rPr lang="sk-SK" sz="2000" dirty="0"/>
                  <a:t>má šesť obdĺžnikových stien (3 dvojice rovnakých);</a:t>
                </a:r>
              </a:p>
              <a:p>
                <a:pPr marL="720725" lvl="2" indent="-185738"/>
                <a:r>
                  <a:rPr lang="sk-SK" sz="2000" dirty="0"/>
                  <a:t>má dvanásť hrán – štvorice hrán majú rovnakú dĺžku;</a:t>
                </a:r>
              </a:p>
              <a:p>
                <a:pPr marL="720725" lvl="2" indent="-185738"/>
                <a:r>
                  <a:rPr lang="sk-SK" sz="2000" dirty="0"/>
                  <a:t>každé dve steny sú rovnobežné alebo kolmé (ABCD je rovnobežná so stenou EFGH a kolmá na stenu BCFG .... )</a:t>
                </a:r>
                <a:r>
                  <a:rPr lang="sk-SK" sz="2000" b="1" dirty="0"/>
                  <a:t>.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8B36B28-D06A-49D3-BDAF-958BABD08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57927"/>
                <a:ext cx="9905999" cy="4922982"/>
              </a:xfrm>
              <a:blipFill>
                <a:blip r:embed="rId2"/>
                <a:stretch>
                  <a:fillRect l="-862" t="-1733" r="-2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75D31869-B41A-46B8-A75C-402C7454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48" y="4479636"/>
            <a:ext cx="1491926" cy="1252714"/>
          </a:xfrm>
          <a:prstGeom prst="rect">
            <a:avLst/>
          </a:prstGeom>
        </p:spPr>
      </p:pic>
      <p:pic>
        <p:nvPicPr>
          <p:cNvPr id="2052" name="Picture 4" descr="https://www.hackmath.net/img/93/prism_diagonals.jpg">
            <a:extLst>
              <a:ext uri="{FF2B5EF4-FFF2-40B4-BE49-F238E27FC236}">
                <a16:creationId xmlns:a16="http://schemas.microsoft.com/office/drawing/2014/main" id="{674A95D2-EE30-4278-8EBD-E6899B77A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1" r="5179" b="9340"/>
          <a:stretch/>
        </p:blipFill>
        <p:spPr bwMode="auto">
          <a:xfrm>
            <a:off x="9716512" y="2189018"/>
            <a:ext cx="2032144" cy="12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898F71-86E2-4CD4-AA0C-1E3C92FF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Kocka: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14BF257-7FBF-446A-B138-C8FA9FAF8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34836"/>
                <a:ext cx="9905999" cy="5043055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Je trojrozmerné teleso, ktoré sa skladá zo šiestich rovnakých štvorcov.</a:t>
                </a:r>
              </a:p>
              <a:p>
                <a:r>
                  <a:rPr lang="sk-SK" b="1" dirty="0"/>
                  <a:t>Základné vlastnosti kocky: </a:t>
                </a:r>
              </a:p>
              <a:p>
                <a:pPr lvl="1"/>
                <a:r>
                  <a:rPr lang="sk-SK" dirty="0"/>
                  <a:t>má dva typy uhlopriečok: </a:t>
                </a:r>
              </a:p>
              <a:p>
                <a:pPr lvl="2"/>
                <a:r>
                  <a:rPr lang="sk-SK" i="1" dirty="0"/>
                  <a:t>Stenová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k-SK" dirty="0"/>
                  <a:t> – to je taká, ktorá na jednej stene spája dva vrcholy </a:t>
                </a:r>
              </a:p>
              <a:p>
                <a:pPr lvl="2"/>
                <a:r>
                  <a:rPr lang="sk-SK" i="1" dirty="0"/>
                  <a:t>Telesová</a:t>
                </a:r>
                <a:r>
                  <a:rPr lang="sk-SK" dirty="0"/>
                  <a:t> = u – to je taká, ktorá spája dva vrcholy, ktoré sa nenachádzajú na jednej stene, pričom ležia oproti sebe v priestore</a:t>
                </a:r>
              </a:p>
              <a:p>
                <a:pPr lvl="1"/>
                <a:r>
                  <a:rPr lang="sk-SK" dirty="0"/>
                  <a:t>má 6 rovnakých stien;</a:t>
                </a:r>
              </a:p>
              <a:p>
                <a:pPr lvl="1"/>
                <a:r>
                  <a:rPr lang="sk-SK" dirty="0"/>
                  <a:t>má 8 vrcholov: A,B,C,D,E,F,G,H;</a:t>
                </a:r>
              </a:p>
              <a:p>
                <a:pPr lvl="1"/>
                <a:r>
                  <a:rPr lang="sk-SK" dirty="0"/>
                  <a:t>má 12 hrán rovnakej dĺžky; </a:t>
                </a:r>
              </a:p>
              <a:p>
                <a:pPr lvl="1"/>
                <a:r>
                  <a:rPr lang="sk-SK" dirty="0"/>
                  <a:t>každé 2 steny sú rovnobežné alebo kolmé:</a:t>
                </a:r>
              </a:p>
              <a:p>
                <a:pPr marL="914400" lvl="2" indent="0">
                  <a:buNone/>
                </a:pPr>
                <a:r>
                  <a:rPr lang="sk-SK" dirty="0"/>
                  <a:t>ABCD je rovnobežná so stenou EFGH a kolmá na stenu BCFG.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14BF257-7FBF-446A-B138-C8FA9FAF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34836"/>
                <a:ext cx="9905999" cy="5043055"/>
              </a:xfrm>
              <a:blipFill>
                <a:blip r:embed="rId2"/>
                <a:stretch>
                  <a:fillRect l="-1231" t="-15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251CF20E-6904-4F1F-9815-7A49A8BB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23" y="4156363"/>
            <a:ext cx="3590229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1639A-0225-44B6-9286-4CE9618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kužeľ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DEC4BC-0D9A-4C18-961E-5DDB5885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8726"/>
            <a:ext cx="7522297" cy="4793673"/>
          </a:xfrm>
        </p:spPr>
        <p:txBody>
          <a:bodyPr>
            <a:normAutofit/>
          </a:bodyPr>
          <a:lstStyle/>
          <a:p>
            <a:r>
              <a:rPr lang="sk-SK" dirty="0"/>
              <a:t>Rotačný kužeľ si môžeme predstaviť ako hrot zastrúhanej ceruzky, takéto teleso môže vzniknúť napríklad otáčaním pravouhlého trojuholníka okolo jeho jednej odvesny; </a:t>
            </a:r>
          </a:p>
          <a:p>
            <a:r>
              <a:rPr lang="sk-SK" dirty="0"/>
              <a:t>Podstava kužeľa má tvar kruhu, pričom polomer podstavy je daný dĺžkou druhej odvesny pravouhlého trojuholníka; </a:t>
            </a:r>
          </a:p>
          <a:p>
            <a:r>
              <a:rPr lang="sk-SK" dirty="0"/>
              <a:t>Povrch rotačného kužeľa sa skladá z podstavy a plášťa; </a:t>
            </a:r>
          </a:p>
          <a:p>
            <a:r>
              <a:rPr lang="sk-SK" dirty="0"/>
              <a:t>Ak rozvinieme plášť do roviny dostaneme kruhový výsek, ktorého polomer je strana kužeľa s a ktorého oblúk je vlastne obvod podstavy.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DAB7CFF-7616-4136-B8EB-5B49C871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754" y="1357803"/>
            <a:ext cx="2924190" cy="221023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07AA41A-33D9-45CD-A78E-D9B603A2D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2" t="2720" r="4523" b="2720"/>
          <a:stretch/>
        </p:blipFill>
        <p:spPr>
          <a:xfrm>
            <a:off x="9344470" y="4705925"/>
            <a:ext cx="1856757" cy="17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6056E4-01B7-4B3F-A5ED-A2286DC5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ihlan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44CC30-A915-4CB7-B77B-FD8F0277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4836"/>
            <a:ext cx="8990879" cy="5024582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Je teleso, v ktorom sú rohy rovinného mnohouholníka priamočiaro spojené s nejakým bodom, ktorý sa nachádza mimo tejto roviny. Rovinný mnohouholník predstavuje podstavu ihlana a bod, ktorý sa nachádza mimo roviny je vrchol ihlana;</a:t>
            </a:r>
          </a:p>
          <a:p>
            <a:r>
              <a:rPr lang="sk-SK" dirty="0"/>
              <a:t>Body ABCD tvoria podstavu ihlana = mnohouholník. Bod V je vrchol. Ak urobíme kolmicu z vrcholu na podstavu, dostaneme priestorovú výšku ihlana;</a:t>
            </a:r>
          </a:p>
          <a:p>
            <a:r>
              <a:rPr lang="sk-SK" dirty="0"/>
              <a:t>Ihlany rozdeľujeme na základe ich podstavy, ktorou môže byť ľubovoľný mnohouholník: </a:t>
            </a:r>
          </a:p>
          <a:p>
            <a:pPr lvl="1"/>
            <a:r>
              <a:rPr lang="sk-SK" dirty="0"/>
              <a:t>pravidelný trojboký ihlan má podstavu rovnostranného trojuholníka; </a:t>
            </a:r>
          </a:p>
          <a:p>
            <a:pPr lvl="1"/>
            <a:r>
              <a:rPr lang="sk-SK" dirty="0"/>
              <a:t>pravidelný štvorboký ihlan má podstavu štvorca; </a:t>
            </a:r>
          </a:p>
          <a:p>
            <a:pPr lvl="1"/>
            <a:r>
              <a:rPr lang="sk-SK" dirty="0"/>
              <a:t>štvorboký ihlan má podstavu obdĺžnik; </a:t>
            </a:r>
          </a:p>
          <a:p>
            <a:pPr lvl="1"/>
            <a:r>
              <a:rPr lang="sk-SK" dirty="0"/>
              <a:t>pravidelný šesťboký ihlan má podstavu šesťuholníka ...... </a:t>
            </a:r>
            <a:r>
              <a:rPr lang="sk-SK" dirty="0" err="1"/>
              <a:t>atď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53B4FA3-E92A-4482-BE30-02FD859A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62" y="4017818"/>
            <a:ext cx="2116838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C6C21-C5E8-43CA-A0DB-565A3007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valec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66116F-E1A4-4A3A-B0A7-D93E8505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3309"/>
            <a:ext cx="8907752" cy="4978400"/>
          </a:xfrm>
        </p:spPr>
        <p:txBody>
          <a:bodyPr>
            <a:normAutofit/>
          </a:bodyPr>
          <a:lstStyle/>
          <a:p>
            <a:r>
              <a:rPr lang="sk-SK" dirty="0"/>
              <a:t>Je priestorové teleso, ktoré vznikne napríklad otáčaním obdĺžnika okolo jeho strany;</a:t>
            </a:r>
          </a:p>
          <a:p>
            <a:r>
              <a:rPr lang="sk-SK" dirty="0"/>
              <a:t>Skladá sa z dvoch podstáv tvaru kruhu s polomerom r a plášťa;</a:t>
            </a:r>
          </a:p>
          <a:p>
            <a:r>
              <a:rPr lang="sk-SK" dirty="0"/>
              <a:t>Výška valca je vzdialenosť obidvoch podstáv od seba; 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Po rozvinutí plášťa do roviny dostaneme obdĺžnika, jedna jeho strana je rovnaká ako výška valca v a druhá sa rovná obvodu podstavy 2</a:t>
            </a:r>
            <a:r>
              <a:rPr lang="el-GR" dirty="0"/>
              <a:t>π</a:t>
            </a:r>
            <a:r>
              <a:rPr lang="sk-SK" dirty="0"/>
              <a:t>r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CB7A63C-BE9F-4034-9992-194496CE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82" y="3215007"/>
            <a:ext cx="2755421" cy="1692533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87A219-2200-4629-92E5-9D9023E5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40" y="5269634"/>
            <a:ext cx="1914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3A1BB-3CFA-482D-84CB-D8DF1B3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guľa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136600-7D0C-46B9-B2CE-47DD8960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6436"/>
            <a:ext cx="9905999" cy="4858328"/>
          </a:xfrm>
        </p:spPr>
        <p:txBody>
          <a:bodyPr/>
          <a:lstStyle/>
          <a:p>
            <a:r>
              <a:rPr lang="sk-SK" dirty="0"/>
              <a:t>Je množina všetkých bodov </a:t>
            </a:r>
            <a:r>
              <a:rPr lang="sk-SK" b="1" dirty="0"/>
              <a:t>X</a:t>
            </a:r>
            <a:r>
              <a:rPr lang="sk-SK" dirty="0"/>
              <a:t> priestoru, ktorých vzdialenosť od daného pevného bodu </a:t>
            </a:r>
            <a:r>
              <a:rPr lang="sk-SK" b="1" dirty="0"/>
              <a:t>S je menšia alebo sa rovná polomeru r</a:t>
            </a:r>
            <a:r>
              <a:rPr lang="sk-SK" dirty="0"/>
              <a:t> gule:</a:t>
            </a:r>
          </a:p>
          <a:p>
            <a:r>
              <a:rPr lang="sk-SK" b="1" dirty="0"/>
              <a:t>|SX|</a:t>
            </a:r>
            <a:r>
              <a:rPr lang="sk-SK" b="1" u="sng" dirty="0"/>
              <a:t>&lt;</a:t>
            </a:r>
            <a:r>
              <a:rPr lang="sk-SK" b="1" dirty="0"/>
              <a:t> r</a:t>
            </a:r>
            <a:endParaRPr lang="sk-SK" dirty="0"/>
          </a:p>
          <a:p>
            <a:r>
              <a:rPr lang="sk-SK" dirty="0"/>
              <a:t>Je teleso, ktoré vznikne otáčaním polkruhu okolo jeho priemeru (na obrázku priemer AB so stredom S);</a:t>
            </a:r>
          </a:p>
          <a:p>
            <a:r>
              <a:rPr lang="sk-SK" dirty="0"/>
              <a:t>Polomer gule r je rovný polomeru polkruhu; </a:t>
            </a:r>
          </a:p>
          <a:p>
            <a:r>
              <a:rPr lang="sk-SK" dirty="0"/>
              <a:t>Stred gule S je stred polkruhu. 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3A04A4A-38A7-4A84-9D63-3E7633CD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482" y="3978449"/>
            <a:ext cx="1568295" cy="19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5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AA12C6-90CE-46E4-A8DD-63C64E67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58" y="2798300"/>
            <a:ext cx="9905998" cy="1478570"/>
          </a:xfrm>
        </p:spPr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38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EDEC4-8991-4AB1-AC2D-E60DD97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59" y="618518"/>
            <a:ext cx="9905998" cy="1478570"/>
          </a:xfrm>
        </p:spPr>
        <p:txBody>
          <a:bodyPr/>
          <a:lstStyle/>
          <a:p>
            <a:r>
              <a:rPr lang="sk-SK" dirty="0"/>
              <a:t>Pomenujte základné geometrické útvary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94356F2-2BC7-451E-A1A7-115CE750D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7" t="2610" r="8877" b="9139"/>
          <a:stretch/>
        </p:blipFill>
        <p:spPr>
          <a:xfrm>
            <a:off x="1056751" y="1961965"/>
            <a:ext cx="2263497" cy="188785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B3AB82C-2B74-4798-B4FB-3675161F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18" y="1961965"/>
            <a:ext cx="2107477" cy="190056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3EFC3FB-F001-4A70-84AF-421915422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6" r="4268"/>
          <a:stretch/>
        </p:blipFill>
        <p:spPr>
          <a:xfrm>
            <a:off x="7945466" y="2023173"/>
            <a:ext cx="1916142" cy="190056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C2D9976-41A8-417B-A958-9F2C3048E6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4"/>
          <a:stretch/>
        </p:blipFill>
        <p:spPr>
          <a:xfrm>
            <a:off x="2188499" y="4167933"/>
            <a:ext cx="3267075" cy="20715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F7876EF-CD3B-4622-AA94-2DE2722B3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76" y="4167933"/>
            <a:ext cx="2419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2AB6B-2D80-4198-B86A-0A26D738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sk-SK" dirty="0"/>
              <a:t>Odpovedzte na otázky: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90D80E-EC73-441B-95DC-1ACF2C16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sz="2500" dirty="0"/>
              <a:t>Spočítaj trojuholníky vo štvorci. </a:t>
            </a:r>
          </a:p>
          <a:p>
            <a:pPr marL="457200" indent="-457200">
              <a:buAutoNum type="arabicPeriod"/>
            </a:pPr>
            <a:r>
              <a:rPr lang="sk-SK" sz="2500" dirty="0"/>
              <a:t>Hľadaj lichobežníky v obdĺžniku. </a:t>
            </a:r>
          </a:p>
          <a:p>
            <a:pPr marL="457200" indent="-457200">
              <a:buAutoNum type="arabicPeriod"/>
            </a:pPr>
            <a:r>
              <a:rPr lang="sk-SK" sz="2500" dirty="0"/>
              <a:t>Koľko zelených trojuholníkov v obdĺžniku? </a:t>
            </a:r>
          </a:p>
          <a:p>
            <a:pPr marL="457200" indent="-457200">
              <a:buAutoNum type="arabicPeriod"/>
            </a:pPr>
            <a:r>
              <a:rPr lang="sk-SK" sz="2500" dirty="0"/>
              <a:t>Koľko trojuholníkov vidíš na prvom obrázku? </a:t>
            </a:r>
          </a:p>
          <a:p>
            <a:pPr marL="457200" indent="-457200">
              <a:buAutoNum type="arabicPeriod"/>
            </a:pPr>
            <a:r>
              <a:rPr lang="sk-SK" sz="2500" dirty="0"/>
              <a:t>Nachádzajú sa v poslednom obrázku okrem lichobežníka aj iné geometrické telesá? </a:t>
            </a:r>
          </a:p>
          <a:p>
            <a:pPr marL="457200" indent="-457200">
              <a:buAutoNum type="arabicPeriod"/>
            </a:pPr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5527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E320D9-8ED7-4B29-970F-964AB385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584392-E6B0-4C81-B51C-A09F5D02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0795"/>
            <a:ext cx="9905999" cy="3989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/>
              <a:t>1. Základné geometrické útvary v rovine</a:t>
            </a:r>
          </a:p>
          <a:p>
            <a:pPr marL="914400" lvl="2" indent="0">
              <a:buNone/>
            </a:pPr>
            <a:r>
              <a:rPr lang="sk-SK" dirty="0"/>
              <a:t>a) </a:t>
            </a:r>
            <a:r>
              <a:rPr lang="sk-SK" i="1" dirty="0"/>
              <a:t>trojuholník</a:t>
            </a:r>
            <a:r>
              <a:rPr lang="sk-SK" dirty="0"/>
              <a:t> (pravouhlý, ostrouhlý, tupouhlý, rovnoramenný, rovnostranný, všeobecný);</a:t>
            </a:r>
          </a:p>
          <a:p>
            <a:pPr marL="914400" lvl="2" indent="0">
              <a:buNone/>
            </a:pPr>
            <a:r>
              <a:rPr lang="sk-SK" dirty="0"/>
              <a:t>b) </a:t>
            </a:r>
            <a:r>
              <a:rPr lang="sk-SK" i="1" dirty="0"/>
              <a:t>štvoruholník</a:t>
            </a:r>
            <a:r>
              <a:rPr lang="sk-SK" dirty="0"/>
              <a:t> (štvorec, obdĺžnik, kosoštvorec, kosodĺžnik, lichobežník);</a:t>
            </a:r>
          </a:p>
          <a:p>
            <a:pPr marL="914400" lvl="2" indent="0">
              <a:buNone/>
            </a:pPr>
            <a:r>
              <a:rPr lang="sk-SK" dirty="0"/>
              <a:t>c) kruh. </a:t>
            </a:r>
          </a:p>
          <a:p>
            <a:pPr marL="0" indent="0">
              <a:buNone/>
            </a:pPr>
            <a:r>
              <a:rPr lang="sk-SK" sz="2400" b="1" dirty="0"/>
              <a:t>2. </a:t>
            </a:r>
            <a:r>
              <a:rPr lang="sk-SK" b="1" dirty="0"/>
              <a:t>Základné geometrické útvary v priestore</a:t>
            </a:r>
          </a:p>
          <a:p>
            <a:pPr marL="914400" lvl="2" indent="-822325">
              <a:buNone/>
            </a:pPr>
            <a:r>
              <a:rPr lang="sk-SK" dirty="0"/>
              <a:t>	a) </a:t>
            </a:r>
            <a:r>
              <a:rPr lang="sk-SK" i="1" dirty="0"/>
              <a:t>hranoly</a:t>
            </a:r>
            <a:r>
              <a:rPr lang="sk-SK" dirty="0"/>
              <a:t> (kocka, kváder, n-boký hranol);</a:t>
            </a:r>
          </a:p>
          <a:p>
            <a:pPr marL="914400" lvl="2" indent="-822325">
              <a:buNone/>
            </a:pPr>
            <a:r>
              <a:rPr lang="sk-SK" dirty="0"/>
              <a:t>	b) </a:t>
            </a:r>
            <a:r>
              <a:rPr lang="sk-SK" i="1" dirty="0"/>
              <a:t>kužeľ </a:t>
            </a:r>
            <a:r>
              <a:rPr lang="sk-SK" dirty="0"/>
              <a:t>(zrezaný kužeľ); </a:t>
            </a:r>
          </a:p>
          <a:p>
            <a:pPr marL="914400" lvl="2" indent="-822325">
              <a:buNone/>
            </a:pPr>
            <a:r>
              <a:rPr lang="sk-SK" dirty="0"/>
              <a:t>	c) </a:t>
            </a:r>
            <a:r>
              <a:rPr lang="sk-SK" i="1" dirty="0"/>
              <a:t>ihlan </a:t>
            </a:r>
            <a:r>
              <a:rPr lang="sk-SK" dirty="0"/>
              <a:t>(štvorsten, n-boký ihlan, zrezaný ihlan);</a:t>
            </a:r>
          </a:p>
          <a:p>
            <a:pPr marL="914400" lvl="2" indent="-822325">
              <a:buNone/>
            </a:pPr>
            <a:r>
              <a:rPr lang="sk-SK" dirty="0"/>
              <a:t>	d) </a:t>
            </a:r>
            <a:r>
              <a:rPr lang="sk-SK" i="1" dirty="0"/>
              <a:t>valec</a:t>
            </a:r>
            <a:r>
              <a:rPr lang="sk-SK" dirty="0"/>
              <a:t>;</a:t>
            </a:r>
          </a:p>
          <a:p>
            <a:pPr marL="914400" lvl="2" indent="-822325">
              <a:buNone/>
            </a:pPr>
            <a:r>
              <a:rPr lang="sk-SK" dirty="0"/>
              <a:t>	e) </a:t>
            </a:r>
            <a:r>
              <a:rPr lang="sk-SK" i="1" dirty="0"/>
              <a:t>guľa</a:t>
            </a:r>
            <a:r>
              <a:rPr lang="sk-S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77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B01F2-6CFC-4F88-939E-F47B9194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Charakteristika a vlastnosti geometrických útvarov v priestore: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BD24585-8202-4923-AC9F-1C7EC92E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6" y="2097088"/>
            <a:ext cx="3019025" cy="18114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F82A6E7-D190-4CB1-AFE6-198483E0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66" y="2710998"/>
            <a:ext cx="2276475" cy="197167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C42F7A4-6539-48D8-9EB0-586A02B78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38" r="7920" b="4341"/>
          <a:stretch/>
        </p:blipFill>
        <p:spPr>
          <a:xfrm>
            <a:off x="7738532" y="1619406"/>
            <a:ext cx="2963335" cy="207743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5784906-74FE-4244-820C-966C7EB1C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23" y="4266542"/>
            <a:ext cx="3234910" cy="197294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B5FCCEB-0CF0-4CF8-BF00-0C1084D0EE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07" r="4361" b="3541"/>
          <a:stretch/>
        </p:blipFill>
        <p:spPr>
          <a:xfrm>
            <a:off x="7928046" y="4328653"/>
            <a:ext cx="3156531" cy="1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766EF-5F6C-44DA-A79F-D783B7E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Trojuholník: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5889A5-DE54-4529-B1B7-F374C470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585"/>
            <a:ext cx="9905999" cy="5401277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Je rovinný útvar, ktorý pozostáva z troch rôznobežných strán, ktoré sa spájajú v troch spoločných bodoch. Môžeme ho tiež definovať ako prienik troch </a:t>
            </a:r>
            <a:r>
              <a:rPr lang="sk-SK" dirty="0" err="1"/>
              <a:t>polrovín</a:t>
            </a:r>
            <a:r>
              <a:rPr lang="sk-SK" dirty="0"/>
              <a:t>. </a:t>
            </a:r>
          </a:p>
          <a:p>
            <a:r>
              <a:rPr lang="sk-SK" b="1" dirty="0"/>
              <a:t>Základné vlastnosti všeobecného trojuholníka:</a:t>
            </a:r>
          </a:p>
          <a:p>
            <a:pPr lvl="1"/>
            <a:r>
              <a:rPr lang="sk-SK" dirty="0"/>
              <a:t>má tri strany (a, b, c), ktoré sa spájajú v troch spoločných bodoch = vrcholy trojuholníka (A, B, C); </a:t>
            </a:r>
          </a:p>
          <a:p>
            <a:pPr lvl="1"/>
            <a:r>
              <a:rPr lang="sk-SK" dirty="0"/>
              <a:t> má tri vnútorné uhly a 6 vonkajších uhlov; </a:t>
            </a:r>
          </a:p>
          <a:p>
            <a:pPr lvl="1"/>
            <a:r>
              <a:rPr lang="sk-SK" dirty="0"/>
              <a:t>vnútorné uhly majú súčet 180°; </a:t>
            </a:r>
          </a:p>
          <a:p>
            <a:pPr lvl="1"/>
            <a:r>
              <a:rPr lang="sk-SK" dirty="0"/>
              <a:t>súčet dĺžok dvoch ľubovoľných strán musí byť väčší ako dĺžka tretej strany;</a:t>
            </a:r>
          </a:p>
          <a:p>
            <a:pPr lvl="1"/>
            <a:r>
              <a:rPr lang="sk-SK" dirty="0"/>
              <a:t>rozdiel dĺžok dvoch ľubovoľných strán musí byť menší ako tretia strana;</a:t>
            </a:r>
          </a:p>
          <a:p>
            <a:pPr lvl="1"/>
            <a:r>
              <a:rPr lang="sk-SK" dirty="0"/>
              <a:t>zhodnosť trojuholníkov – </a:t>
            </a:r>
            <a:r>
              <a:rPr lang="sk-SK" dirty="0" err="1"/>
              <a:t>sss</a:t>
            </a:r>
            <a:r>
              <a:rPr lang="sk-SK" dirty="0"/>
              <a:t>, </a:t>
            </a:r>
            <a:r>
              <a:rPr lang="sk-SK" dirty="0" err="1"/>
              <a:t>sus</a:t>
            </a:r>
            <a:r>
              <a:rPr lang="sk-SK" dirty="0"/>
              <a:t>, </a:t>
            </a:r>
            <a:r>
              <a:rPr lang="sk-SK" dirty="0" err="1"/>
              <a:t>ssu</a:t>
            </a:r>
            <a:r>
              <a:rPr lang="sk-SK" dirty="0"/>
              <a:t>, </a:t>
            </a:r>
            <a:r>
              <a:rPr lang="sk-SK" dirty="0" err="1"/>
              <a:t>usu</a:t>
            </a:r>
            <a:r>
              <a:rPr lang="sk-SK" dirty="0"/>
              <a:t>; </a:t>
            </a:r>
          </a:p>
          <a:p>
            <a:pPr lvl="1"/>
            <a:r>
              <a:rPr lang="sk-SK" dirty="0"/>
              <a:t>jednoznačné určenie trojuholníka je splnené, ak sú splnené nasledujúce body: </a:t>
            </a:r>
          </a:p>
          <a:p>
            <a:pPr lvl="2"/>
            <a:r>
              <a:rPr lang="sk-SK" dirty="0"/>
              <a:t>Strana a dva priľahlé uhly (ich súčet musí byť menší ako 180°);</a:t>
            </a:r>
          </a:p>
          <a:p>
            <a:pPr lvl="2"/>
            <a:r>
              <a:rPr lang="sk-SK" dirty="0"/>
              <a:t>Dve strany a dutý uhol nimi zovretý; </a:t>
            </a:r>
          </a:p>
          <a:p>
            <a:pPr lvl="2"/>
            <a:r>
              <a:rPr lang="sk-SK" dirty="0"/>
              <a:t>Dve strany a uhol oproti väčšej strane; </a:t>
            </a:r>
          </a:p>
          <a:p>
            <a:pPr lvl="2"/>
            <a:r>
              <a:rPr lang="sk-SK" dirty="0"/>
              <a:t>Tri strany, pre ktoré platí: |a – b| &lt; c &lt; |a + b|.</a:t>
            </a:r>
          </a:p>
          <a:p>
            <a:r>
              <a:rPr lang="sk-SK" dirty="0"/>
              <a:t>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6988357-6748-4C5B-95A1-8F10E345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299" y="3429000"/>
            <a:ext cx="3019025" cy="18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4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86DC3-125E-4405-A7CD-55B7AA13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ŠTVOREC: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928BCB-322C-459B-9647-C46D3252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9467"/>
            <a:ext cx="9905999" cy="4131734"/>
          </a:xfrm>
        </p:spPr>
        <p:txBody>
          <a:bodyPr>
            <a:normAutofit/>
          </a:bodyPr>
          <a:lstStyle/>
          <a:p>
            <a:r>
              <a:rPr lang="sk-SK" dirty="0"/>
              <a:t>Je rovinný útvar.</a:t>
            </a:r>
          </a:p>
          <a:p>
            <a:r>
              <a:rPr lang="sk-SK" b="1" dirty="0"/>
              <a:t>Základné vlastnosti: </a:t>
            </a:r>
          </a:p>
          <a:p>
            <a:pPr lvl="1"/>
            <a:r>
              <a:rPr lang="sk-SK" dirty="0"/>
              <a:t>všetky strany sú zhodné;</a:t>
            </a:r>
          </a:p>
          <a:p>
            <a:pPr lvl="1"/>
            <a:r>
              <a:rPr lang="sk-SK" dirty="0"/>
              <a:t>každé dve susedné strany sú na seba kolmé;</a:t>
            </a:r>
          </a:p>
          <a:p>
            <a:pPr lvl="1"/>
            <a:r>
              <a:rPr lang="sk-SK" dirty="0"/>
              <a:t>každé dve protiľahlé strany sú rovnobežné;</a:t>
            </a:r>
          </a:p>
          <a:p>
            <a:pPr lvl="1"/>
            <a:r>
              <a:rPr lang="sk-SK" dirty="0"/>
              <a:t>všetky vnútorné uhly sú kolmé = 90°;</a:t>
            </a:r>
          </a:p>
          <a:p>
            <a:pPr lvl="1"/>
            <a:r>
              <a:rPr lang="sk-SK" dirty="0"/>
              <a:t>súčet vnútorných uhlov je 360°; </a:t>
            </a:r>
          </a:p>
          <a:p>
            <a:pPr lvl="1"/>
            <a:r>
              <a:rPr lang="sk-SK" dirty="0"/>
              <a:t>uhlopriečky sú zhodné, seba kolmé a navzájom sa rozpoľujú v bode S; </a:t>
            </a:r>
          </a:p>
          <a:p>
            <a:pPr lvl="1"/>
            <a:r>
              <a:rPr lang="sk-SK" dirty="0"/>
              <a:t>bod S je stredom kružnice opísanej i vpísanej štvorcu 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DB8EC64-1263-4170-B0C6-D7DFF01E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62" y="2587095"/>
            <a:ext cx="2276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EAE36-0381-45B9-B189-D0E49BE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obdĺžnik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B146B2-B0AA-4092-A221-A2304049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089401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Je rovinný geometrický útvar. </a:t>
            </a:r>
          </a:p>
          <a:p>
            <a:r>
              <a:rPr lang="sk-SK" b="1" dirty="0"/>
              <a:t>Základné vlastnosti: </a:t>
            </a:r>
          </a:p>
          <a:p>
            <a:pPr lvl="1"/>
            <a:r>
              <a:rPr lang="sk-SK" dirty="0"/>
              <a:t>každé dve protiľahlé strany sú rovnobežné a zhodné; </a:t>
            </a:r>
          </a:p>
          <a:p>
            <a:pPr lvl="1"/>
            <a:r>
              <a:rPr lang="sk-SK" dirty="0"/>
              <a:t>každé dve susedné strany sú na seba kolmé; </a:t>
            </a:r>
          </a:p>
          <a:p>
            <a:pPr lvl="1"/>
            <a:r>
              <a:rPr lang="sk-SK" dirty="0"/>
              <a:t>všetky vnútorné uhly majú veľkosť 90°; </a:t>
            </a:r>
          </a:p>
          <a:p>
            <a:pPr lvl="1"/>
            <a:r>
              <a:rPr lang="sk-SK" dirty="0"/>
              <a:t>súčet vnútorných uhlov je 360°; </a:t>
            </a:r>
          </a:p>
          <a:p>
            <a:pPr lvl="1"/>
            <a:r>
              <a:rPr lang="sk-SK" dirty="0"/>
              <a:t>uhlopriečky sú zhodné; </a:t>
            </a:r>
          </a:p>
          <a:p>
            <a:pPr lvl="1"/>
            <a:r>
              <a:rPr lang="sk-SK" dirty="0"/>
              <a:t>uhlopriečky sa rozpoľujú v bode S; </a:t>
            </a:r>
          </a:p>
          <a:p>
            <a:pPr lvl="1"/>
            <a:r>
              <a:rPr lang="sk-SK" dirty="0"/>
              <a:t>bod S je stred kružnice opísanej obdĺžniku; </a:t>
            </a:r>
          </a:p>
          <a:p>
            <a:pPr lvl="1"/>
            <a:r>
              <a:rPr lang="sk-SK" dirty="0"/>
              <a:t>bod S je stredom stredovej súmernosti obdĺžnika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EB4BBAD-CFF3-49A5-BA2F-8853FACF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8" r="7920" b="4341"/>
          <a:stretch/>
        </p:blipFill>
        <p:spPr>
          <a:xfrm>
            <a:off x="7484532" y="3180370"/>
            <a:ext cx="2963335" cy="20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2AFF74-3633-413C-873A-D227F6FB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LICHOBEŽNík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8215A9-3BDD-485C-96E9-8A38FB32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5054599"/>
          </a:xfrm>
        </p:spPr>
        <p:txBody>
          <a:bodyPr>
            <a:normAutofit/>
          </a:bodyPr>
          <a:lstStyle/>
          <a:p>
            <a:r>
              <a:rPr lang="sk-SK" dirty="0"/>
              <a:t>Je rovinný útvar, ktorý má jednu dvojicu rovnobežných strán a jednu dvojicu rôznobežných strán.</a:t>
            </a:r>
          </a:p>
          <a:p>
            <a:r>
              <a:rPr lang="sk-SK" b="1" dirty="0"/>
              <a:t>Základné vlastnosti lichobežníka</a:t>
            </a:r>
            <a:r>
              <a:rPr lang="sk-SK" dirty="0"/>
              <a:t>:</a:t>
            </a:r>
          </a:p>
          <a:p>
            <a:pPr marL="457200" lvl="1" indent="0">
              <a:buNone/>
            </a:pPr>
            <a:r>
              <a:rPr lang="sk-SK" u="sng" dirty="0"/>
              <a:t>Vlastnosti strán:</a:t>
            </a:r>
          </a:p>
          <a:p>
            <a:pPr lvl="2"/>
            <a:r>
              <a:rPr lang="sk-SK" dirty="0"/>
              <a:t>dve protiľahlé strany sú rovnobežné – nazývané základne;</a:t>
            </a:r>
          </a:p>
          <a:p>
            <a:pPr lvl="2"/>
            <a:r>
              <a:rPr lang="sk-SK" dirty="0"/>
              <a:t>ďalšie dve strany sú so základňami rôznobežné.</a:t>
            </a:r>
            <a:r>
              <a:rPr lang="sk-SK" u="sng" dirty="0"/>
              <a:t> </a:t>
            </a:r>
          </a:p>
          <a:p>
            <a:pPr marL="457200" lvl="1" indent="0">
              <a:buNone/>
            </a:pPr>
            <a:r>
              <a:rPr lang="sk-SK" u="sng" dirty="0"/>
              <a:t>Vlastnosti vnútorných uhlov:</a:t>
            </a:r>
            <a:r>
              <a:rPr lang="sk-SK" dirty="0"/>
              <a:t>		     </a:t>
            </a:r>
            <a:r>
              <a:rPr lang="sk-SK" u="sng" dirty="0"/>
              <a:t>Vlastnosti uhlopriečok: </a:t>
            </a:r>
            <a:r>
              <a:rPr lang="sk-SK" dirty="0"/>
              <a:t>		</a:t>
            </a:r>
            <a:endParaRPr lang="sk-SK" sz="1400" dirty="0"/>
          </a:p>
          <a:p>
            <a:pPr lvl="2"/>
            <a:r>
              <a:rPr lang="sk-SK" dirty="0"/>
              <a:t>súčet vnútorných uhlov je 360</a:t>
            </a:r>
            <a:r>
              <a:rPr lang="sk-SK" baseline="30000" dirty="0"/>
              <a:t>o </a:t>
            </a:r>
            <a:r>
              <a:rPr lang="sk-SK" dirty="0"/>
              <a:t>;	     uhlopriečky nie sú zhodné;	</a:t>
            </a:r>
          </a:p>
          <a:p>
            <a:pPr lvl="2"/>
            <a:r>
              <a:rPr lang="sk-SK" dirty="0"/>
              <a:t>súčet uhlov pri jednom ramene je 180</a:t>
            </a:r>
            <a:r>
              <a:rPr lang="sk-SK" baseline="30000" dirty="0"/>
              <a:t>o</a:t>
            </a:r>
            <a:r>
              <a:rPr lang="sk-SK" dirty="0"/>
              <a:t>;   uhlopriečky sa navzájom nerozpoľujú;</a:t>
            </a:r>
          </a:p>
          <a:p>
            <a:pPr lvl="2"/>
            <a:r>
              <a:rPr lang="sk-SK" dirty="0"/>
              <a:t>žiadne dva uhly nie sú zhodné.	     uhlopriečky nie sú na seba kolmé;</a:t>
            </a:r>
            <a:endParaRPr lang="sk-SK" sz="1200" dirty="0"/>
          </a:p>
          <a:p>
            <a:pPr marL="3657600" lvl="8" indent="0">
              <a:buNone/>
            </a:pPr>
            <a:r>
              <a:rPr lang="sk-SK" dirty="0"/>
              <a:t>		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02EC500-48C4-4107-AF7C-BE2242C0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1" y="2332366"/>
            <a:ext cx="3234910" cy="19729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2D3E19-072B-43E7-AC05-51440086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t="24876" r="28554" b="32924"/>
          <a:stretch>
            <a:fillRect/>
          </a:stretch>
        </p:blipFill>
        <p:spPr bwMode="auto">
          <a:xfrm>
            <a:off x="9720056" y="4676050"/>
            <a:ext cx="2161049" cy="140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04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137</TotalTime>
  <Words>1274</Words>
  <Application>Microsoft Office PowerPoint</Application>
  <PresentationFormat>Širokouhlá</PresentationFormat>
  <Paragraphs>122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Trebuchet MS</vt:lpstr>
      <vt:lpstr>Tw Cen MT</vt:lpstr>
      <vt:lpstr>Wingdings</vt:lpstr>
      <vt:lpstr>Obvod</vt:lpstr>
      <vt:lpstr>Základné geometrické ÚTVARY a ich vlastnosti </vt:lpstr>
      <vt:lpstr>Pomenujte základné geometrické útvary</vt:lpstr>
      <vt:lpstr>Odpovedzte na otázky:</vt:lpstr>
      <vt:lpstr>Rozdelenie: </vt:lpstr>
      <vt:lpstr>Charakteristika a vlastnosti geometrických útvarov v priestore: </vt:lpstr>
      <vt:lpstr>Trojuholník: </vt:lpstr>
      <vt:lpstr>ŠTVOREC:</vt:lpstr>
      <vt:lpstr>obdĺžnik</vt:lpstr>
      <vt:lpstr>LICHOBEŽNík </vt:lpstr>
      <vt:lpstr>Kruh: </vt:lpstr>
      <vt:lpstr>Charakteristika a vlastnosti geometrických útvarov v rovine: </vt:lpstr>
      <vt:lpstr>Kváder: </vt:lpstr>
      <vt:lpstr>Kocka: </vt:lpstr>
      <vt:lpstr>kužeľ</vt:lpstr>
      <vt:lpstr>ihlan</vt:lpstr>
      <vt:lpstr>valec</vt:lpstr>
      <vt:lpstr>guľa</vt:lpstr>
      <vt:lpstr>ĎAKUJEM ZA POZORNOSŤ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geometrické telesá</dc:title>
  <dc:creator>Veronika Luptovska</dc:creator>
  <cp:lastModifiedBy>Veronika Luptovska</cp:lastModifiedBy>
  <cp:revision>27</cp:revision>
  <dcterms:created xsi:type="dcterms:W3CDTF">2021-01-08T18:35:21Z</dcterms:created>
  <dcterms:modified xsi:type="dcterms:W3CDTF">2021-01-08T20:53:13Z</dcterms:modified>
</cp:coreProperties>
</file>