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84" r:id="rId3"/>
    <p:sldId id="285" r:id="rId4"/>
    <p:sldId id="257" r:id="rId5"/>
    <p:sldId id="260" r:id="rId6"/>
    <p:sldId id="296" r:id="rId7"/>
    <p:sldId id="297" r:id="rId8"/>
    <p:sldId id="276" r:id="rId9"/>
    <p:sldId id="277" r:id="rId10"/>
    <p:sldId id="300" r:id="rId11"/>
    <p:sldId id="301" r:id="rId12"/>
    <p:sldId id="278" r:id="rId13"/>
    <p:sldId id="279" r:id="rId14"/>
    <p:sldId id="298" r:id="rId15"/>
    <p:sldId id="299" r:id="rId16"/>
    <p:sldId id="280" r:id="rId17"/>
    <p:sldId id="281" r:id="rId18"/>
    <p:sldId id="292" r:id="rId19"/>
    <p:sldId id="293" r:id="rId20"/>
    <p:sldId id="274" r:id="rId21"/>
    <p:sldId id="275" r:id="rId22"/>
    <p:sldId id="271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Štýl s motívom 1 - zvýrazneni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60"/>
  </p:normalViewPr>
  <p:slideViewPr>
    <p:cSldViewPr>
      <p:cViewPr varScale="1">
        <p:scale>
          <a:sx n="60" d="100"/>
          <a:sy n="60" d="100"/>
        </p:scale>
        <p:origin x="13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71FF4E5-BCE8-4E1F-AB66-1ED696A3B9CF}" type="datetimeFigureOut">
              <a:rPr lang="ru-RU"/>
              <a:pPr>
                <a:defRPr/>
              </a:pPr>
              <a:t>20.12.2022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0CD0E43-AF09-4693-91E3-950701194E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577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D0E43-AF09-4693-91E3-950701194E8A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79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A37D1-C2CE-4497-AFE8-6C6BDCC0B4CE}" type="datetime1">
              <a:rPr lang="ru-RU"/>
              <a:pPr>
                <a:defRPr/>
              </a:pPr>
              <a:t>20.12.2022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D7779-9190-4DF7-9D80-E6680F3431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E402B-2778-4A22-B880-AC7C5CA962CA}" type="datetime1">
              <a:rPr lang="ru-RU"/>
              <a:pPr>
                <a:defRPr/>
              </a:pPr>
              <a:t>20.12.2022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E51A5-C61C-4377-ADD6-459F025AC3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CD5CA-4A03-46C8-AB39-582846C76D83}" type="datetime1">
              <a:rPr lang="ru-RU"/>
              <a:pPr>
                <a:defRPr/>
              </a:pPr>
              <a:t>20.12.2022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600D3-7E84-4DDD-8DCB-9616D3B6AB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EFE70-F899-414F-B83C-32BA682FC579}" type="datetime1">
              <a:rPr lang="ru-RU"/>
              <a:pPr>
                <a:defRPr/>
              </a:pPr>
              <a:t>20.12.2022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C4AE0-9287-4B94-BFD6-5EAC4AE007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E2070-0725-4880-9AFF-3D2B3420B790}" type="datetime1">
              <a:rPr lang="ru-RU"/>
              <a:pPr>
                <a:defRPr/>
              </a:pPr>
              <a:t>20.12.2022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D1D15-4594-442B-B388-7F90CD2E8E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428B0-2485-4E07-8AE0-F81EDF312B02}" type="datetime1">
              <a:rPr lang="ru-RU"/>
              <a:pPr>
                <a:defRPr/>
              </a:pPr>
              <a:t>20.12.2022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00B69-B641-4187-9122-E56F2CB9F9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A576F-2FB6-4D88-A9F4-883631FB4615}" type="datetime1">
              <a:rPr lang="ru-RU"/>
              <a:pPr>
                <a:defRPr/>
              </a:pPr>
              <a:t>20.12.2022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FE2D7-CBC6-467A-AED2-0B8B45A380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9CCCF-3C76-4310-9B2E-96B0841D92A3}" type="datetime1">
              <a:rPr lang="ru-RU"/>
              <a:pPr>
                <a:defRPr/>
              </a:pPr>
              <a:t>20.12.2022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E998D-6010-4646-90F7-524E94AD42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6C03A-251B-4955-BEF1-8C607324FE30}" type="datetime1">
              <a:rPr lang="ru-RU"/>
              <a:pPr>
                <a:defRPr/>
              </a:pPr>
              <a:t>20.12.2022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8AEBD-6DC2-436F-B7AE-F21823F2D4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116A5-621C-47C1-B92D-BE8E53924BC5}" type="datetime1">
              <a:rPr lang="ru-RU"/>
              <a:pPr>
                <a:defRPr/>
              </a:pPr>
              <a:t>20.12.2022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5A7A9-CA9E-4969-BDCD-CF86CB8761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k-SK" noProof="0" smtClean="0"/>
              <a:t>Ak chcete pridať obrázok, kliknite na ikonu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BDA03-DB11-4443-A16D-735F2AE8B3D6}" type="datetime1">
              <a:rPr lang="ru-RU"/>
              <a:pPr>
                <a:defRPr/>
              </a:pPr>
              <a:t>20.12.2022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D76CC-E41D-40FC-A5F2-02F21EDDDB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782181-119F-4359-AF68-C5CF91637F9D}" type="datetime1">
              <a:rPr lang="ru-RU"/>
              <a:pPr>
                <a:defRPr/>
              </a:pPr>
              <a:t>20.12.2022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A308B8D-236A-4C55-9043-630CB07A66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image" Target="../media/image13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12" Type="http://schemas.openxmlformats.org/officeDocument/2006/relationships/image" Target="../media/image1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11" Type="http://schemas.openxmlformats.org/officeDocument/2006/relationships/image" Target="../media/image11.gif"/><Relationship Id="rId5" Type="http://schemas.openxmlformats.org/officeDocument/2006/relationships/image" Target="../media/image5.gif"/><Relationship Id="rId10" Type="http://schemas.openxmlformats.org/officeDocument/2006/relationships/image" Target="../media/image10.gif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714375" y="4857750"/>
            <a:ext cx="7772400" cy="1470025"/>
          </a:xfrm>
        </p:spPr>
        <p:txBody>
          <a:bodyPr/>
          <a:lstStyle/>
          <a:p>
            <a:r>
              <a:rPr lang="sk-SK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HLAVOLAMY - LAMOHLAVY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000100" y="857232"/>
            <a:ext cx="4572032" cy="3000396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5715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isometricTopUp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2052" name="Picture 2" descr="H:\Documents and Settings\Aida\Рабочий стол\НОвая ГРАФИКА сборник\КАРТИНКИ СБОРНИК_ школьные\1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63" y="2500313"/>
            <a:ext cx="6429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3" descr="H:\Documents and Settings\Aida\Рабочий стол\НОвая ГРАФИКА сборник\КАРТИНКИ СБОРНИК_ школьные\2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14625" y="2143125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4" descr="H:\Documents and Settings\Aida\Рабочий стол\НОвая ГРАФИКА сборник\КАРТИНКИ СБОРНИК_ школьные\3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71688" y="2786063"/>
            <a:ext cx="7524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5" descr="H:\Documents and Settings\Aida\Рабочий стол\НОвая ГРАФИКА сборник\КАРТИНКИ СБОРНИК_ школьные\4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43375" y="1143000"/>
            <a:ext cx="681038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6" descr="H:\Documents and Settings\Aida\Рабочий стол\НОвая ГРАФИКА сборник\КАРТИНКИ СБОРНИК_ школьные\6.gif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57313" y="1928813"/>
            <a:ext cx="82391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7" descr="H:\Documents and Settings\Aida\Рабочий стол\НОвая ГРАФИКА сборник\КАРТИНКИ СБОРНИК_ школьные\7.gif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7563" y="857250"/>
            <a:ext cx="681037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8" descr="H:\Documents and Settings\Aida\Рабочий стол\НОвая ГРАФИКА сборник\КАРТИНКИ СБОРНИК_ школьные\8.gif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0" y="1428750"/>
            <a:ext cx="82391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9" descr="H:\Documents and Settings\Aida\Рабочий стол\НОвая ГРАФИКА сборник\КАРТИНКИ СБОРНИК_ школьные\9.gif"/>
          <p:cNvPicPr>
            <a:picLocks noChangeAspect="1" noChangeArrowheads="1" noCrop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86125" y="1571625"/>
            <a:ext cx="681038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0" descr="H:\Documents and Settings\Aida\Рабочий стол\НОвая ГРАФИКА сборник\КАРТИНКИ СБОРНИК_ школьные\0.gif"/>
          <p:cNvPicPr>
            <a:picLocks noChangeAspect="1" noChangeArrowheads="1" noCrop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000500" y="1928813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Прямоугольник 76"/>
          <p:cNvSpPr/>
          <p:nvPr/>
        </p:nvSpPr>
        <p:spPr>
          <a:xfrm>
            <a:off x="142844" y="142852"/>
            <a:ext cx="8858312" cy="6572296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2064" name="Picture 21" descr="H:\Documents and Settings\Aida\Рабочий стол\НОвая ГРАФИКА сборник\КАРТИНКИ СБОРНИК_ школьные\Копия boworms3.gif"/>
          <p:cNvPicPr>
            <a:picLocks noChangeAspect="1" noChangeArrowheads="1" noCrop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flipH="1">
            <a:off x="5072063" y="2000250"/>
            <a:ext cx="1643062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Прямоугольник 80"/>
          <p:cNvSpPr/>
          <p:nvPr/>
        </p:nvSpPr>
        <p:spPr>
          <a:xfrm>
            <a:off x="214313" y="6429375"/>
            <a:ext cx="1195387" cy="246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http://aida.ucoz.ru</a:t>
            </a:r>
            <a:endParaRPr lang="ru-RU" sz="10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95936" y="710756"/>
            <a:ext cx="4932040" cy="568863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b="1" dirty="0" smtClean="0"/>
              <a:t>	Jeden muž žije na desiatom poschodí a každý deň zíde do práce výťahom. Ale keď sa večer vracia, ide na siedme poschodie výťahom a potom peši po schodoch na desiate poschodie. Priamo na desiate poschodie ide </a:t>
            </a:r>
          </a:p>
          <a:p>
            <a:pPr>
              <a:buNone/>
            </a:pPr>
            <a:r>
              <a:rPr lang="sk-SK" b="1" dirty="0" smtClean="0"/>
              <a:t>	výťahom iba ak je ešte </a:t>
            </a:r>
          </a:p>
          <a:p>
            <a:pPr>
              <a:buNone/>
            </a:pPr>
            <a:r>
              <a:rPr lang="sk-SK" b="1" dirty="0" smtClean="0"/>
              <a:t>	niekto vo výťahu alebo </a:t>
            </a:r>
          </a:p>
          <a:p>
            <a:pPr>
              <a:buNone/>
            </a:pPr>
            <a:r>
              <a:rPr lang="sk-SK" b="1" dirty="0" smtClean="0"/>
              <a:t>	ak v ten deň pršalo. </a:t>
            </a:r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r>
              <a:rPr lang="sk-SK" b="1" dirty="0" smtClean="0"/>
              <a:t>			Prečo?</a:t>
            </a:r>
          </a:p>
        </p:txBody>
      </p:sp>
      <p:pic>
        <p:nvPicPr>
          <p:cNvPr id="11265" name="Picture 1" descr="C:\Users\Radka\Desktop\cool-cartoon-1965833.png"/>
          <p:cNvPicPr>
            <a:picLocks noChangeAspect="1" noChangeArrowheads="1"/>
          </p:cNvPicPr>
          <p:nvPr/>
        </p:nvPicPr>
        <p:blipFill>
          <a:blip r:embed="rId2" cstate="print"/>
          <a:srcRect t="7719" r="5142"/>
          <a:stretch>
            <a:fillRect/>
          </a:stretch>
        </p:blipFill>
        <p:spPr bwMode="auto">
          <a:xfrm>
            <a:off x="65809" y="1844824"/>
            <a:ext cx="4038600" cy="45545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82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15616" y="404664"/>
            <a:ext cx="7632848" cy="2336303"/>
          </a:xfrm>
        </p:spPr>
        <p:txBody>
          <a:bodyPr/>
          <a:lstStyle/>
          <a:p>
            <a:pPr>
              <a:buNone/>
            </a:pPr>
            <a:r>
              <a:rPr lang="sk-SK" b="1" dirty="0" smtClean="0"/>
              <a:t>	</a:t>
            </a:r>
            <a:r>
              <a:rPr lang="sk-SK" sz="3000" b="1" dirty="0" smtClean="0"/>
              <a:t>Ten muž </a:t>
            </a:r>
            <a:r>
              <a:rPr lang="sk-SK" sz="3000" b="1" dirty="0" smtClean="0"/>
              <a:t>je „palček“ (</a:t>
            </a:r>
            <a:r>
              <a:rPr lang="sk-SK" sz="3000" b="1" dirty="0" smtClean="0"/>
              <a:t>je menší než ostatní ľudia). A preto nedočiahne (ani nevyskočí) na tlačidlo pre desiate poschodie. Ale môže požiadať ostatných vo výťahu, aby zapli jeho tlačidlo alebo ho môže stlačiť dáždnikom.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32770" name="Picture 2" descr="Profesor z Harryho Pottera vyvedl trpasličí rodink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048000"/>
            <a:ext cx="5334000" cy="3400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868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braz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479062" cy="415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1547664" y="188640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Postavte dom z 10 zápaliek. Potom presuňte 4 zápalky tak, aby vznikli 2 poháre.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2545568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braz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99351"/>
            <a:ext cx="7848872" cy="50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1475656" y="692696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Riešenie:</a:t>
            </a:r>
            <a:endParaRPr lang="sk-SK" sz="3600" b="1" dirty="0"/>
          </a:p>
        </p:txBody>
      </p:sp>
    </p:spTree>
    <p:extLst>
      <p:ext uri="{BB962C8B-B14F-4D97-AF65-F5344CB8AC3E}">
        <p14:creationId xmlns:p14="http://schemas.microsoft.com/office/powerpoint/2010/main" val="45761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5EFE70-F899-414F-B83C-32BA682FC579}" type="datetime1">
              <a:rPr lang="ru-RU" smtClean="0"/>
              <a:pPr>
                <a:defRPr/>
              </a:pPr>
              <a:t>20.12.2022</a:t>
            </a:fld>
            <a:endParaRPr lang="ru-RU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4AE0-9287-4B94-BFD6-5EAC4AE00727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717032"/>
            <a:ext cx="144016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2176" y="1988840"/>
            <a:ext cx="1101824" cy="110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48375" y="3501008"/>
            <a:ext cx="30956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328" y="260648"/>
            <a:ext cx="1173832" cy="1173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79912" y="188640"/>
            <a:ext cx="230425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4797152"/>
            <a:ext cx="136815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67944" y="4725144"/>
            <a:ext cx="158417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Obdĺžnik 18"/>
          <p:cNvSpPr/>
          <p:nvPr/>
        </p:nvSpPr>
        <p:spPr>
          <a:xfrm>
            <a:off x="611560" y="1700808"/>
            <a:ext cx="82089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dirty="0" smtClean="0"/>
              <a:t>Archeológovia našli pri vykopávkach v Egypte mincu, na ktorej bol ako rok vyrazenia uvedený rok 800 </a:t>
            </a:r>
            <a:r>
              <a:rPr lang="sk-SK" sz="3200" b="1" dirty="0" err="1" smtClean="0"/>
              <a:t>p.n.l</a:t>
            </a:r>
            <a:r>
              <a:rPr lang="sk-SK" sz="3200" b="1" dirty="0" smtClean="0"/>
              <a:t>. Bola táto minca pravá, alebo falzifikát?</a:t>
            </a:r>
            <a:endParaRPr lang="sk-SK" sz="3200" b="1" dirty="0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1640" y="260648"/>
            <a:ext cx="1173832" cy="1173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372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	</a:t>
            </a:r>
            <a:r>
              <a:rPr lang="sk-SK" b="1" dirty="0" smtClean="0"/>
              <a:t>Ťažko mohla byť pravá.</a:t>
            </a:r>
          </a:p>
          <a:p>
            <a:pPr>
              <a:buNone/>
            </a:pPr>
            <a:r>
              <a:rPr lang="sk-SK" b="1" dirty="0" smtClean="0"/>
              <a:t>	Akoby v roku 800 </a:t>
            </a:r>
            <a:r>
              <a:rPr lang="sk-SK" b="1" dirty="0" err="1" smtClean="0"/>
              <a:t>p.n.l</a:t>
            </a:r>
            <a:r>
              <a:rPr lang="sk-SK" b="1" dirty="0" smtClean="0"/>
              <a:t>. mohli vedieť, kedy príde nový letopočet ?</a:t>
            </a:r>
            <a:endParaRPr lang="sk-SK" b="1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5EFE70-F899-414F-B83C-32BA682FC579}" type="datetime1">
              <a:rPr lang="ru-RU" smtClean="0"/>
              <a:pPr>
                <a:defRPr/>
              </a:pPr>
              <a:t>20.12.2022</a:t>
            </a:fld>
            <a:endParaRPr lang="ru-RU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4AE0-9287-4B94-BFD6-5EAC4AE00727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60648"/>
            <a:ext cx="11521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60648"/>
            <a:ext cx="122413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645024"/>
            <a:ext cx="194421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328" y="260648"/>
            <a:ext cx="1173832" cy="1173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4208" y="3573016"/>
            <a:ext cx="194421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3717032"/>
            <a:ext cx="2613992" cy="261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2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Obraz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78371"/>
            <a:ext cx="8174561" cy="174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1331640" y="1895159"/>
            <a:ext cx="6815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Máte rozostavených 16 zápaliek. Presuňte štyri zápalky tak, aby vznikli štyri štvorce.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259514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Obraz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132856"/>
            <a:ext cx="8628437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3168240" y="68232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Riešenie:</a:t>
            </a:r>
            <a:endParaRPr lang="sk-SK" sz="3600" b="1" dirty="0"/>
          </a:p>
        </p:txBody>
      </p:sp>
    </p:spTree>
    <p:extLst>
      <p:ext uri="{BB962C8B-B14F-4D97-AF65-F5344CB8AC3E}">
        <p14:creationId xmlns:p14="http://schemas.microsoft.com/office/powerpoint/2010/main" val="44690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204468"/>
            <a:ext cx="2864680" cy="2674640"/>
          </a:xfrm>
          <a:prstGeom prst="rect">
            <a:avLst/>
          </a:prstGeom>
        </p:spPr>
      </p:pic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66C03A-251B-4955-BEF1-8C607324FE30}" type="datetime1">
              <a:rPr lang="ru-RU" smtClean="0"/>
              <a:pPr>
                <a:defRPr/>
              </a:pPr>
              <a:t>20.12.2022</a:t>
            </a:fld>
            <a:endParaRPr lang="ru-RU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8AEBD-6DC2-436F-B7AE-F21823F2D489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4" name="Obdĺžnik 3"/>
          <p:cNvSpPr/>
          <p:nvPr/>
        </p:nvSpPr>
        <p:spPr>
          <a:xfrm>
            <a:off x="462359" y="1461923"/>
            <a:ext cx="7992887" cy="514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2400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Roľník </a:t>
            </a:r>
            <a:r>
              <a:rPr lang="sk-SK" sz="24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išiel na jarmok predávať hrach a </a:t>
            </a:r>
            <a:r>
              <a:rPr lang="sk-SK" sz="2400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šošovicu. Mal </a:t>
            </a:r>
            <a:r>
              <a:rPr lang="sk-SK" sz="24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 </a:t>
            </a:r>
            <a:r>
              <a:rPr lang="sk-SK" sz="2400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vrece, preto </a:t>
            </a:r>
            <a:r>
              <a:rPr lang="sk-SK" sz="24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nasypal najprv do vreca hrach, poriadne ho zaviazal a hore ešte nasypal šošovicu. Na jarmoku chcel </a:t>
            </a:r>
            <a:r>
              <a:rPr lang="sk-SK" sz="2400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hrach kúpiť </a:t>
            </a:r>
            <a:r>
              <a:rPr lang="sk-SK" sz="24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krčmár, ale o šošovicu nemal záujem. Roľník navrhol krčmárovi, že šošovicu odsype do jeho vreca a krčmár si odnesie hrach v roľníkovom vreci, s čím však krčmár nesúhlasil, lebo jeho vrece bolo </a:t>
            </a:r>
            <a:r>
              <a:rPr lang="sk-SK" sz="2400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lepšie a väčšie.</a:t>
            </a:r>
            <a:r>
              <a:rPr lang="sk-SK" sz="24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24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sz="2400" dirty="0" smtClean="0">
              <a:solidFill>
                <a:srgbClr val="333333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2400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Akým </a:t>
            </a:r>
            <a:r>
              <a:rPr lang="sk-SK" sz="24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spôsobom sa dá bez akýchkoľvek </a:t>
            </a:r>
            <a:endParaRPr lang="sk-SK" sz="2400" dirty="0" smtClean="0">
              <a:solidFill>
                <a:srgbClr val="333333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2400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pomôcok </a:t>
            </a:r>
            <a:r>
              <a:rPr lang="sk-SK" sz="24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premiestniť hrach do </a:t>
            </a:r>
            <a:r>
              <a:rPr lang="sk-SK" sz="2400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krčmárovho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2400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vreca</a:t>
            </a:r>
            <a:r>
              <a:rPr lang="sk-SK" sz="24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ak šošovicu </a:t>
            </a:r>
            <a:r>
              <a:rPr lang="sk-SK" sz="2400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nechcete </a:t>
            </a:r>
            <a:r>
              <a:rPr lang="sk-SK" sz="2400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vysypať na </a:t>
            </a:r>
            <a:r>
              <a:rPr lang="sk-SK" sz="24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zem? </a:t>
            </a:r>
            <a:endParaRPr lang="sk-S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524000" y="332656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VRECE</a:t>
            </a:r>
            <a:endParaRPr lang="sk-SK" sz="3600" b="1" dirty="0"/>
          </a:p>
        </p:txBody>
      </p:sp>
    </p:spTree>
    <p:extLst>
      <p:ext uri="{BB962C8B-B14F-4D97-AF65-F5344CB8AC3E}">
        <p14:creationId xmlns:p14="http://schemas.microsoft.com/office/powerpoint/2010/main" val="87412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66C03A-251B-4955-BEF1-8C607324FE30}" type="datetime1">
              <a:rPr lang="ru-RU" smtClean="0"/>
              <a:pPr>
                <a:defRPr/>
              </a:pPr>
              <a:t>20.12.2022</a:t>
            </a:fld>
            <a:endParaRPr lang="ru-RU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8AEBD-6DC2-436F-B7AE-F21823F2D489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4" name="Obdĺžnik 3"/>
          <p:cNvSpPr/>
          <p:nvPr/>
        </p:nvSpPr>
        <p:spPr>
          <a:xfrm>
            <a:off x="457200" y="2586462"/>
            <a:ext cx="857929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40"/>
              </a:spcAft>
            </a:pPr>
            <a:r>
              <a:rPr lang="sk-SK" sz="32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Roľník nasypal šošovicu do vreca hostinského, vrece zaviazal a vyvrátil na ruby. Z druhej strany nasypal hrach. Potom vrece rozviazal a vrátil šošovicu späť do svojho vreca. 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475656" y="692696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Riešenie:</a:t>
            </a:r>
            <a:endParaRPr lang="sk-SK" sz="3600" b="1" dirty="0"/>
          </a:p>
        </p:txBody>
      </p:sp>
    </p:spTree>
    <p:extLst>
      <p:ext uri="{BB962C8B-B14F-4D97-AF65-F5344CB8AC3E}">
        <p14:creationId xmlns:p14="http://schemas.microsoft.com/office/powerpoint/2010/main" val="399515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b="74576"/>
          <a:stretch>
            <a:fillRect/>
          </a:stretch>
        </p:blipFill>
        <p:spPr bwMode="auto">
          <a:xfrm>
            <a:off x="304800" y="304800"/>
            <a:ext cx="84122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3077" t="25424" r="66125" b="18644"/>
          <a:stretch>
            <a:fillRect/>
          </a:stretch>
        </p:blipFill>
        <p:spPr bwMode="auto">
          <a:xfrm>
            <a:off x="2743200" y="1676400"/>
            <a:ext cx="3429000" cy="332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390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buNone/>
            </a:pPr>
            <a:r>
              <a:rPr lang="sk-SK" b="1" dirty="0" smtClean="0"/>
              <a:t>	Zo 16-tich zápaliek je vytvorených 5 štvorcov takto:</a:t>
            </a:r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sz="2800" b="1" dirty="0" smtClean="0"/>
              <a:t>Preložte 2 zápalky tak, aby na obrázku zostali iba 4 štvorce. Samozrejme, musíte použiť všetkých 16 zápaliek, pričom zápalky nesmiete zlomiť ani inak zničiť a zápalky nesmú byť položené jedna na druhej.</a:t>
            </a:r>
            <a:endParaRPr lang="sk-SK" b="1" dirty="0" smtClean="0"/>
          </a:p>
          <a:p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5EFE70-F899-414F-B83C-32BA682FC579}" type="datetime1">
              <a:rPr lang="ru-RU" smtClean="0"/>
              <a:pPr>
                <a:defRPr/>
              </a:pPr>
              <a:t>20.12.2022</a:t>
            </a:fld>
            <a:endParaRPr lang="ru-RU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4AE0-9287-4B94-BFD6-5EAC4AE00727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771800" y="1944049"/>
            <a:ext cx="4032448" cy="20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5325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5EFE70-F899-414F-B83C-32BA682FC579}" type="datetime1">
              <a:rPr lang="ru-RU" smtClean="0"/>
              <a:pPr>
                <a:defRPr/>
              </a:pPr>
              <a:t>20.12.2022</a:t>
            </a:fld>
            <a:endParaRPr lang="ru-RU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4AE0-9287-4B94-BFD6-5EAC4AE00727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131840" y="2852936"/>
            <a:ext cx="5124431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lokTextu 5"/>
          <p:cNvSpPr txBox="1"/>
          <p:nvPr/>
        </p:nvSpPr>
        <p:spPr>
          <a:xfrm>
            <a:off x="827584" y="1700808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Jedno z riešení:</a:t>
            </a:r>
            <a:endParaRPr lang="sk-SK" sz="2800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95536" y="2492896"/>
            <a:ext cx="2736304" cy="1415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22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sk-SK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Do kliknutia</a:t>
            </a:r>
            <a:endParaRPr lang="sk-SK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5EFE70-F899-414F-B83C-32BA682FC579}" type="datetime1">
              <a:rPr lang="ru-RU" smtClean="0"/>
              <a:pPr>
                <a:defRPr/>
              </a:pPr>
              <a:t>20.12.2022</a:t>
            </a:fld>
            <a:endParaRPr lang="ru-RU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4AE0-9287-4B94-BFD6-5EAC4AE00727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pic>
        <p:nvPicPr>
          <p:cNvPr id="8" name="Zástupný symbol obsahu 7" descr="45.gi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1720" y="1452725"/>
            <a:ext cx="4896543" cy="496699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257800"/>
            <a:ext cx="7772400" cy="160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                                        </a:t>
            </a:r>
          </a:p>
          <a:p>
            <a:pPr>
              <a:buNone/>
            </a:pPr>
            <a:r>
              <a:rPr lang="sk-SK" sz="2200" dirty="0"/>
              <a:t>		</a:t>
            </a:r>
            <a:endParaRPr lang="sk-SK" dirty="0"/>
          </a:p>
        </p:txBody>
      </p:sp>
      <p:grpSp>
        <p:nvGrpSpPr>
          <p:cNvPr id="11" name="Skupina 10"/>
          <p:cNvGrpSpPr/>
          <p:nvPr/>
        </p:nvGrpSpPr>
        <p:grpSpPr>
          <a:xfrm>
            <a:off x="304800" y="228600"/>
            <a:ext cx="2743200" cy="2743200"/>
            <a:chOff x="304800" y="228600"/>
            <a:chExt cx="3886200" cy="37719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3077" t="25424" r="66125" b="18644"/>
            <a:stretch>
              <a:fillRect/>
            </a:stretch>
          </p:blipFill>
          <p:spPr bwMode="auto">
            <a:xfrm>
              <a:off x="304800" y="228600"/>
              <a:ext cx="3886200" cy="3771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vnoramenný trojuholník 5"/>
            <p:cNvSpPr/>
            <p:nvPr/>
          </p:nvSpPr>
          <p:spPr>
            <a:xfrm rot="1243273">
              <a:off x="1558834" y="1962066"/>
              <a:ext cx="914400" cy="1371600"/>
            </a:xfrm>
            <a:prstGeom prst="triangl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Rovnoramenný trojuholník 6"/>
            <p:cNvSpPr/>
            <p:nvPr/>
          </p:nvSpPr>
          <p:spPr>
            <a:xfrm rot="1428993" flipV="1">
              <a:off x="2036754" y="801199"/>
              <a:ext cx="914400" cy="1371600"/>
            </a:xfrm>
            <a:prstGeom prst="triangl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6248400" y="228600"/>
            <a:ext cx="2743200" cy="2743200"/>
            <a:chOff x="4267200" y="228600"/>
            <a:chExt cx="3886200" cy="377190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3077" t="25424" r="66125" b="18644"/>
            <a:stretch>
              <a:fillRect/>
            </a:stretch>
          </p:blipFill>
          <p:spPr bwMode="auto">
            <a:xfrm>
              <a:off x="4267200" y="228600"/>
              <a:ext cx="3886200" cy="3771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ovnoramenný trojuholník 9"/>
            <p:cNvSpPr/>
            <p:nvPr/>
          </p:nvSpPr>
          <p:spPr>
            <a:xfrm rot="6713287">
              <a:off x="5158331" y="1238162"/>
              <a:ext cx="914400" cy="1371600"/>
            </a:xfrm>
            <a:prstGeom prst="triangl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Rovnoramenný trojuholník 11"/>
            <p:cNvSpPr/>
            <p:nvPr/>
          </p:nvSpPr>
          <p:spPr>
            <a:xfrm rot="17460397">
              <a:off x="6375730" y="1689333"/>
              <a:ext cx="914400" cy="1371600"/>
            </a:xfrm>
            <a:prstGeom prst="triangl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8" name="Skupina 17"/>
          <p:cNvGrpSpPr/>
          <p:nvPr/>
        </p:nvGrpSpPr>
        <p:grpSpPr>
          <a:xfrm>
            <a:off x="3200400" y="228600"/>
            <a:ext cx="2819400" cy="2743200"/>
            <a:chOff x="4343400" y="3086100"/>
            <a:chExt cx="3886200" cy="37719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3077" t="25424" r="66125" b="18644"/>
            <a:stretch>
              <a:fillRect/>
            </a:stretch>
          </p:blipFill>
          <p:spPr bwMode="auto">
            <a:xfrm>
              <a:off x="4343400" y="3086100"/>
              <a:ext cx="3886200" cy="3771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ovnoramenný trojuholník 12"/>
            <p:cNvSpPr/>
            <p:nvPr/>
          </p:nvSpPr>
          <p:spPr>
            <a:xfrm rot="3889431">
              <a:off x="5234745" y="4515509"/>
              <a:ext cx="914400" cy="1371600"/>
            </a:xfrm>
            <a:prstGeom prst="triangl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4" name="Rovnoramenný trojuholník 13"/>
            <p:cNvSpPr/>
            <p:nvPr/>
          </p:nvSpPr>
          <p:spPr>
            <a:xfrm rot="14936525">
              <a:off x="6443077" y="4025883"/>
              <a:ext cx="914400" cy="1371600"/>
            </a:xfrm>
            <a:prstGeom prst="triangl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20" name="Skupina 19"/>
          <p:cNvGrpSpPr/>
          <p:nvPr/>
        </p:nvGrpSpPr>
        <p:grpSpPr>
          <a:xfrm>
            <a:off x="1143000" y="3733800"/>
            <a:ext cx="3200400" cy="2895600"/>
            <a:chOff x="2971800" y="3086100"/>
            <a:chExt cx="3886200" cy="3771900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3077" t="25424" r="66125" b="18644"/>
            <a:stretch>
              <a:fillRect/>
            </a:stretch>
          </p:blipFill>
          <p:spPr bwMode="auto">
            <a:xfrm>
              <a:off x="2971800" y="3086100"/>
              <a:ext cx="3886200" cy="3771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ovnoramenný trojuholník 14"/>
            <p:cNvSpPr/>
            <p:nvPr/>
          </p:nvSpPr>
          <p:spPr>
            <a:xfrm rot="20417525">
              <a:off x="4627027" y="4838992"/>
              <a:ext cx="914400" cy="1371600"/>
            </a:xfrm>
            <a:prstGeom prst="triangl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6" name="Rovnoramenný trojuholník 15"/>
            <p:cNvSpPr/>
            <p:nvPr/>
          </p:nvSpPr>
          <p:spPr>
            <a:xfrm rot="9807411">
              <a:off x="4240872" y="3683714"/>
              <a:ext cx="914400" cy="1371600"/>
            </a:xfrm>
            <a:prstGeom prst="triangl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21" name="BlokTextu 20"/>
          <p:cNvSpPr txBox="1"/>
          <p:nvPr/>
        </p:nvSpPr>
        <p:spPr>
          <a:xfrm>
            <a:off x="381000" y="2971800"/>
            <a:ext cx="8610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/>
              <a:t>   2 . 2 = 4            3 . 3 = 9            4 . 4 = 16</a:t>
            </a:r>
          </a:p>
          <a:p>
            <a:endParaRPr lang="sk-SK" sz="4000" b="1" dirty="0" smtClean="0"/>
          </a:p>
          <a:p>
            <a:r>
              <a:rPr lang="sk-SK" sz="4000" b="1" dirty="0" smtClean="0"/>
              <a:t>					  </a:t>
            </a:r>
            <a:r>
              <a:rPr lang="sk-SK" sz="5400" b="1" dirty="0" smtClean="0"/>
              <a:t>5 . 5 = 25</a:t>
            </a:r>
          </a:p>
          <a:p>
            <a:r>
              <a:rPr lang="sk-SK" sz="5400" b="1" dirty="0" smtClean="0">
                <a:solidFill>
                  <a:srgbClr val="FF0000"/>
                </a:solidFill>
              </a:rPr>
              <a:t>					    ? </a:t>
            </a:r>
            <a:r>
              <a:rPr lang="sk-SK" sz="5400" b="1" dirty="0" smtClean="0"/>
              <a:t>= 25</a:t>
            </a:r>
            <a:endParaRPr lang="sk-SK" sz="5400" b="1" dirty="0" smtClean="0">
              <a:solidFill>
                <a:srgbClr val="FF0000"/>
              </a:solidFill>
            </a:endParaRPr>
          </a:p>
          <a:p>
            <a:endParaRPr lang="sk-SK" sz="4000" b="1" dirty="0" smtClean="0"/>
          </a:p>
          <a:p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97455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3075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pPr>
              <a:buNone/>
            </a:pPr>
            <a:r>
              <a:rPr lang="sk-SK" b="1" dirty="0" smtClean="0"/>
              <a:t>Z 12 zápaliek sú zložené 4 štvorce tak, ako na obrázku. Premiestnite 3 zápalky tak, aby vznikli 3 rovnaké štvorce a aby ani jedna zápalka neostala nazvyš.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70C5FC2-0C81-45A7-AC3B-546A2F8FE4A4}" type="datetime1">
              <a:rPr lang="ru-RU"/>
              <a:pPr>
                <a:defRPr/>
              </a:pPr>
              <a:t>20.12.2022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3E4CE-767F-427D-B825-6562EBB79FB3}" type="slidenum">
              <a:rPr lang="ru-RU"/>
              <a:pPr>
                <a:defRPr/>
              </a:pPr>
              <a:t>4</a:t>
            </a:fld>
            <a:endParaRPr lang="ru-RU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03848" y="3645024"/>
            <a:ext cx="2734661" cy="257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5EFE70-F899-414F-B83C-32BA682FC579}" type="datetime1">
              <a:rPr lang="ru-RU" smtClean="0"/>
              <a:pPr>
                <a:defRPr/>
              </a:pPr>
              <a:t>20.12.2022</a:t>
            </a:fld>
            <a:endParaRPr lang="ru-RU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4AE0-9287-4B94-BFD6-5EAC4AE00727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491880" y="2564904"/>
            <a:ext cx="4502825" cy="3050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/>
              <a:t>	Jedno z možných riešení:</a:t>
            </a:r>
            <a:endParaRPr lang="sk-SK" b="1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3568" y="2564904"/>
            <a:ext cx="183499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2209800"/>
          </a:xfrm>
          <a:solidFill>
            <a:schemeClr val="tx2"/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>Pozerám </a:t>
            </a:r>
            <a:r>
              <a:rPr lang="sk-SK" dirty="0">
                <a:solidFill>
                  <a:schemeClr val="bg1"/>
                </a:solidFill>
              </a:rPr>
              <a:t>sa na niekoho fotografiu. Uhádnite, </a:t>
            </a:r>
            <a:r>
              <a:rPr lang="sk-SK" dirty="0" smtClean="0">
                <a:solidFill>
                  <a:schemeClr val="bg1"/>
                </a:solidFill>
              </a:rPr>
              <a:t>kto</a:t>
            </a:r>
          </a:p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>je </a:t>
            </a:r>
            <a:r>
              <a:rPr lang="sk-SK" dirty="0">
                <a:solidFill>
                  <a:schemeClr val="bg1"/>
                </a:solidFill>
              </a:rPr>
              <a:t>na nej odfotený, ak nemám žiadnych </a:t>
            </a:r>
            <a:endParaRPr lang="sk-SK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>súrodencov </a:t>
            </a:r>
            <a:r>
              <a:rPr lang="sk-SK" dirty="0">
                <a:solidFill>
                  <a:schemeClr val="bg1"/>
                </a:solidFill>
              </a:rPr>
              <a:t>a otec toho muža na fotografii je syn </a:t>
            </a:r>
            <a:endParaRPr lang="sk-SK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>môjho </a:t>
            </a:r>
            <a:r>
              <a:rPr lang="sk-SK" dirty="0">
                <a:solidFill>
                  <a:schemeClr val="bg1"/>
                </a:solidFill>
              </a:rPr>
              <a:t>otca.</a:t>
            </a:r>
          </a:p>
          <a:p>
            <a:endParaRPr lang="sk-SK" dirty="0"/>
          </a:p>
        </p:txBody>
      </p:sp>
      <p:pic>
        <p:nvPicPr>
          <p:cNvPr id="8" name="Picture 2" descr="http://www.nemtru.cz/sites/default/files/pictures/profiles/anony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95600"/>
            <a:ext cx="2743200" cy="37547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42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2209800"/>
          </a:xfrm>
          <a:solidFill>
            <a:schemeClr val="tx2"/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>Pozerám </a:t>
            </a:r>
            <a:r>
              <a:rPr lang="sk-SK" dirty="0">
                <a:solidFill>
                  <a:schemeClr val="bg1"/>
                </a:solidFill>
              </a:rPr>
              <a:t>sa na niekoho fotografiu. Uhádnite, </a:t>
            </a:r>
            <a:r>
              <a:rPr lang="sk-SK" dirty="0" smtClean="0">
                <a:solidFill>
                  <a:schemeClr val="bg1"/>
                </a:solidFill>
              </a:rPr>
              <a:t>kto</a:t>
            </a:r>
          </a:p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>je </a:t>
            </a:r>
            <a:r>
              <a:rPr lang="sk-SK" dirty="0">
                <a:solidFill>
                  <a:schemeClr val="bg1"/>
                </a:solidFill>
              </a:rPr>
              <a:t>na nej odfotený, ak nemám žiadnych </a:t>
            </a:r>
            <a:endParaRPr lang="sk-SK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>súrodencov </a:t>
            </a:r>
            <a:r>
              <a:rPr lang="sk-SK" dirty="0">
                <a:solidFill>
                  <a:schemeClr val="bg1"/>
                </a:solidFill>
              </a:rPr>
              <a:t>a otec toho muža na fotografii je syn </a:t>
            </a:r>
            <a:endParaRPr lang="sk-SK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>môjho </a:t>
            </a:r>
            <a:r>
              <a:rPr lang="sk-SK" dirty="0">
                <a:solidFill>
                  <a:schemeClr val="bg1"/>
                </a:solidFill>
              </a:rPr>
              <a:t>otca.</a:t>
            </a:r>
          </a:p>
          <a:p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2743200" y="2636912"/>
            <a:ext cx="64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000" b="1" dirty="0" smtClean="0"/>
              <a:t>otec</a:t>
            </a:r>
            <a:r>
              <a:rPr lang="sk-SK" sz="3000" dirty="0" smtClean="0"/>
              <a:t> muža na fotografii je syn môjho otca</a:t>
            </a:r>
            <a:endParaRPr lang="sk-SK" sz="3000" b="1" dirty="0" smtClean="0"/>
          </a:p>
          <a:p>
            <a:pPr algn="ctr"/>
            <a:r>
              <a:rPr lang="sk-SK" sz="3000" b="1" dirty="0" smtClean="0"/>
              <a:t>syn môjho otca</a:t>
            </a:r>
            <a:r>
              <a:rPr lang="sk-SK" sz="3000" dirty="0" smtClean="0"/>
              <a:t> môže byť môj brat, ale keďže nemám žiadnych súrodencov, </a:t>
            </a:r>
          </a:p>
          <a:p>
            <a:pPr algn="ctr"/>
            <a:r>
              <a:rPr lang="sk-SK" sz="3000" b="1" dirty="0" smtClean="0"/>
              <a:t>syn môjho otca</a:t>
            </a:r>
            <a:r>
              <a:rPr lang="sk-SK" sz="3000" dirty="0" smtClean="0"/>
              <a:t> som </a:t>
            </a:r>
            <a:r>
              <a:rPr lang="sk-SK" sz="3000" b="1" dirty="0" smtClean="0"/>
              <a:t>ja</a:t>
            </a:r>
          </a:p>
          <a:p>
            <a:pPr algn="ctr"/>
            <a:r>
              <a:rPr lang="sk-SK" sz="3000" b="1" dirty="0" smtClean="0"/>
              <a:t>otec</a:t>
            </a:r>
            <a:r>
              <a:rPr lang="sk-SK" sz="3000" dirty="0" smtClean="0"/>
              <a:t> muža na fotografii som </a:t>
            </a:r>
            <a:r>
              <a:rPr lang="sk-SK" sz="3000" b="1" dirty="0" smtClean="0"/>
              <a:t>ja,</a:t>
            </a:r>
          </a:p>
          <a:p>
            <a:pPr algn="ctr"/>
            <a:r>
              <a:rPr lang="sk-SK" sz="3000" dirty="0" smtClean="0"/>
              <a:t>teda na fotografii je </a:t>
            </a:r>
            <a:r>
              <a:rPr lang="sk-SK" sz="3000" b="1" dirty="0" smtClean="0"/>
              <a:t>môj syn</a:t>
            </a:r>
            <a:endParaRPr lang="sk-SK" sz="3000" dirty="0"/>
          </a:p>
        </p:txBody>
      </p:sp>
      <p:pic>
        <p:nvPicPr>
          <p:cNvPr id="5122" name="Picture 2" descr="http://miiamakinen.blogg.se/images/2012/anonym_27575601_19627894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69128"/>
            <a:ext cx="3733800" cy="3953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588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8195" y="1340768"/>
            <a:ext cx="86483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Premiestnite jednu zápalku tak, aby ste z týchto dvoch trojuholníkov dostali 4 rovnaké trojuholníky.</a:t>
            </a:r>
            <a:br>
              <a:rPr kumimoji="0" 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</a:t>
            </a:r>
          </a:p>
        </p:txBody>
      </p:sp>
      <p:pic>
        <p:nvPicPr>
          <p:cNvPr id="7170" name="Picture 2" descr="4trojuholnik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904" y="2780928"/>
            <a:ext cx="574402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lokTextu 2"/>
          <p:cNvSpPr txBox="1"/>
          <p:nvPr/>
        </p:nvSpPr>
        <p:spPr>
          <a:xfrm>
            <a:off x="1845968" y="404664"/>
            <a:ext cx="7190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/>
              <a:t>Z</a:t>
            </a:r>
            <a:r>
              <a:rPr lang="sk-SK" sz="4000" b="1" dirty="0" smtClean="0"/>
              <a:t>ÁPALKOVÉ HLAVOLAMY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829115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 triang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6408712" cy="371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1907704" y="112474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Riešenie:</a:t>
            </a:r>
            <a:endParaRPr lang="sk-SK" sz="3600" b="1" dirty="0"/>
          </a:p>
        </p:txBody>
      </p:sp>
    </p:spTree>
    <p:extLst>
      <p:ext uri="{BB962C8B-B14F-4D97-AF65-F5344CB8AC3E}">
        <p14:creationId xmlns:p14="http://schemas.microsoft.com/office/powerpoint/2010/main" val="339258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şáš.Ŕ¬«źá 17. ČáÔąČáÔĘ¬á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şáš.Ŕ¬«źá 17. ČáÔąČáÔĘ¬á</Template>
  <TotalTime>316</TotalTime>
  <Words>370</Words>
  <Application>Microsoft Office PowerPoint</Application>
  <PresentationFormat>Prezentácia na obrazovke (4:3)</PresentationFormat>
  <Paragraphs>72</Paragraphs>
  <Slides>22</Slides>
  <Notes>1</Notes>
  <HiddenSlides>10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7" baseType="lpstr">
      <vt:lpstr>Arial</vt:lpstr>
      <vt:lpstr>Calibri</vt:lpstr>
      <vt:lpstr>Helvetica</vt:lpstr>
      <vt:lpstr>Times New Roman</vt:lpstr>
      <vt:lpstr>şáš.Ŕ¬«źá 17. ČáÔąČáÔĘ¬á</vt:lpstr>
      <vt:lpstr>HLAVOLAMY - LAMOHLAVY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Do kliknutia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HLAVOLAMY</dc:title>
  <dc:creator>SNP2</dc:creator>
  <dc:description>http://aida.ucoz.ru</dc:description>
  <cp:lastModifiedBy>Dušan Andraško</cp:lastModifiedBy>
  <cp:revision>43</cp:revision>
  <dcterms:created xsi:type="dcterms:W3CDTF">2011-01-03T14:27:59Z</dcterms:created>
  <dcterms:modified xsi:type="dcterms:W3CDTF">2022-12-20T06:59:30Z</dcterms:modified>
</cp:coreProperties>
</file>