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3011-63E5-47CE-A5B3-5F7AEB8CA61D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EF89-5DD1-4903-B5BE-7772367A7E5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245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81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73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69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6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46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95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36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52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926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0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79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D0C7-E216-4845-A396-2BEBE13C459A}" type="datetimeFigureOut">
              <a:rPr lang="sk-SK" smtClean="0"/>
              <a:t>3.1.2021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CB22-3A39-48F2-A3E6-6F2F92B668A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42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238196" y="2029897"/>
            <a:ext cx="33593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altLang="sk-SK" sz="2400" b="1" dirty="0">
                <a:sym typeface="Symbol" panose="05050102010706020507" pitchFamily="18" charset="2"/>
              </a:rPr>
              <a:t>parametrické </a:t>
            </a:r>
            <a:r>
              <a:rPr lang="sk-SK" altLang="sk-SK" sz="2400" b="1" dirty="0" smtClean="0">
                <a:sym typeface="Symbol" panose="05050102010706020507" pitchFamily="18" charset="2"/>
              </a:rPr>
              <a:t>vyjadrenie </a:t>
            </a:r>
          </a:p>
          <a:p>
            <a:pPr algn="ctr"/>
            <a:r>
              <a:rPr lang="sk-SK" altLang="sk-SK" sz="2400" b="1" dirty="0" smtClean="0">
                <a:sym typeface="Symbol" panose="05050102010706020507" pitchFamily="18" charset="2"/>
              </a:rPr>
              <a:t>priamky v rovine </a:t>
            </a:r>
          </a:p>
          <a:p>
            <a:pPr algn="ctr"/>
            <a:r>
              <a:rPr lang="sk-SK" sz="2400" dirty="0" smtClean="0"/>
              <a:t>(</a:t>
            </a:r>
            <a:r>
              <a:rPr lang="sk-SK" sz="2400" dirty="0" smtClean="0"/>
              <a:t>príklady-využitie)</a:t>
            </a:r>
            <a:endParaRPr lang="sk-SK" sz="2400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9153525" y="5621338"/>
            <a:ext cx="302895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None/>
              <a:defRPr/>
            </a:pPr>
            <a:r>
              <a:rPr lang="sk-SK" sz="2000" b="1" kern="0" dirty="0" smtClean="0">
                <a:solidFill>
                  <a:schemeClr val="bg1">
                    <a:lumMod val="50000"/>
                  </a:schemeClr>
                </a:solidFill>
              </a:rPr>
              <a:t>Mgr. Anna Černinská</a:t>
            </a:r>
          </a:p>
          <a:p>
            <a:pPr marL="0" indent="0" algn="ctr">
              <a:spcBef>
                <a:spcPct val="20000"/>
              </a:spcBef>
              <a:buNone/>
              <a:defRPr/>
            </a:pPr>
            <a:r>
              <a:rPr lang="sk-SK" sz="2000" b="1" kern="0" dirty="0" smtClean="0">
                <a:solidFill>
                  <a:schemeClr val="bg1">
                    <a:lumMod val="50000"/>
                  </a:schemeClr>
                </a:solidFill>
              </a:rPr>
              <a:t>SOŠ elektrotechnická </a:t>
            </a:r>
          </a:p>
          <a:p>
            <a:pPr marL="0" indent="0" algn="ctr">
              <a:spcBef>
                <a:spcPct val="20000"/>
              </a:spcBef>
              <a:buNone/>
              <a:defRPr/>
            </a:pPr>
            <a:r>
              <a:rPr lang="sk-SK" sz="2000" b="1" kern="0" dirty="0" smtClean="0">
                <a:solidFill>
                  <a:schemeClr val="bg1">
                    <a:lumMod val="50000"/>
                  </a:schemeClr>
                </a:solidFill>
              </a:rPr>
              <a:t>Liptovský Hrádok</a:t>
            </a:r>
            <a:endParaRPr lang="sk-SK" sz="24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11598275" y="571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64790"/>
            <a:ext cx="458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b="1" u="sng" dirty="0" smtClean="0">
                <a:solidFill>
                  <a:srgbClr val="0070C0"/>
                </a:solidFill>
                <a:sym typeface="Symbol" panose="05050102010706020507" pitchFamily="18" charset="2"/>
              </a:rPr>
              <a:t>PRÍKLAD 1: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sk-SK" altLang="sk-SK" b="1" dirty="0" smtClean="0"/>
              <a:t>Dané sú body:   A = </a:t>
            </a:r>
            <a:r>
              <a:rPr lang="sk-SK" altLang="sk-SK" b="1" dirty="0" smtClean="0">
                <a:sym typeface="Symbol" panose="05050102010706020507" pitchFamily="18" charset="2"/>
              </a:rPr>
              <a:t>-3;2,</a:t>
            </a:r>
            <a:r>
              <a:rPr lang="sk-SK" altLang="sk-SK" b="1" dirty="0" smtClean="0"/>
              <a:t> B = </a:t>
            </a:r>
            <a:r>
              <a:rPr lang="sk-SK" altLang="sk-SK" b="1" dirty="0" smtClean="0">
                <a:sym typeface="Symbol" panose="05050102010706020507" pitchFamily="18" charset="2"/>
              </a:rPr>
              <a:t>5;6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0" y="450333"/>
            <a:ext cx="471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a) Zapíšte parametrické rovnice </a:t>
            </a:r>
            <a:r>
              <a:rPr lang="sk-SK" altLang="sk-SK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osi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sk-SK" altLang="sk-SK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úsečky AB</a:t>
            </a:r>
            <a:endParaRPr lang="sk-SK" dirty="0"/>
          </a:p>
        </p:txBody>
      </p:sp>
      <p:grpSp>
        <p:nvGrpSpPr>
          <p:cNvPr id="6" name="Skupina 5"/>
          <p:cNvGrpSpPr/>
          <p:nvPr/>
        </p:nvGrpSpPr>
        <p:grpSpPr>
          <a:xfrm>
            <a:off x="2462689" y="4828262"/>
            <a:ext cx="1437341" cy="482781"/>
            <a:chOff x="1258965" y="4378738"/>
            <a:chExt cx="5609735" cy="738664"/>
          </a:xfrm>
        </p:grpSpPr>
        <p:sp>
          <p:nvSpPr>
            <p:cNvPr id="7" name="Obdĺžnik 6"/>
            <p:cNvSpPr/>
            <p:nvPr/>
          </p:nvSpPr>
          <p:spPr>
            <a:xfrm>
              <a:off x="1258965" y="4378738"/>
              <a:ext cx="560973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altLang="sk-SK" sz="2400" b="1" dirty="0" smtClean="0">
                  <a:solidFill>
                    <a:srgbClr val="FF0000"/>
                  </a:solidFill>
                </a:rPr>
                <a:t>s</a:t>
              </a:r>
              <a:r>
                <a:rPr lang="sk-SK" altLang="sk-SK" sz="2400" b="1" baseline="-25000" dirty="0" smtClean="0">
                  <a:solidFill>
                    <a:srgbClr val="FF0000"/>
                  </a:solidFill>
                </a:rPr>
                <a:t>o </a:t>
              </a:r>
              <a:r>
                <a:rPr lang="sk-SK" altLang="sk-SK" sz="24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= (1;-2)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			</a:t>
              </a:r>
              <a:endParaRPr lang="sk-SK" sz="2400" dirty="0"/>
            </a:p>
            <a:p>
              <a:r>
                <a:rPr lang="sk-SK" altLang="sk-SK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 </a:t>
              </a:r>
              <a:endParaRPr lang="sk-SK" dirty="0"/>
            </a:p>
          </p:txBody>
        </p:sp>
        <p:cxnSp>
          <p:nvCxnSpPr>
            <p:cNvPr id="8" name="Rovná spojovacia šípka 7"/>
            <p:cNvCxnSpPr/>
            <p:nvPr/>
          </p:nvCxnSpPr>
          <p:spPr>
            <a:xfrm>
              <a:off x="1564914" y="4569401"/>
              <a:ext cx="8806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ĺžnik 10"/>
          <p:cNvSpPr/>
          <p:nvPr/>
        </p:nvSpPr>
        <p:spPr>
          <a:xfrm>
            <a:off x="2413503" y="3443083"/>
            <a:ext cx="1247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>
                <a:solidFill>
                  <a:srgbClr val="0070C0"/>
                </a:solidFill>
              </a:rPr>
              <a:t>S</a:t>
            </a:r>
            <a:r>
              <a:rPr lang="sk-SK" altLang="sk-SK" sz="2000" b="1" baseline="-25000" dirty="0" smtClean="0">
                <a:solidFill>
                  <a:srgbClr val="0070C0"/>
                </a:solidFill>
              </a:rPr>
              <a:t>AB</a:t>
            </a:r>
            <a:r>
              <a:rPr lang="sk-SK" altLang="sk-SK" sz="2000" b="1" dirty="0" smtClean="0">
                <a:solidFill>
                  <a:srgbClr val="0070C0"/>
                </a:solidFill>
              </a:rPr>
              <a:t> = </a:t>
            </a:r>
            <a:r>
              <a:rPr lang="sk-SK" altLang="sk-SK" sz="20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1;4</a:t>
            </a:r>
            <a:endParaRPr lang="sk-SK" sz="2000" dirty="0">
              <a:solidFill>
                <a:srgbClr val="0070C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350462" y="1498780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u="sng" dirty="0" smtClean="0"/>
              <a:t>náčrt: </a:t>
            </a:r>
            <a:endParaRPr lang="sk-SK" u="sng" dirty="0"/>
          </a:p>
        </p:txBody>
      </p:sp>
      <p:grpSp>
        <p:nvGrpSpPr>
          <p:cNvPr id="24" name="Skupina 23"/>
          <p:cNvGrpSpPr/>
          <p:nvPr/>
        </p:nvGrpSpPr>
        <p:grpSpPr>
          <a:xfrm>
            <a:off x="1172633" y="2033334"/>
            <a:ext cx="2695929" cy="1136019"/>
            <a:chOff x="1790814" y="874755"/>
            <a:chExt cx="2695929" cy="1136019"/>
          </a:xfrm>
        </p:grpSpPr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054943" y="1610664"/>
              <a:ext cx="4318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000" b="1" dirty="0"/>
                <a:t>B</a:t>
              </a:r>
              <a:endParaRPr lang="cs-CZ" altLang="sk-SK" sz="2000" b="1" dirty="0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1790814" y="874755"/>
              <a:ext cx="4318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000" b="1" dirty="0"/>
                <a:t>A</a:t>
              </a:r>
              <a:endParaRPr lang="cs-CZ" altLang="sk-SK" sz="2000" b="1" dirty="0"/>
            </a:p>
          </p:txBody>
        </p:sp>
        <p:sp>
          <p:nvSpPr>
            <p:cNvPr id="15" name="Oval 26"/>
            <p:cNvSpPr>
              <a:spLocks noChangeAspect="1" noChangeArrowheads="1"/>
            </p:cNvSpPr>
            <p:nvPr/>
          </p:nvSpPr>
          <p:spPr bwMode="auto">
            <a:xfrm>
              <a:off x="2189396" y="1074810"/>
              <a:ext cx="107950" cy="12065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 dirty="0"/>
            </a:p>
          </p:txBody>
        </p:sp>
        <p:sp>
          <p:nvSpPr>
            <p:cNvPr id="16" name="Oval 28"/>
            <p:cNvSpPr>
              <a:spLocks noChangeAspect="1" noChangeArrowheads="1"/>
            </p:cNvSpPr>
            <p:nvPr/>
          </p:nvSpPr>
          <p:spPr bwMode="auto">
            <a:xfrm>
              <a:off x="4054943" y="1565218"/>
              <a:ext cx="107950" cy="12065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 dirty="0"/>
            </a:p>
          </p:txBody>
        </p:sp>
        <p:cxnSp>
          <p:nvCxnSpPr>
            <p:cNvPr id="18" name="Rovná spojnica 17"/>
            <p:cNvCxnSpPr>
              <a:stCxn id="15" idx="6"/>
              <a:endCxn id="16" idx="2"/>
            </p:cNvCxnSpPr>
            <p:nvPr/>
          </p:nvCxnSpPr>
          <p:spPr>
            <a:xfrm>
              <a:off x="2297346" y="1135135"/>
              <a:ext cx="1757597" cy="490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Skupina 32"/>
          <p:cNvGrpSpPr/>
          <p:nvPr/>
        </p:nvGrpSpPr>
        <p:grpSpPr>
          <a:xfrm>
            <a:off x="2482851" y="2478296"/>
            <a:ext cx="431800" cy="445556"/>
            <a:chOff x="3101032" y="1319717"/>
            <a:chExt cx="431800" cy="445556"/>
          </a:xfrm>
        </p:grpSpPr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101032" y="1365163"/>
              <a:ext cx="43180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000" b="1" dirty="0" smtClean="0">
                  <a:solidFill>
                    <a:srgbClr val="0070C0"/>
                  </a:solidFill>
                </a:rPr>
                <a:t>S</a:t>
              </a:r>
              <a:endParaRPr lang="cs-CZ" altLang="sk-SK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3115321" y="1319717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 dirty="0"/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2457032" y="4006662"/>
            <a:ext cx="1276311" cy="400110"/>
            <a:chOff x="288120" y="2501240"/>
            <a:chExt cx="1276311" cy="400110"/>
          </a:xfrm>
        </p:grpSpPr>
        <p:sp>
          <p:nvSpPr>
            <p:cNvPr id="29" name="Obdĺžnik 28"/>
            <p:cNvSpPr/>
            <p:nvPr/>
          </p:nvSpPr>
          <p:spPr>
            <a:xfrm>
              <a:off x="288120" y="2501240"/>
              <a:ext cx="12763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altLang="sk-SK" sz="2000" b="1" dirty="0" smtClean="0"/>
                <a:t>AB = (8;4) </a:t>
              </a:r>
              <a:endParaRPr lang="sk-SK" sz="2000" dirty="0"/>
            </a:p>
          </p:txBody>
        </p:sp>
        <p:cxnSp>
          <p:nvCxnSpPr>
            <p:cNvPr id="30" name="Rovná spojovacia šípka 29"/>
            <p:cNvCxnSpPr/>
            <p:nvPr/>
          </p:nvCxnSpPr>
          <p:spPr>
            <a:xfrm>
              <a:off x="394706" y="2530736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867187" y="3843193"/>
            <a:ext cx="2361745" cy="80979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sk-SK" altLang="sk-SK" sz="2000" b="1" dirty="0" smtClean="0">
                <a:solidFill>
                  <a:srgbClr val="FF0000"/>
                </a:solidFill>
              </a:rPr>
              <a:t>   t</a:t>
            </a:r>
            <a:r>
              <a:rPr lang="sk-SK" altLang="sk-SK" sz="2000" b="1" baseline="-25000" dirty="0" smtClean="0">
                <a:solidFill>
                  <a:srgbClr val="FF0000"/>
                </a:solidFill>
              </a:rPr>
              <a:t>1 </a:t>
            </a:r>
            <a:r>
              <a:rPr lang="sk-SK" altLang="sk-SK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sk-SK" altLang="sk-SK" sz="2000" b="1" dirty="0">
                <a:solidFill>
                  <a:srgbClr val="FF0000"/>
                </a:solidFill>
              </a:rPr>
              <a:t> t</a:t>
            </a:r>
            <a:r>
              <a:rPr lang="sk-SK" altLang="sk-SK" sz="2000" b="1" baseline="-25000" dirty="0">
                <a:solidFill>
                  <a:srgbClr val="FF0000"/>
                </a:solidFill>
              </a:rPr>
              <a:t>2 </a:t>
            </a:r>
            <a:r>
              <a:rPr lang="sk-SK" altLang="sk-SK" sz="2000" b="1" baseline="-25000" dirty="0" smtClean="0">
                <a:solidFill>
                  <a:srgbClr val="FF0000"/>
                </a:solidFill>
              </a:rPr>
              <a:t>  </a:t>
            </a:r>
            <a:r>
              <a:rPr lang="sk-SK" altLang="sk-SK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   </a:t>
            </a:r>
            <a:r>
              <a:rPr lang="sk-SK" altLang="sk-SK" sz="2000" b="1" dirty="0" smtClean="0">
                <a:sym typeface="Symbol" panose="05050102010706020507" pitchFamily="18" charset="2"/>
              </a:rPr>
              <a:t>A</a:t>
            </a:r>
            <a:r>
              <a:rPr lang="sk-SK" altLang="sk-SK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altLang="sk-SK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sk-SK" altLang="sk-SK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o </a:t>
            </a:r>
            <a:endParaRPr lang="cs-CZ" altLang="sk-SK" sz="2000" b="1" dirty="0">
              <a:solidFill>
                <a:srgbClr val="FF0000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2457032" y="4354792"/>
            <a:ext cx="995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2400" b="1" dirty="0" smtClean="0">
                <a:solidFill>
                  <a:srgbClr val="FF0000"/>
                </a:solidFill>
              </a:rPr>
              <a:t>o</a:t>
            </a:r>
            <a:r>
              <a:rPr lang="sk-SK" altLang="sk-SK" sz="2000" b="1" dirty="0" smtClean="0"/>
              <a:t> </a:t>
            </a:r>
            <a:r>
              <a:rPr lang="sk-SK" altLang="sk-SK" sz="2000" b="1" dirty="0" smtClean="0">
                <a:sym typeface="Symbol" panose="05050102010706020507" pitchFamily="18" charset="2"/>
              </a:rPr>
              <a:t> AB </a:t>
            </a:r>
            <a:endParaRPr lang="sk-SK" sz="2000" dirty="0"/>
          </a:p>
        </p:txBody>
      </p:sp>
      <p:sp>
        <p:nvSpPr>
          <p:cNvPr id="35" name="Obdĺžnik 34"/>
          <p:cNvSpPr/>
          <p:nvPr/>
        </p:nvSpPr>
        <p:spPr>
          <a:xfrm>
            <a:off x="6793647" y="434122"/>
            <a:ext cx="3817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b) Ukážte, že bod </a:t>
            </a:r>
            <a:r>
              <a:rPr lang="sk-SK" altLang="sk-SK" sz="2000" b="1" dirty="0" smtClean="0">
                <a:sym typeface="Symbol" panose="05050102010706020507" pitchFamily="18" charset="2"/>
              </a:rPr>
              <a:t>A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nepatrí priamke </a:t>
            </a:r>
            <a:r>
              <a:rPr lang="sk-SK" altLang="sk-SK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595001" y="2103347"/>
            <a:ext cx="1066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>
                <a:solidFill>
                  <a:srgbClr val="FF0000"/>
                </a:solidFill>
              </a:rPr>
              <a:t>x = 1 +  t</a:t>
            </a:r>
            <a:endParaRPr lang="sk-SK" sz="2000" dirty="0">
              <a:solidFill>
                <a:srgbClr val="FF0000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7508135" y="2506203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/>
              <a:t>-3 </a:t>
            </a:r>
            <a:r>
              <a:rPr lang="sk-SK" altLang="sk-SK" sz="2000" b="1" dirty="0">
                <a:solidFill>
                  <a:srgbClr val="FF0000"/>
                </a:solidFill>
              </a:rPr>
              <a:t>= 1 +  t</a:t>
            </a:r>
            <a:endParaRPr lang="sk-SK" sz="2000" dirty="0">
              <a:solidFill>
                <a:srgbClr val="FF0000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7508135" y="283524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/>
              <a:t>-4 </a:t>
            </a:r>
            <a:r>
              <a:rPr lang="sk-SK" altLang="sk-SK" sz="2000" b="1" dirty="0">
                <a:solidFill>
                  <a:srgbClr val="FF0000"/>
                </a:solidFill>
              </a:rPr>
              <a:t>=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t</a:t>
            </a:r>
            <a:r>
              <a:rPr lang="sk-SK" altLang="sk-SK" sz="2000" b="1" baseline="-25000" dirty="0" smtClean="0">
                <a:solidFill>
                  <a:srgbClr val="FF0000"/>
                </a:solidFill>
              </a:rPr>
              <a:t>1</a:t>
            </a:r>
            <a:endParaRPr lang="sk-SK" sz="2000" baseline="-25000" dirty="0">
              <a:solidFill>
                <a:srgbClr val="FF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9314902" y="209104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sk-SK" altLang="sk-SK" b="1" dirty="0">
                <a:solidFill>
                  <a:srgbClr val="FF0000"/>
                </a:solidFill>
              </a:rPr>
              <a:t>y = 4 - 2t</a:t>
            </a:r>
            <a:endParaRPr lang="sk-SK" altLang="sk-SK" dirty="0"/>
          </a:p>
        </p:txBody>
      </p:sp>
      <p:sp>
        <p:nvSpPr>
          <p:cNvPr id="39" name="Obdĺžnik 38"/>
          <p:cNvSpPr/>
          <p:nvPr/>
        </p:nvSpPr>
        <p:spPr>
          <a:xfrm>
            <a:off x="9314901" y="246038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sk-SK" altLang="sk-SK" b="1" dirty="0" smtClean="0"/>
              <a:t>2</a:t>
            </a:r>
            <a:r>
              <a:rPr lang="sk-SK" altLang="sk-SK" b="1" dirty="0" smtClean="0">
                <a:solidFill>
                  <a:srgbClr val="FF0000"/>
                </a:solidFill>
              </a:rPr>
              <a:t> </a:t>
            </a:r>
            <a:r>
              <a:rPr lang="sk-SK" altLang="sk-SK" b="1" dirty="0">
                <a:solidFill>
                  <a:srgbClr val="FF0000"/>
                </a:solidFill>
              </a:rPr>
              <a:t>= 4 - 2t</a:t>
            </a:r>
            <a:endParaRPr lang="sk-SK" altLang="sk-SK" dirty="0"/>
          </a:p>
        </p:txBody>
      </p:sp>
      <p:sp>
        <p:nvSpPr>
          <p:cNvPr id="40" name="Obdĺžnik 39"/>
          <p:cNvSpPr/>
          <p:nvPr/>
        </p:nvSpPr>
        <p:spPr>
          <a:xfrm>
            <a:off x="9314900" y="2829713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sk-SK" altLang="sk-SK" b="1" dirty="0" smtClean="0"/>
              <a:t>-2</a:t>
            </a:r>
            <a:r>
              <a:rPr lang="sk-SK" altLang="sk-SK" b="1" dirty="0" smtClean="0">
                <a:solidFill>
                  <a:srgbClr val="FF0000"/>
                </a:solidFill>
              </a:rPr>
              <a:t> </a:t>
            </a:r>
            <a:r>
              <a:rPr lang="sk-SK" altLang="sk-SK" b="1" dirty="0">
                <a:solidFill>
                  <a:srgbClr val="FF0000"/>
                </a:solidFill>
              </a:rPr>
              <a:t>= </a:t>
            </a:r>
            <a:r>
              <a:rPr lang="sk-SK" altLang="sk-SK" b="1" dirty="0" smtClean="0">
                <a:solidFill>
                  <a:srgbClr val="FF0000"/>
                </a:solidFill>
              </a:rPr>
              <a:t>- </a:t>
            </a:r>
            <a:r>
              <a:rPr lang="sk-SK" altLang="sk-SK" b="1" dirty="0">
                <a:solidFill>
                  <a:srgbClr val="FF0000"/>
                </a:solidFill>
              </a:rPr>
              <a:t>2t</a:t>
            </a:r>
            <a:endParaRPr lang="sk-SK" altLang="sk-SK" dirty="0"/>
          </a:p>
        </p:txBody>
      </p:sp>
      <p:sp>
        <p:nvSpPr>
          <p:cNvPr id="41" name="Obdĺžnik 40"/>
          <p:cNvSpPr/>
          <p:nvPr/>
        </p:nvSpPr>
        <p:spPr>
          <a:xfrm>
            <a:off x="9417119" y="321040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1 </a:t>
            </a:r>
            <a:r>
              <a:rPr lang="sk-SK" altLang="sk-SK" b="1" dirty="0" smtClean="0">
                <a:solidFill>
                  <a:srgbClr val="FF0000"/>
                </a:solidFill>
              </a:rPr>
              <a:t>= t</a:t>
            </a:r>
            <a:r>
              <a:rPr lang="sk-SK" altLang="sk-SK" b="1" baseline="-25000" dirty="0" smtClean="0">
                <a:solidFill>
                  <a:srgbClr val="FF0000"/>
                </a:solidFill>
              </a:rPr>
              <a:t>2</a:t>
            </a:r>
            <a:endParaRPr lang="sk-SK" baseline="-25000" dirty="0">
              <a:solidFill>
                <a:srgbClr val="FF0000"/>
              </a:solidFill>
            </a:endParaRPr>
          </a:p>
        </p:txBody>
      </p:sp>
      <p:grpSp>
        <p:nvGrpSpPr>
          <p:cNvPr id="17" name="Skupina 16"/>
          <p:cNvGrpSpPr/>
          <p:nvPr/>
        </p:nvGrpSpPr>
        <p:grpSpPr>
          <a:xfrm>
            <a:off x="3175706" y="5557034"/>
            <a:ext cx="2274747" cy="1152574"/>
            <a:chOff x="4110092" y="5557035"/>
            <a:chExt cx="2274747" cy="1152574"/>
          </a:xfrm>
        </p:grpSpPr>
        <p:sp>
          <p:nvSpPr>
            <p:cNvPr id="2" name="Obdĺžnik 1"/>
            <p:cNvSpPr/>
            <p:nvPr/>
          </p:nvSpPr>
          <p:spPr>
            <a:xfrm>
              <a:off x="5784995" y="5895263"/>
              <a:ext cx="5998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None/>
              </a:pPr>
              <a:r>
                <a:rPr lang="sk-SK" altLang="sk-SK" sz="2000" b="1" dirty="0"/>
                <a:t>t</a:t>
              </a:r>
              <a:r>
                <a:rPr lang="sk-SK" altLang="sk-SK" sz="2000" b="1" dirty="0">
                  <a:sym typeface="Symbol" panose="05050102010706020507" pitchFamily="18" charset="2"/>
                </a:rPr>
                <a:t>R</a:t>
              </a:r>
              <a:endParaRPr lang="sk-SK" altLang="sk-SK" sz="2000" dirty="0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110092" y="5557035"/>
              <a:ext cx="2274747" cy="1152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sk-SK" altLang="sk-SK" sz="2000" b="1" dirty="0">
                  <a:solidFill>
                    <a:srgbClr val="FF0000"/>
                  </a:solidFill>
                </a:rPr>
                <a:t>o:  </a:t>
              </a:r>
              <a:r>
                <a:rPr lang="sk-SK" altLang="sk-SK" sz="2000" b="1" dirty="0"/>
                <a:t>x =</a:t>
              </a:r>
              <a:r>
                <a:rPr lang="sk-SK" altLang="sk-SK" sz="2000" b="1" dirty="0">
                  <a:solidFill>
                    <a:srgbClr val="FF0000"/>
                  </a:solidFill>
                </a:rPr>
                <a:t> </a:t>
              </a:r>
              <a:r>
                <a:rPr lang="sk-SK" altLang="sk-SK" sz="2000" b="1" dirty="0">
                  <a:solidFill>
                    <a:srgbClr val="0070C0"/>
                  </a:solidFill>
                </a:rPr>
                <a:t>1</a:t>
              </a:r>
              <a:r>
                <a:rPr lang="sk-SK" altLang="sk-SK" sz="2000" b="1" dirty="0">
                  <a:solidFill>
                    <a:srgbClr val="FF0000"/>
                  </a:solidFill>
                </a:rPr>
                <a:t> +  </a:t>
              </a:r>
              <a:r>
                <a:rPr lang="sk-SK" altLang="sk-SK" sz="2000" b="1" dirty="0"/>
                <a:t>t</a:t>
              </a:r>
              <a:r>
                <a:rPr lang="sk-SK" altLang="sk-SK" sz="2000" b="1" dirty="0">
                  <a:solidFill>
                    <a:srgbClr val="FF0000"/>
                  </a:solidFill>
                </a:rPr>
                <a:t>	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sk-SK" altLang="sk-SK" sz="2000" b="1" dirty="0" smtClean="0">
                  <a:solidFill>
                    <a:srgbClr val="FF0000"/>
                  </a:solidFill>
                </a:rPr>
                <a:t>     </a:t>
              </a:r>
              <a:r>
                <a:rPr lang="sk-SK" altLang="sk-SK" sz="2000" b="1" dirty="0"/>
                <a:t>y =</a:t>
              </a:r>
              <a:r>
                <a:rPr lang="sk-SK" altLang="sk-SK" sz="2000" b="1" dirty="0">
                  <a:solidFill>
                    <a:srgbClr val="FF0000"/>
                  </a:solidFill>
                </a:rPr>
                <a:t> </a:t>
              </a:r>
              <a:r>
                <a:rPr lang="sk-SK" altLang="sk-SK" sz="2000" b="1" dirty="0">
                  <a:solidFill>
                    <a:srgbClr val="0070C0"/>
                  </a:solidFill>
                </a:rPr>
                <a:t>4</a:t>
              </a:r>
              <a:r>
                <a:rPr lang="sk-SK" altLang="sk-SK" sz="2000" b="1" dirty="0">
                  <a:solidFill>
                    <a:srgbClr val="FF0000"/>
                  </a:solidFill>
                </a:rPr>
                <a:t> - </a:t>
              </a:r>
              <a:r>
                <a:rPr lang="sk-SK" altLang="sk-SK" sz="2000" b="1" dirty="0" smtClean="0">
                  <a:solidFill>
                    <a:srgbClr val="FF0000"/>
                  </a:solidFill>
                </a:rPr>
                <a:t>2</a:t>
              </a:r>
              <a:r>
                <a:rPr lang="sk-SK" altLang="sk-SK" sz="2000" b="1" dirty="0" smtClean="0"/>
                <a:t>t</a:t>
              </a:r>
              <a:endParaRPr lang="sk-SK" altLang="sk-SK" sz="2000" dirty="0"/>
            </a:p>
          </p:txBody>
        </p:sp>
      </p:grpSp>
      <p:pic>
        <p:nvPicPr>
          <p:cNvPr id="43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11598275" y="571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Skupina 43"/>
          <p:cNvGrpSpPr/>
          <p:nvPr/>
        </p:nvGrpSpPr>
        <p:grpSpPr>
          <a:xfrm>
            <a:off x="216593" y="6059438"/>
            <a:ext cx="1850450" cy="471867"/>
            <a:chOff x="916608" y="4035301"/>
            <a:chExt cx="1850450" cy="471867"/>
          </a:xfrm>
        </p:grpSpPr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916608" y="4035301"/>
              <a:ext cx="1850450" cy="4718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sk-SK" altLang="sk-SK" sz="18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o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:  </a:t>
              </a:r>
              <a:r>
                <a:rPr lang="sk-SK" altLang="sk-SK" sz="1800" b="1" dirty="0" smtClean="0"/>
                <a:t>X </a:t>
              </a:r>
              <a:r>
                <a:rPr lang="sk-SK" altLang="sk-SK" sz="1800" b="1" dirty="0"/>
                <a:t>= </a:t>
              </a:r>
              <a:r>
                <a:rPr lang="sk-SK" altLang="sk-SK" sz="1800" b="1" dirty="0" smtClean="0">
                  <a:solidFill>
                    <a:srgbClr val="0070C0"/>
                  </a:solidFill>
                </a:rPr>
                <a:t>S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 </a:t>
              </a:r>
              <a:r>
                <a:rPr lang="sk-SK" altLang="sk-SK" sz="1800" b="1" dirty="0">
                  <a:solidFill>
                    <a:srgbClr val="FF0000"/>
                  </a:solidFill>
                </a:rPr>
                <a:t>+ 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s</a:t>
              </a:r>
              <a:r>
                <a:rPr lang="sk-SK" altLang="sk-SK" sz="1800" b="1" baseline="-25000" dirty="0" smtClean="0">
                  <a:solidFill>
                    <a:srgbClr val="FF0000"/>
                  </a:solidFill>
                </a:rPr>
                <a:t>o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 . </a:t>
              </a:r>
              <a:r>
                <a:rPr lang="sk-SK" altLang="sk-SK" sz="1800" b="1" dirty="0" smtClean="0"/>
                <a:t>t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     </a:t>
              </a:r>
              <a:endParaRPr lang="sk-SK" altLang="sk-SK" sz="1800" dirty="0"/>
            </a:p>
          </p:txBody>
        </p:sp>
        <p:cxnSp>
          <p:nvCxnSpPr>
            <p:cNvPr id="46" name="Rovná spojovacia šípka 45"/>
            <p:cNvCxnSpPr/>
            <p:nvPr/>
          </p:nvCxnSpPr>
          <p:spPr>
            <a:xfrm>
              <a:off x="2196071" y="4173586"/>
              <a:ext cx="216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Bublina v tvare zaobleného obdĺžnika 46"/>
          <p:cNvSpPr/>
          <p:nvPr/>
        </p:nvSpPr>
        <p:spPr>
          <a:xfrm>
            <a:off x="4110092" y="4206717"/>
            <a:ext cx="1724290" cy="542527"/>
          </a:xfrm>
          <a:prstGeom prst="wedgeRoundRectCallout">
            <a:avLst>
              <a:gd name="adj1" fmla="val -67098"/>
              <a:gd name="adj2" fmla="val 100654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po skrátení vektora (4;-8)</a:t>
            </a:r>
            <a:endParaRPr lang="sk-SK" sz="1050" b="1" dirty="0">
              <a:solidFill>
                <a:srgbClr val="00B0F0"/>
              </a:solidFill>
            </a:endParaRPr>
          </a:p>
        </p:txBody>
      </p:sp>
      <p:sp>
        <p:nvSpPr>
          <p:cNvPr id="48" name="Bublina v tvare zaobleného obdĺžnika 47"/>
          <p:cNvSpPr/>
          <p:nvPr/>
        </p:nvSpPr>
        <p:spPr>
          <a:xfrm>
            <a:off x="3552070" y="1171917"/>
            <a:ext cx="2152518" cy="1061472"/>
          </a:xfrm>
          <a:prstGeom prst="wedgeRoundRectCallout">
            <a:avLst>
              <a:gd name="adj1" fmla="val -88711"/>
              <a:gd name="adj2" fmla="val 70263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os úsečky je </a:t>
            </a:r>
            <a:r>
              <a:rPr lang="sk-SK" sz="1600" b="1" u="sng" dirty="0" smtClean="0">
                <a:solidFill>
                  <a:srgbClr val="00B0F0"/>
                </a:solidFill>
              </a:rPr>
              <a:t>priamka</a:t>
            </a:r>
            <a:r>
              <a:rPr lang="sk-SK" sz="1600" b="1" dirty="0" smtClean="0">
                <a:solidFill>
                  <a:srgbClr val="00B0F0"/>
                </a:solidFill>
              </a:rPr>
              <a:t>      prechádzajúca stredom úsečky kolmo na úsečku</a:t>
            </a:r>
            <a:endParaRPr lang="sk-SK" sz="1050" b="1" dirty="0">
              <a:solidFill>
                <a:srgbClr val="00B0F0"/>
              </a:solidFill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181936" y="1503079"/>
            <a:ext cx="993770" cy="1947442"/>
            <a:chOff x="2181936" y="1503079"/>
            <a:chExt cx="993770" cy="1947442"/>
          </a:xfrm>
        </p:grpSpPr>
        <p:grpSp>
          <p:nvGrpSpPr>
            <p:cNvPr id="32" name="Skupina 31"/>
            <p:cNvGrpSpPr/>
            <p:nvPr/>
          </p:nvGrpSpPr>
          <p:grpSpPr>
            <a:xfrm>
              <a:off x="2289095" y="1503079"/>
              <a:ext cx="886611" cy="1947442"/>
              <a:chOff x="2862121" y="464095"/>
              <a:chExt cx="886611" cy="1947442"/>
            </a:xfrm>
          </p:grpSpPr>
          <p:cxnSp>
            <p:nvCxnSpPr>
              <p:cNvPr id="27" name="Rovná spojnica 26"/>
              <p:cNvCxnSpPr/>
              <p:nvPr/>
            </p:nvCxnSpPr>
            <p:spPr>
              <a:xfrm rot="5400000">
                <a:off x="2228526" y="1287535"/>
                <a:ext cx="1757597" cy="49040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3316932" y="464095"/>
                <a:ext cx="431800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sk-SK" altLang="sk-SK" sz="2000" b="1" dirty="0" smtClean="0">
                    <a:solidFill>
                      <a:srgbClr val="FF0000"/>
                    </a:solidFill>
                  </a:rPr>
                  <a:t>o</a:t>
                </a:r>
                <a:endParaRPr lang="cs-CZ" altLang="sk-SK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Oblúk 48"/>
            <p:cNvSpPr/>
            <p:nvPr/>
          </p:nvSpPr>
          <p:spPr>
            <a:xfrm rot="17181364">
              <a:off x="2181936" y="2180179"/>
              <a:ext cx="720000" cy="720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k-SK" sz="2400" b="1" dirty="0" smtClean="0">
                  <a:solidFill>
                    <a:srgbClr val="FF0000"/>
                  </a:solidFill>
                </a:rPr>
                <a:t>.</a:t>
              </a:r>
              <a:endParaRPr lang="sk-SK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Bublina v tvare zaobleného obdĺžnika 49"/>
          <p:cNvSpPr/>
          <p:nvPr/>
        </p:nvSpPr>
        <p:spPr>
          <a:xfrm>
            <a:off x="117775" y="3210293"/>
            <a:ext cx="1861648" cy="520389"/>
          </a:xfrm>
          <a:prstGeom prst="wedgeRoundRectCallout">
            <a:avLst>
              <a:gd name="adj1" fmla="val 73093"/>
              <a:gd name="adj2" fmla="val 36539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nájdeme stred úsečky AB</a:t>
            </a:r>
            <a:endParaRPr lang="sk-SK" sz="1050" b="1" dirty="0">
              <a:solidFill>
                <a:srgbClr val="00B0F0"/>
              </a:solidFill>
            </a:endParaRPr>
          </a:p>
        </p:txBody>
      </p:sp>
      <p:sp>
        <p:nvSpPr>
          <p:cNvPr id="51" name="Bublina v tvare zaobleného obdĺžnika 50"/>
          <p:cNvSpPr/>
          <p:nvPr/>
        </p:nvSpPr>
        <p:spPr>
          <a:xfrm>
            <a:off x="117775" y="3866730"/>
            <a:ext cx="1861648" cy="540042"/>
          </a:xfrm>
          <a:prstGeom prst="wedgeRoundRectCallout">
            <a:avLst>
              <a:gd name="adj1" fmla="val 72494"/>
              <a:gd name="adj2" fmla="val 6929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nájdeme súradnice kolmého vektora</a:t>
            </a:r>
            <a:endParaRPr lang="sk-SK" sz="1050" b="1" dirty="0">
              <a:solidFill>
                <a:srgbClr val="00B0F0"/>
              </a:solidFill>
            </a:endParaRPr>
          </a:p>
        </p:txBody>
      </p:sp>
      <p:sp>
        <p:nvSpPr>
          <p:cNvPr id="52" name="Bublina v tvare zaobleného obdĺžnika 51"/>
          <p:cNvSpPr/>
          <p:nvPr/>
        </p:nvSpPr>
        <p:spPr>
          <a:xfrm>
            <a:off x="199298" y="5082743"/>
            <a:ext cx="1724290" cy="542527"/>
          </a:xfrm>
          <a:prstGeom prst="wedgeRoundRectCallout">
            <a:avLst>
              <a:gd name="adj1" fmla="val -5660"/>
              <a:gd name="adj2" fmla="val 119153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zapíšeme rovnicu priamky </a:t>
            </a:r>
            <a:r>
              <a:rPr lang="sk-SK" sz="1600" b="1" dirty="0" smtClean="0">
                <a:solidFill>
                  <a:srgbClr val="FF0000"/>
                </a:solidFill>
              </a:rPr>
              <a:t>o</a:t>
            </a:r>
            <a:endParaRPr lang="sk-SK" sz="1050" b="1" dirty="0">
              <a:solidFill>
                <a:srgbClr val="FF0000"/>
              </a:solidFill>
            </a:endParaRPr>
          </a:p>
        </p:txBody>
      </p:sp>
      <p:sp>
        <p:nvSpPr>
          <p:cNvPr id="53" name="Bublina v tvare zaobleného obdĺžnika 52"/>
          <p:cNvSpPr/>
          <p:nvPr/>
        </p:nvSpPr>
        <p:spPr>
          <a:xfrm>
            <a:off x="6880513" y="1129534"/>
            <a:ext cx="3092271" cy="587271"/>
          </a:xfrm>
          <a:prstGeom prst="wedgeRoundRectCallout">
            <a:avLst>
              <a:gd name="adj1" fmla="val -25355"/>
              <a:gd name="adj2" fmla="val 82111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rgbClr val="00B0F0"/>
                </a:solidFill>
              </a:rPr>
              <a:t>súradnice bodu </a:t>
            </a:r>
            <a:r>
              <a:rPr lang="sk-SK" sz="1600" b="1" dirty="0" smtClean="0">
                <a:solidFill>
                  <a:schemeClr val="tx1"/>
                </a:solidFill>
              </a:rPr>
              <a:t>A</a:t>
            </a:r>
            <a:r>
              <a:rPr lang="sk-SK" sz="1600" b="1" dirty="0" smtClean="0">
                <a:solidFill>
                  <a:srgbClr val="00B0F0"/>
                </a:solidFill>
              </a:rPr>
              <a:t> postupne dosadíme do rovníc priamky </a:t>
            </a:r>
            <a:r>
              <a:rPr lang="sk-SK" sz="1600" b="1" dirty="0" smtClean="0">
                <a:solidFill>
                  <a:srgbClr val="FF0000"/>
                </a:solidFill>
              </a:rPr>
              <a:t>o</a:t>
            </a:r>
            <a:endParaRPr lang="sk-SK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4" grpId="0" animBg="1"/>
      <p:bldP spid="35" grpId="0"/>
      <p:bldP spid="9" grpId="0"/>
      <p:bldP spid="37" grpId="0"/>
      <p:bldP spid="38" grpId="0"/>
      <p:bldP spid="10" grpId="0"/>
      <p:bldP spid="39" grpId="0"/>
      <p:bldP spid="40" grpId="0"/>
      <p:bldP spid="41" grpId="0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kupina 25"/>
          <p:cNvGrpSpPr/>
          <p:nvPr/>
        </p:nvGrpSpPr>
        <p:grpSpPr>
          <a:xfrm>
            <a:off x="2273860" y="1998385"/>
            <a:ext cx="2011420" cy="669339"/>
            <a:chOff x="1442045" y="1362367"/>
            <a:chExt cx="2011420" cy="669339"/>
          </a:xfrm>
        </p:grpSpPr>
        <p:sp>
          <p:nvSpPr>
            <p:cNvPr id="2" name="Line 22"/>
            <p:cNvSpPr>
              <a:spLocks noChangeShapeType="1"/>
            </p:cNvSpPr>
            <p:nvPr/>
          </p:nvSpPr>
          <p:spPr bwMode="auto">
            <a:xfrm rot="3060000" flipH="1">
              <a:off x="2283070" y="861312"/>
              <a:ext cx="329369" cy="2011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173621" y="1362367"/>
              <a:ext cx="5482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sk-SK" altLang="sk-SK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sk-SK" altLang="sk-SK" sz="24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b</a:t>
              </a:r>
              <a:endParaRPr lang="cs-CZ" altLang="sk-SK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Obdĺžnik 14"/>
          <p:cNvSpPr/>
          <p:nvPr/>
        </p:nvSpPr>
        <p:spPr>
          <a:xfrm>
            <a:off x="18467" y="131257"/>
            <a:ext cx="6056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b="1" u="sng" dirty="0" smtClean="0">
                <a:solidFill>
                  <a:srgbClr val="0070C0"/>
                </a:solidFill>
                <a:sym typeface="Symbol" panose="05050102010706020507" pitchFamily="18" charset="2"/>
              </a:rPr>
              <a:t>PRÍKLAD 2: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    </a:t>
            </a:r>
            <a:r>
              <a:rPr lang="sk-SK" altLang="sk-SK" b="1" dirty="0" smtClean="0"/>
              <a:t>Dané sú body:   A=</a:t>
            </a:r>
            <a:r>
              <a:rPr lang="en-US" altLang="sk-SK" b="1" dirty="0" smtClean="0"/>
              <a:t>[</a:t>
            </a:r>
            <a:r>
              <a:rPr lang="sk-SK" altLang="sk-SK" b="1" dirty="0"/>
              <a:t>4</a:t>
            </a:r>
            <a:r>
              <a:rPr lang="en-US" altLang="sk-SK" b="1" dirty="0"/>
              <a:t>;</a:t>
            </a:r>
            <a:r>
              <a:rPr lang="sk-SK" altLang="sk-SK" b="1" dirty="0"/>
              <a:t>9</a:t>
            </a:r>
            <a:r>
              <a:rPr lang="en-US" altLang="sk-SK" b="1" dirty="0"/>
              <a:t>]</a:t>
            </a:r>
            <a:r>
              <a:rPr lang="sk-SK" altLang="sk-SK" b="1" dirty="0"/>
              <a:t>, </a:t>
            </a:r>
            <a:r>
              <a:rPr lang="sk-SK" altLang="sk-SK" b="1" dirty="0" smtClean="0"/>
              <a:t>B=</a:t>
            </a:r>
            <a:r>
              <a:rPr lang="en-US" altLang="sk-SK" b="1" dirty="0" smtClean="0"/>
              <a:t>[</a:t>
            </a:r>
            <a:r>
              <a:rPr lang="sk-SK" altLang="sk-SK" b="1" dirty="0"/>
              <a:t>-3</a:t>
            </a:r>
            <a:r>
              <a:rPr lang="en-US" altLang="sk-SK" b="1" dirty="0"/>
              <a:t>;</a:t>
            </a:r>
            <a:r>
              <a:rPr lang="sk-SK" altLang="sk-SK" b="1" dirty="0"/>
              <a:t>2</a:t>
            </a:r>
            <a:r>
              <a:rPr lang="en-US" altLang="sk-SK" b="1" dirty="0"/>
              <a:t>]</a:t>
            </a:r>
            <a:r>
              <a:rPr lang="sk-SK" altLang="sk-SK" b="1" dirty="0"/>
              <a:t>, </a:t>
            </a:r>
            <a:r>
              <a:rPr lang="sk-SK" altLang="sk-SK" b="1" dirty="0" smtClean="0"/>
              <a:t>C=</a:t>
            </a:r>
            <a:r>
              <a:rPr lang="en-US" altLang="sk-SK" b="1" dirty="0" smtClean="0"/>
              <a:t>[</a:t>
            </a:r>
            <a:r>
              <a:rPr lang="sk-SK" altLang="sk-SK" b="1" dirty="0"/>
              <a:t>2</a:t>
            </a:r>
            <a:r>
              <a:rPr lang="en-US" altLang="sk-SK" b="1" dirty="0"/>
              <a:t>;</a:t>
            </a:r>
            <a:r>
              <a:rPr lang="sk-SK" altLang="sk-SK" b="1" dirty="0"/>
              <a:t>1</a:t>
            </a:r>
            <a:r>
              <a:rPr lang="en-US" altLang="sk-SK" b="1" dirty="0"/>
              <a:t>].</a:t>
            </a:r>
            <a:r>
              <a:rPr lang="sk-SK" altLang="sk-SK" b="1" dirty="0"/>
              <a:t> </a:t>
            </a:r>
            <a:endParaRPr lang="sk-SK" dirty="0"/>
          </a:p>
        </p:txBody>
      </p:sp>
      <p:sp>
        <p:nvSpPr>
          <p:cNvPr id="16" name="Obdĺžnik 15"/>
          <p:cNvSpPr/>
          <p:nvPr/>
        </p:nvSpPr>
        <p:spPr>
          <a:xfrm>
            <a:off x="1314306" y="495732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Zapíšte parametrické rovnice </a:t>
            </a:r>
            <a:r>
              <a:rPr lang="sk-SK" altLang="sk-SK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ťažnice t</a:t>
            </a:r>
            <a:r>
              <a:rPr lang="sk-SK" altLang="sk-SK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sk-SK" altLang="sk-SK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altLang="sk-SK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trojuholníka ABC 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1309044" y="1122933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u="sng" dirty="0" smtClean="0"/>
              <a:t>náčrt: </a:t>
            </a:r>
            <a:endParaRPr lang="sk-SK" u="sng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1962547" y="1026510"/>
            <a:ext cx="3816350" cy="2382838"/>
            <a:chOff x="74504" y="1770484"/>
            <a:chExt cx="3816350" cy="2382838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71794" y="1770484"/>
              <a:ext cx="3271838" cy="2382838"/>
              <a:chOff x="-2026" y="644"/>
              <a:chExt cx="2061" cy="1501"/>
            </a:xfrm>
          </p:grpSpPr>
          <p:sp>
            <p:nvSpPr>
              <p:cNvPr id="4" name="Line 18"/>
              <p:cNvSpPr>
                <a:spLocks noChangeShapeType="1"/>
              </p:cNvSpPr>
              <p:nvPr/>
            </p:nvSpPr>
            <p:spPr bwMode="auto">
              <a:xfrm rot="8471884">
                <a:off x="-1086" y="644"/>
                <a:ext cx="929" cy="1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 dirty="0"/>
              </a:p>
            </p:txBody>
          </p:sp>
          <p:sp>
            <p:nvSpPr>
              <p:cNvPr id="5" name="Line 17"/>
              <p:cNvSpPr>
                <a:spLocks noChangeShapeType="1"/>
              </p:cNvSpPr>
              <p:nvPr/>
            </p:nvSpPr>
            <p:spPr bwMode="auto">
              <a:xfrm rot="8471884">
                <a:off x="-1722" y="1232"/>
                <a:ext cx="1757" cy="9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 dirty="0"/>
              </a:p>
            </p:txBody>
          </p:sp>
          <p:sp>
            <p:nvSpPr>
              <p:cNvPr id="6" name="Line 19"/>
              <p:cNvSpPr>
                <a:spLocks noChangeShapeType="1"/>
              </p:cNvSpPr>
              <p:nvPr/>
            </p:nvSpPr>
            <p:spPr bwMode="auto">
              <a:xfrm rot="8471884" flipH="1">
                <a:off x="-2026" y="1314"/>
                <a:ext cx="860" cy="3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 dirty="0"/>
              </a:p>
            </p:txBody>
          </p:sp>
        </p:grpSp>
        <p:grpSp>
          <p:nvGrpSpPr>
            <p:cNvPr id="21" name="Skupina 20"/>
            <p:cNvGrpSpPr/>
            <p:nvPr/>
          </p:nvGrpSpPr>
          <p:grpSpPr>
            <a:xfrm>
              <a:off x="74504" y="2093539"/>
              <a:ext cx="3816350" cy="1984375"/>
              <a:chOff x="107950" y="2095973"/>
              <a:chExt cx="3816350" cy="1984375"/>
            </a:xfrm>
          </p:grpSpPr>
          <p:grpSp>
            <p:nvGrpSpPr>
              <p:cNvPr id="7" name="Group 44"/>
              <p:cNvGrpSpPr>
                <a:grpSpLocks/>
              </p:cNvGrpSpPr>
              <p:nvPr/>
            </p:nvGrpSpPr>
            <p:grpSpPr bwMode="auto">
              <a:xfrm>
                <a:off x="107950" y="2095973"/>
                <a:ext cx="3816350" cy="1984375"/>
                <a:chOff x="68" y="1433"/>
                <a:chExt cx="2404" cy="1250"/>
              </a:xfrm>
            </p:grpSpPr>
            <p:sp>
              <p:nvSpPr>
                <p:cNvPr id="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8" y="2431"/>
                  <a:ext cx="27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sk-SK" altLang="sk-SK" sz="2000" b="1" dirty="0"/>
                    <a:t>B</a:t>
                  </a:r>
                  <a:endParaRPr lang="cs-CZ" altLang="sk-SK" sz="2000" b="1" dirty="0"/>
                </a:p>
              </p:txBody>
            </p:sp>
            <p:sp>
              <p:nvSpPr>
                <p:cNvPr id="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2" y="1433"/>
                  <a:ext cx="27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sk-SK" altLang="sk-SK" sz="2000" b="1" dirty="0"/>
                    <a:t>A</a:t>
                  </a:r>
                  <a:endParaRPr lang="cs-CZ" altLang="sk-SK" sz="2000" b="1" dirty="0"/>
                </a:p>
              </p:txBody>
            </p:sp>
            <p:sp>
              <p:nvSpPr>
                <p:cNvPr id="1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749" y="1629"/>
                  <a:ext cx="68" cy="7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sk-SK" altLang="sk-SK" sz="1800" dirty="0"/>
                </a:p>
              </p:txBody>
            </p:sp>
            <p:sp>
              <p:nvSpPr>
                <p:cNvPr id="11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2253" y="2028"/>
                  <a:ext cx="68" cy="7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sk-SK" altLang="sk-SK" sz="1800" dirty="0"/>
                </a:p>
              </p:txBody>
            </p:sp>
            <p:sp>
              <p:nvSpPr>
                <p:cNvPr id="1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95" y="2431"/>
                  <a:ext cx="68" cy="7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sk-SK" altLang="sk-SK" sz="1800" dirty="0"/>
                </a:p>
              </p:txBody>
            </p:sp>
            <p:sp>
              <p:nvSpPr>
                <p:cNvPr id="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00" y="2114"/>
                  <a:ext cx="27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sk-SK" altLang="sk-SK" sz="2000" b="1" dirty="0"/>
                    <a:t>C</a:t>
                  </a:r>
                  <a:endParaRPr lang="cs-CZ" altLang="sk-SK" sz="2000" b="1" dirty="0"/>
                </a:p>
              </p:txBody>
            </p:sp>
          </p:grp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1861285" y="3377086"/>
                <a:ext cx="369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sk-SK" altLang="sk-SK" sz="2000" b="1" dirty="0" smtClean="0"/>
                  <a:t>a</a:t>
                </a:r>
                <a:endParaRPr lang="cs-CZ" altLang="sk-SK" sz="2000" b="1" dirty="0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1848261" y="2308755"/>
                <a:ext cx="369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sk-SK" altLang="sk-SK" sz="2000" b="1" dirty="0" smtClean="0"/>
                  <a:t>b</a:t>
                </a:r>
                <a:endParaRPr lang="cs-CZ" altLang="sk-SK" sz="2000" b="1" dirty="0"/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510960" y="2856356"/>
                <a:ext cx="369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sk-SK" altLang="sk-SK" sz="2000" b="1" dirty="0" smtClean="0"/>
                  <a:t>c</a:t>
                </a:r>
                <a:endParaRPr lang="cs-CZ" altLang="sk-SK" sz="2000" b="1" dirty="0"/>
              </a:p>
            </p:txBody>
          </p:sp>
        </p:grpSp>
      </p:grpSp>
      <p:grpSp>
        <p:nvGrpSpPr>
          <p:cNvPr id="23" name="Skupina 22"/>
          <p:cNvGrpSpPr/>
          <p:nvPr/>
        </p:nvGrpSpPr>
        <p:grpSpPr>
          <a:xfrm>
            <a:off x="4085029" y="1601905"/>
            <a:ext cx="511296" cy="450580"/>
            <a:chOff x="3067593" y="989787"/>
            <a:chExt cx="511296" cy="450580"/>
          </a:xfrm>
        </p:grpSpPr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3067593" y="989787"/>
              <a:ext cx="5112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000" b="1" dirty="0" smtClean="0">
                  <a:solidFill>
                    <a:srgbClr val="0070C0"/>
                  </a:solidFill>
                </a:rPr>
                <a:t>S</a:t>
              </a:r>
              <a:r>
                <a:rPr lang="sk-SK" altLang="sk-SK" sz="2000" b="1" baseline="-25000" dirty="0" smtClean="0">
                  <a:solidFill>
                    <a:srgbClr val="0070C0"/>
                  </a:solidFill>
                </a:rPr>
                <a:t>b</a:t>
              </a:r>
              <a:endParaRPr lang="cs-CZ" altLang="sk-SK" sz="20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5" name="Oval 28"/>
            <p:cNvSpPr>
              <a:spLocks noChangeAspect="1" noChangeArrowheads="1"/>
            </p:cNvSpPr>
            <p:nvPr/>
          </p:nvSpPr>
          <p:spPr bwMode="auto">
            <a:xfrm>
              <a:off x="3101032" y="1319717"/>
              <a:ext cx="107950" cy="120650"/>
            </a:xfrm>
            <a:prstGeom prst="ellipse">
              <a:avLst/>
            </a:prstGeom>
            <a:solidFill>
              <a:srgbClr val="0070C0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 dirty="0"/>
            </a:p>
          </p:txBody>
        </p:sp>
      </p:grpSp>
      <p:sp>
        <p:nvSpPr>
          <p:cNvPr id="27" name="Obdĺžnik 26"/>
          <p:cNvSpPr/>
          <p:nvPr/>
        </p:nvSpPr>
        <p:spPr>
          <a:xfrm>
            <a:off x="1909895" y="3572637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>
                <a:solidFill>
                  <a:srgbClr val="0070C0"/>
                </a:solidFill>
              </a:rPr>
              <a:t>S</a:t>
            </a:r>
            <a:r>
              <a:rPr lang="sk-SK" altLang="sk-SK" sz="2000" b="1" baseline="-25000" dirty="0" smtClean="0">
                <a:solidFill>
                  <a:srgbClr val="0070C0"/>
                </a:solidFill>
              </a:rPr>
              <a:t>b</a:t>
            </a:r>
            <a:r>
              <a:rPr lang="sk-SK" altLang="sk-SK" sz="2000" b="1" dirty="0" smtClean="0">
                <a:solidFill>
                  <a:srgbClr val="0070C0"/>
                </a:solidFill>
              </a:rPr>
              <a:t> = </a:t>
            </a:r>
            <a:r>
              <a:rPr lang="sk-SK" altLang="sk-SK" sz="20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3;5</a:t>
            </a:r>
            <a:endParaRPr lang="sk-SK" sz="2000" dirty="0">
              <a:solidFill>
                <a:srgbClr val="0070C0"/>
              </a:solidFill>
            </a:endParaRPr>
          </a:p>
        </p:txBody>
      </p:sp>
      <p:grpSp>
        <p:nvGrpSpPr>
          <p:cNvPr id="28" name="Skupina 27"/>
          <p:cNvGrpSpPr/>
          <p:nvPr/>
        </p:nvGrpSpPr>
        <p:grpSpPr>
          <a:xfrm>
            <a:off x="1855961" y="4129564"/>
            <a:ext cx="1257075" cy="400110"/>
            <a:chOff x="288120" y="2501240"/>
            <a:chExt cx="1257075" cy="400110"/>
          </a:xfrm>
        </p:grpSpPr>
        <p:sp>
          <p:nvSpPr>
            <p:cNvPr id="29" name="Obdĺžnik 28"/>
            <p:cNvSpPr/>
            <p:nvPr/>
          </p:nvSpPr>
          <p:spPr>
            <a:xfrm>
              <a:off x="288120" y="2501240"/>
              <a:ext cx="12570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altLang="sk-SK" sz="2000" b="1" dirty="0" smtClean="0">
                  <a:solidFill>
                    <a:srgbClr val="FF0000"/>
                  </a:solidFill>
                </a:rPr>
                <a:t>BS</a:t>
              </a:r>
              <a:r>
                <a:rPr lang="sk-SK" altLang="sk-SK" sz="2000" b="1" baseline="-25000" dirty="0" smtClean="0">
                  <a:solidFill>
                    <a:srgbClr val="FF0000"/>
                  </a:solidFill>
                </a:rPr>
                <a:t>b </a:t>
              </a:r>
              <a:r>
                <a:rPr lang="sk-SK" altLang="sk-SK" sz="2000" b="1" dirty="0" smtClean="0">
                  <a:solidFill>
                    <a:srgbClr val="FF0000"/>
                  </a:solidFill>
                </a:rPr>
                <a:t>=(6;3) </a:t>
              </a:r>
              <a:endParaRPr lang="sk-SK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Rovná spojovacia šípka 29"/>
            <p:cNvCxnSpPr/>
            <p:nvPr/>
          </p:nvCxnSpPr>
          <p:spPr>
            <a:xfrm>
              <a:off x="394706" y="2530736"/>
              <a:ext cx="28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32408" y="5226957"/>
            <a:ext cx="2846892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sk-SK" altLang="sk-SK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sk-SK" altLang="sk-SK" sz="1800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sk-SK" altLang="sk-SK" sz="1800" b="1" dirty="0" smtClean="0">
                <a:solidFill>
                  <a:srgbClr val="FF0000"/>
                </a:solidFill>
              </a:rPr>
              <a:t>:  </a:t>
            </a:r>
            <a:r>
              <a:rPr lang="sk-SK" altLang="sk-SK" sz="1800" b="1" dirty="0">
                <a:solidFill>
                  <a:srgbClr val="FF0000"/>
                </a:solidFill>
              </a:rPr>
              <a:t>x = </a:t>
            </a:r>
            <a:r>
              <a:rPr lang="sk-SK" altLang="sk-SK" sz="1800" b="1" dirty="0" smtClean="0"/>
              <a:t>-3</a:t>
            </a:r>
            <a:r>
              <a:rPr lang="sk-SK" altLang="sk-SK" sz="1800" b="1" dirty="0" smtClean="0">
                <a:solidFill>
                  <a:srgbClr val="FF0000"/>
                </a:solidFill>
              </a:rPr>
              <a:t> </a:t>
            </a:r>
            <a:r>
              <a:rPr lang="sk-SK" altLang="sk-SK" sz="1800" b="1" dirty="0">
                <a:solidFill>
                  <a:srgbClr val="FF0000"/>
                </a:solidFill>
              </a:rPr>
              <a:t>+ </a:t>
            </a:r>
            <a:r>
              <a:rPr lang="sk-SK" altLang="sk-SK" sz="1800" b="1" dirty="0" smtClean="0">
                <a:solidFill>
                  <a:srgbClr val="FF0000"/>
                </a:solidFill>
              </a:rPr>
              <a:t>6t</a:t>
            </a:r>
            <a:r>
              <a:rPr lang="sk-SK" altLang="sk-SK" sz="1800" b="1" dirty="0">
                <a:solidFill>
                  <a:srgbClr val="FF0000"/>
                </a:solidFill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sk-SK" altLang="sk-SK" sz="1800" b="1" dirty="0" smtClean="0">
                <a:solidFill>
                  <a:srgbClr val="FF0000"/>
                </a:solidFill>
              </a:rPr>
              <a:t>      y </a:t>
            </a:r>
            <a:r>
              <a:rPr lang="sk-SK" altLang="sk-SK" sz="1800" b="1" dirty="0">
                <a:solidFill>
                  <a:srgbClr val="FF0000"/>
                </a:solidFill>
              </a:rPr>
              <a:t>= </a:t>
            </a:r>
            <a:r>
              <a:rPr lang="sk-SK" altLang="sk-SK" sz="1800" b="1" dirty="0" smtClean="0">
                <a:solidFill>
                  <a:srgbClr val="FF0000"/>
                </a:solidFill>
              </a:rPr>
              <a:t> </a:t>
            </a:r>
            <a:r>
              <a:rPr lang="sk-SK" altLang="sk-SK" sz="1800" b="1" dirty="0" smtClean="0"/>
              <a:t>2</a:t>
            </a:r>
            <a:r>
              <a:rPr lang="sk-SK" altLang="sk-SK" sz="1800" b="1" dirty="0" smtClean="0">
                <a:solidFill>
                  <a:srgbClr val="FF0000"/>
                </a:solidFill>
              </a:rPr>
              <a:t> + 3t</a:t>
            </a:r>
            <a:endParaRPr lang="sk-SK" altLang="sk-SK" sz="1800" dirty="0"/>
          </a:p>
        </p:txBody>
      </p:sp>
      <p:sp>
        <p:nvSpPr>
          <p:cNvPr id="36" name="Obdĺžnik 35"/>
          <p:cNvSpPr/>
          <p:nvPr/>
        </p:nvSpPr>
        <p:spPr>
          <a:xfrm>
            <a:off x="3666324" y="561857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sk-SK" altLang="sk-SK" b="1" dirty="0">
                <a:solidFill>
                  <a:srgbClr val="FF0000"/>
                </a:solidFill>
              </a:rPr>
              <a:t> t</a:t>
            </a:r>
            <a:r>
              <a:rPr lang="sk-SK" altLang="sk-SK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0;1</a:t>
            </a:r>
            <a:endParaRPr lang="sk-SK" altLang="sk-SK" dirty="0"/>
          </a:p>
        </p:txBody>
      </p:sp>
      <p:pic>
        <p:nvPicPr>
          <p:cNvPr id="37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11598275" y="571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Skupina 31"/>
          <p:cNvGrpSpPr/>
          <p:nvPr/>
        </p:nvGrpSpPr>
        <p:grpSpPr>
          <a:xfrm>
            <a:off x="1947122" y="4644889"/>
            <a:ext cx="1850450" cy="471867"/>
            <a:chOff x="916608" y="4035301"/>
            <a:chExt cx="1850450" cy="471867"/>
          </a:xfrm>
        </p:grpSpPr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916608" y="4035301"/>
              <a:ext cx="1850450" cy="4718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sk-SK" altLang="sk-SK" sz="18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sk-SK" altLang="sk-SK" sz="1800" b="1" baseline="-250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b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:  X </a:t>
              </a:r>
              <a:r>
                <a:rPr lang="sk-SK" altLang="sk-SK" sz="1800" b="1" dirty="0">
                  <a:solidFill>
                    <a:srgbClr val="FF0000"/>
                  </a:solidFill>
                </a:rPr>
                <a:t>= </a:t>
              </a:r>
              <a:r>
                <a:rPr lang="sk-SK" altLang="sk-SK" sz="1800" b="1" dirty="0" smtClean="0"/>
                <a:t>B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 </a:t>
              </a:r>
              <a:r>
                <a:rPr lang="sk-SK" altLang="sk-SK" sz="1800" b="1" dirty="0">
                  <a:solidFill>
                    <a:srgbClr val="FF0000"/>
                  </a:solidFill>
                </a:rPr>
                <a:t>+ </a:t>
              </a:r>
              <a:r>
                <a:rPr lang="sk-SK" altLang="sk-SK" sz="1800" b="1" dirty="0" err="1" smtClean="0">
                  <a:solidFill>
                    <a:srgbClr val="FF0000"/>
                  </a:solidFill>
                </a:rPr>
                <a:t>s</a:t>
              </a:r>
              <a:r>
                <a:rPr lang="sk-SK" altLang="sk-SK" sz="1800" b="1" baseline="-25000" dirty="0" err="1" smtClean="0">
                  <a:solidFill>
                    <a:srgbClr val="FF0000"/>
                  </a:solidFill>
                </a:rPr>
                <a:t>b</a:t>
              </a:r>
              <a:r>
                <a:rPr lang="sk-SK" altLang="sk-SK" sz="1800" b="1" dirty="0" smtClean="0">
                  <a:solidFill>
                    <a:srgbClr val="FF0000"/>
                  </a:solidFill>
                </a:rPr>
                <a:t> . t     </a:t>
              </a:r>
              <a:endParaRPr lang="sk-SK" altLang="sk-SK" sz="1800" dirty="0"/>
            </a:p>
          </p:txBody>
        </p:sp>
        <p:cxnSp>
          <p:nvCxnSpPr>
            <p:cNvPr id="39" name="Rovná spojovacia šípka 38"/>
            <p:cNvCxnSpPr/>
            <p:nvPr/>
          </p:nvCxnSpPr>
          <p:spPr>
            <a:xfrm>
              <a:off x="2210585" y="4159072"/>
              <a:ext cx="25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Bublina v tvare zaobleného obdĺžnika 39"/>
          <p:cNvSpPr/>
          <p:nvPr/>
        </p:nvSpPr>
        <p:spPr>
          <a:xfrm>
            <a:off x="5205387" y="4303921"/>
            <a:ext cx="2342041" cy="867561"/>
          </a:xfrm>
          <a:prstGeom prst="wedgeRoundRectCallout">
            <a:avLst>
              <a:gd name="adj1" fmla="val -76649"/>
              <a:gd name="adj2" fmla="val 116798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B0F0"/>
                </a:solidFill>
              </a:rPr>
              <a:t>úsečku ohraničíme pomocou parametra</a:t>
            </a:r>
            <a:endParaRPr lang="sk-SK" sz="1100" b="1" dirty="0">
              <a:solidFill>
                <a:srgbClr val="00B0F0"/>
              </a:solidFill>
            </a:endParaRPr>
          </a:p>
        </p:txBody>
      </p:sp>
      <p:sp>
        <p:nvSpPr>
          <p:cNvPr id="41" name="Bublina v tvare zaobleného obdĺžnika 40"/>
          <p:cNvSpPr/>
          <p:nvPr/>
        </p:nvSpPr>
        <p:spPr>
          <a:xfrm>
            <a:off x="6009350" y="1154934"/>
            <a:ext cx="3295816" cy="893942"/>
          </a:xfrm>
          <a:prstGeom prst="wedgeRoundRectCallout">
            <a:avLst>
              <a:gd name="adj1" fmla="val -92943"/>
              <a:gd name="adj2" fmla="val 27499"/>
              <a:gd name="adj3" fmla="val 16667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altLang="sk-SK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ťažnica</a:t>
            </a:r>
            <a:r>
              <a:rPr lang="sk-SK" altLang="sk-SK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sk-SK" b="1" dirty="0" smtClean="0">
                <a:solidFill>
                  <a:srgbClr val="00B0F0"/>
                </a:solidFill>
              </a:rPr>
              <a:t>je </a:t>
            </a:r>
            <a:r>
              <a:rPr lang="sk-SK" b="1" u="sng" dirty="0" smtClean="0">
                <a:solidFill>
                  <a:srgbClr val="00B0F0"/>
                </a:solidFill>
              </a:rPr>
              <a:t>úsečka</a:t>
            </a:r>
            <a:r>
              <a:rPr lang="sk-SK" b="1" dirty="0" smtClean="0">
                <a:solidFill>
                  <a:srgbClr val="00B0F0"/>
                </a:solidFill>
              </a:rPr>
              <a:t> spájajúca vrchol trojuholníka so stredom protiľahlej strany</a:t>
            </a:r>
            <a:endParaRPr lang="sk-SK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5" grpId="0" animBg="1"/>
      <p:bldP spid="36" grpId="0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273</Words>
  <Application>Microsoft Office PowerPoint</Application>
  <PresentationFormat>Širokouhlá</PresentationFormat>
  <Paragraphs>57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Motív Office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28</cp:revision>
  <dcterms:created xsi:type="dcterms:W3CDTF">2020-11-02T12:27:36Z</dcterms:created>
  <dcterms:modified xsi:type="dcterms:W3CDTF">2021-01-03T15:49:23Z</dcterms:modified>
</cp:coreProperties>
</file>