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ocUWOlwjIQ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www.freeinfosociety.com/media.php?id=12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0"/>
            <a:ext cx="7583502" cy="65532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4572000" y="304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rgbClr val="FFFF00"/>
                </a:solidFill>
              </a:rPr>
              <a:t>1.</a:t>
            </a:r>
          </a:p>
        </p:txBody>
      </p:sp>
      <p:sp>
        <p:nvSpPr>
          <p:cNvPr id="6" name="Obdĺžnik 5"/>
          <p:cNvSpPr/>
          <p:nvPr/>
        </p:nvSpPr>
        <p:spPr>
          <a:xfrm>
            <a:off x="5867400" y="16764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rgbClr val="FFFF00"/>
                </a:solidFill>
              </a:rPr>
              <a:t>2.</a:t>
            </a:r>
          </a:p>
        </p:txBody>
      </p:sp>
      <p:sp>
        <p:nvSpPr>
          <p:cNvPr id="7" name="Obdĺžnik 6"/>
          <p:cNvSpPr/>
          <p:nvPr/>
        </p:nvSpPr>
        <p:spPr>
          <a:xfrm>
            <a:off x="6172200" y="2514600"/>
            <a:ext cx="2209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rgbClr val="FFFF00"/>
                </a:solidFill>
              </a:rPr>
              <a:t>3.</a:t>
            </a:r>
          </a:p>
        </p:txBody>
      </p:sp>
      <p:sp>
        <p:nvSpPr>
          <p:cNvPr id="8" name="Obdĺžnik 7"/>
          <p:cNvSpPr/>
          <p:nvPr/>
        </p:nvSpPr>
        <p:spPr>
          <a:xfrm>
            <a:off x="6096000" y="33528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rgbClr val="FFFF00"/>
                </a:solidFill>
              </a:rPr>
              <a:t>4.</a:t>
            </a:r>
          </a:p>
        </p:txBody>
      </p:sp>
      <p:sp>
        <p:nvSpPr>
          <p:cNvPr id="9" name="Obdĺžnik 8"/>
          <p:cNvSpPr/>
          <p:nvPr/>
        </p:nvSpPr>
        <p:spPr>
          <a:xfrm>
            <a:off x="6248400" y="48006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rgbClr val="FFFF00"/>
                </a:solidFill>
              </a:rPr>
              <a:t>5.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752600" y="19050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rgbClr val="FFFF00"/>
                </a:solidFill>
              </a:rPr>
              <a:t>6.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219200" y="35052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rgbClr val="FFFF00"/>
                </a:solidFill>
              </a:rPr>
              <a:t>7.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1295400" y="43434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rgbClr val="FFFF00"/>
                </a:solidFill>
              </a:rPr>
              <a:t>8.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228600"/>
            <a:ext cx="8229600" cy="889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3.Voda</a:t>
            </a:r>
          </a:p>
        </p:txBody>
      </p:sp>
      <p:pic>
        <p:nvPicPr>
          <p:cNvPr id="32770" name="Picture 2" descr="VÃ½sledok vyhÄ¾adÃ¡vania obrÃ¡zkov pre dopyt vo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219199"/>
            <a:ext cx="8165920" cy="5435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228600"/>
            <a:ext cx="8229600" cy="889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4</a:t>
            </a: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.Pôda</a:t>
            </a:r>
          </a:p>
        </p:txBody>
      </p:sp>
      <p:pic>
        <p:nvPicPr>
          <p:cNvPr id="33794" name="Picture 2" descr="VÃ½sledok vyhÄ¾adÃ¡vania obrÃ¡zkov pre dopyt pÃ´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371600"/>
            <a:ext cx="8261873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5736" y="188640"/>
            <a:ext cx="4608512" cy="8382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Zloženie pôdy</a:t>
            </a:r>
          </a:p>
        </p:txBody>
      </p:sp>
      <p:sp>
        <p:nvSpPr>
          <p:cNvPr id="6" name="Šípka hore, doprava i doľava 5"/>
          <p:cNvSpPr/>
          <p:nvPr/>
        </p:nvSpPr>
        <p:spPr>
          <a:xfrm>
            <a:off x="3491880" y="1052736"/>
            <a:ext cx="1584176" cy="129614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755576" y="1700808"/>
            <a:ext cx="250581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živá zložka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5148064" y="1700808"/>
            <a:ext cx="2989921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neživá zložka</a:t>
            </a:r>
          </a:p>
        </p:txBody>
      </p:sp>
      <p:pic>
        <p:nvPicPr>
          <p:cNvPr id="9" name="Obrázok 8" descr="korene.jpg"/>
          <p:cNvPicPr>
            <a:picLocks noChangeAspect="1"/>
          </p:cNvPicPr>
          <p:nvPr/>
        </p:nvPicPr>
        <p:blipFill>
          <a:blip r:embed="rId2" cstate="print"/>
          <a:srcRect l="10626" t="9158" r="18500"/>
          <a:stretch>
            <a:fillRect/>
          </a:stretch>
        </p:blipFill>
        <p:spPr>
          <a:xfrm>
            <a:off x="179512" y="2564904"/>
            <a:ext cx="4284831" cy="3600400"/>
          </a:xfrm>
          <a:prstGeom prst="rect">
            <a:avLst/>
          </a:prstGeom>
        </p:spPr>
      </p:pic>
      <p:pic>
        <p:nvPicPr>
          <p:cNvPr id="10" name="Obrázok 9" descr="zivosc.bmp"/>
          <p:cNvPicPr>
            <a:picLocks noChangeAspect="1"/>
          </p:cNvPicPr>
          <p:nvPr/>
        </p:nvPicPr>
        <p:blipFill>
          <a:blip r:embed="rId3" cstate="print"/>
          <a:srcRect l="19757" t="19757" r="22781"/>
          <a:stretch>
            <a:fillRect/>
          </a:stretch>
        </p:blipFill>
        <p:spPr>
          <a:xfrm>
            <a:off x="251520" y="4149080"/>
            <a:ext cx="1842510" cy="19297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Obrázok 10" descr="dazdov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7744" y="4437112"/>
            <a:ext cx="1889760" cy="1417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Šípka dolu 11"/>
          <p:cNvSpPr/>
          <p:nvPr/>
        </p:nvSpPr>
        <p:spPr>
          <a:xfrm rot="2111787">
            <a:off x="5768626" y="2300845"/>
            <a:ext cx="221600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lu 12"/>
          <p:cNvSpPr/>
          <p:nvPr/>
        </p:nvSpPr>
        <p:spPr>
          <a:xfrm rot="20077307">
            <a:off x="7322029" y="2353332"/>
            <a:ext cx="276177" cy="1134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4788024" y="3429000"/>
            <a:ext cx="139095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organická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7020272" y="3429000"/>
            <a:ext cx="1681101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anorganická</a:t>
            </a:r>
          </a:p>
        </p:txBody>
      </p:sp>
      <p:pic>
        <p:nvPicPr>
          <p:cNvPr id="16" name="Obrázok 15" descr="kompost.jpg"/>
          <p:cNvPicPr>
            <a:picLocks noChangeAspect="1"/>
          </p:cNvPicPr>
          <p:nvPr/>
        </p:nvPicPr>
        <p:blipFill>
          <a:blip r:embed="rId5" cstate="print"/>
          <a:srcRect l="17640"/>
          <a:stretch>
            <a:fillRect/>
          </a:stretch>
        </p:blipFill>
        <p:spPr>
          <a:xfrm>
            <a:off x="4572000" y="4077072"/>
            <a:ext cx="2353444" cy="1905000"/>
          </a:xfrm>
          <a:prstGeom prst="rect">
            <a:avLst/>
          </a:prstGeom>
        </p:spPr>
      </p:pic>
      <p:pic>
        <p:nvPicPr>
          <p:cNvPr id="17" name="Obrázok 16" descr="PODPOV~1.JPG"/>
          <p:cNvPicPr>
            <a:picLocks noChangeAspect="1"/>
          </p:cNvPicPr>
          <p:nvPr/>
        </p:nvPicPr>
        <p:blipFill>
          <a:blip r:embed="rId6" cstate="print"/>
          <a:srcRect l="64032" t="60698" r="16673" b="21472"/>
          <a:stretch>
            <a:fillRect/>
          </a:stretch>
        </p:blipFill>
        <p:spPr>
          <a:xfrm>
            <a:off x="7236296" y="5301208"/>
            <a:ext cx="1440160" cy="1309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Obrázok 17" descr="PODPOV~1.JPG"/>
          <p:cNvPicPr>
            <a:picLocks noChangeAspect="1"/>
          </p:cNvPicPr>
          <p:nvPr/>
        </p:nvPicPr>
        <p:blipFill>
          <a:blip r:embed="rId6" cstate="print"/>
          <a:srcRect l="63828" t="28396" r="16878" b="51991"/>
          <a:stretch>
            <a:fillRect/>
          </a:stretch>
        </p:blipFill>
        <p:spPr>
          <a:xfrm>
            <a:off x="7236296" y="4005064"/>
            <a:ext cx="1440160" cy="1296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/>
              <a:t>Ekologická valencia: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VÃ½sledok vyhÄ¾adÃ¡vania obrÃ¡zkov pre dopyt gaussova kriv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7620000" cy="5349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>
                <a:solidFill>
                  <a:schemeClr val="bg1"/>
                </a:solidFill>
              </a:rPr>
              <a:t>Prispôsobivosť /</a:t>
            </a:r>
            <a:r>
              <a:rPr lang="sk-SK" dirty="0" err="1">
                <a:solidFill>
                  <a:schemeClr val="bg1"/>
                </a:solidFill>
              </a:rPr>
              <a:t>ada</a:t>
            </a:r>
            <a:r>
              <a:rPr lang="sk-SK" dirty="0">
                <a:solidFill>
                  <a:schemeClr val="bg1"/>
                </a:solidFill>
              </a:rPr>
              <a:t>........ta/</a:t>
            </a:r>
            <a:r>
              <a:rPr lang="sk-SK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17827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u="sng" dirty="0"/>
              <a:t>Platí: </a:t>
            </a:r>
            <a:r>
              <a:rPr lang="sk-SK" dirty="0"/>
              <a:t>ak je aspoň 1 z faktorov (=limitujúci faktor) za hranicami </a:t>
            </a:r>
            <a:r>
              <a:rPr lang="sk-SK" dirty="0" err="1"/>
              <a:t>ekolog.valencie</a:t>
            </a:r>
            <a:r>
              <a:rPr lang="sk-SK" dirty="0"/>
              <a:t> organizmus hynie </a:t>
            </a:r>
          </a:p>
        </p:txBody>
      </p:sp>
      <p:sp>
        <p:nvSpPr>
          <p:cNvPr id="4" name="Oblak 3"/>
          <p:cNvSpPr/>
          <p:nvPr/>
        </p:nvSpPr>
        <p:spPr>
          <a:xfrm>
            <a:off x="0" y="3276600"/>
            <a:ext cx="4419600" cy="129540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>
                <a:solidFill>
                  <a:schemeClr val="bg1"/>
                </a:solidFill>
              </a:rPr>
              <a:t>Euryekné</a:t>
            </a:r>
            <a:r>
              <a:rPr lang="sk-SK" sz="2800" b="1" dirty="0">
                <a:solidFill>
                  <a:schemeClr val="bg1"/>
                </a:solidFill>
              </a:rPr>
              <a:t> druhy</a:t>
            </a:r>
          </a:p>
        </p:txBody>
      </p:sp>
      <p:pic>
        <p:nvPicPr>
          <p:cNvPr id="36866" name="Picture 2" descr="VÃ½sledok vyhÄ¾adÃ¡vania obrÃ¡zkov pre dopyt Å¾ihÄ¾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0"/>
            <a:ext cx="3579660" cy="204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868" name="Picture 4" descr="VÃ½sledok vyhÄ¾adÃ¡vania obrÃ¡zkov pre dopyt mucha domÃ¡c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572000"/>
            <a:ext cx="2762250" cy="2083803"/>
          </a:xfrm>
          <a:prstGeom prst="rect">
            <a:avLst/>
          </a:prstGeom>
          <a:noFill/>
        </p:spPr>
      </p:pic>
      <p:sp>
        <p:nvSpPr>
          <p:cNvPr id="7" name="Oblak 6"/>
          <p:cNvSpPr/>
          <p:nvPr/>
        </p:nvSpPr>
        <p:spPr>
          <a:xfrm>
            <a:off x="4724400" y="3276600"/>
            <a:ext cx="4419600" cy="129540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>
                <a:solidFill>
                  <a:schemeClr val="bg1"/>
                </a:solidFill>
              </a:rPr>
              <a:t>stenoekné</a:t>
            </a:r>
            <a:r>
              <a:rPr lang="sk-SK" sz="2800" b="1" dirty="0">
                <a:solidFill>
                  <a:schemeClr val="bg1"/>
                </a:solidFill>
              </a:rPr>
              <a:t> druhy</a:t>
            </a:r>
          </a:p>
        </p:txBody>
      </p:sp>
      <p:pic>
        <p:nvPicPr>
          <p:cNvPr id="36870" name="Picture 6" descr="VÃ½sledok vyhÄ¾adÃ¡vania obrÃ¡zkov pre dopyt pan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572000"/>
            <a:ext cx="2965868" cy="1981200"/>
          </a:xfrm>
          <a:prstGeom prst="rect">
            <a:avLst/>
          </a:prstGeom>
          <a:noFill/>
        </p:spPr>
      </p:pic>
      <p:pic>
        <p:nvPicPr>
          <p:cNvPr id="36872" name="Picture 8" descr="VÃ½sledok vyhÄ¾adÃ¡vania obrÃ¡zkov pre dopyt eukalyptu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4572000"/>
            <a:ext cx="1554902" cy="1781176"/>
          </a:xfrm>
          <a:prstGeom prst="rect">
            <a:avLst/>
          </a:prstGeom>
          <a:noFill/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9AF7BE2D-52B5-403C-A533-0F19419D2FAE}"/>
              </a:ext>
            </a:extLst>
          </p:cNvPr>
          <p:cNvSpPr txBox="1"/>
          <p:nvPr/>
        </p:nvSpPr>
        <p:spPr>
          <a:xfrm>
            <a:off x="3934975" y="6006881"/>
            <a:ext cx="462337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sk-SK" dirty="0">
                <a:hlinkClick r:id="rId6"/>
              </a:rPr>
              <a:t>Ako lovia mäsožravé rastliny (</a:t>
            </a:r>
            <a:r>
              <a:rPr lang="sk-SK" dirty="0" err="1">
                <a:hlinkClick r:id="rId6"/>
              </a:rPr>
              <a:t>How</a:t>
            </a:r>
            <a:r>
              <a:rPr lang="sk-SK" dirty="0">
                <a:hlinkClick r:id="rId6"/>
              </a:rPr>
              <a:t> </a:t>
            </a:r>
            <a:r>
              <a:rPr lang="sk-SK" dirty="0" err="1">
                <a:hlinkClick r:id="rId6"/>
              </a:rPr>
              <a:t>Carnivorous</a:t>
            </a:r>
            <a:r>
              <a:rPr lang="sk-SK" dirty="0">
                <a:hlinkClick r:id="rId6"/>
              </a:rPr>
              <a:t> </a:t>
            </a:r>
            <a:r>
              <a:rPr lang="sk-SK" dirty="0" err="1">
                <a:hlinkClick r:id="rId6"/>
              </a:rPr>
              <a:t>Plants</a:t>
            </a:r>
            <a:r>
              <a:rPr lang="sk-SK" dirty="0">
                <a:hlinkClick r:id="rId6"/>
              </a:rPr>
              <a:t> </a:t>
            </a:r>
            <a:r>
              <a:rPr lang="sk-SK" dirty="0" err="1">
                <a:hlinkClick r:id="rId6"/>
              </a:rPr>
              <a:t>Hunt</a:t>
            </a:r>
            <a:r>
              <a:rPr lang="sk-SK" dirty="0">
                <a:hlinkClick r:id="rId6"/>
              </a:rPr>
              <a:t>) - YouTube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7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533400" y="381000"/>
            <a:ext cx="2971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1"/>
                </a:solidFill>
              </a:rPr>
              <a:t>RELIKT</a:t>
            </a:r>
          </a:p>
        </p:txBody>
      </p:sp>
      <p:sp>
        <p:nvSpPr>
          <p:cNvPr id="5" name="Obdĺžnik 4"/>
          <p:cNvSpPr/>
          <p:nvPr/>
        </p:nvSpPr>
        <p:spPr>
          <a:xfrm>
            <a:off x="4876800" y="381000"/>
            <a:ext cx="2971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1"/>
                </a:solidFill>
              </a:rPr>
              <a:t>ENDEMIT</a:t>
            </a:r>
          </a:p>
        </p:txBody>
      </p:sp>
      <p:pic>
        <p:nvPicPr>
          <p:cNvPr id="37890" name="Picture 2" descr="VÃ½sledok vyhÄ¾adÃ¡vania obrÃ¡zkov pre dopyt papraÄ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4121239" cy="2743200"/>
          </a:xfrm>
          <a:prstGeom prst="rect">
            <a:avLst/>
          </a:prstGeom>
          <a:noFill/>
        </p:spPr>
      </p:pic>
      <p:pic>
        <p:nvPicPr>
          <p:cNvPr id="37892" name="Picture 4" descr="VÃ½sledok vyhÄ¾adÃ¡vania obrÃ¡zkov pre dopyt krokodi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14799"/>
            <a:ext cx="3733800" cy="2748077"/>
          </a:xfrm>
          <a:prstGeom prst="rect">
            <a:avLst/>
          </a:prstGeom>
          <a:noFill/>
        </p:spPr>
      </p:pic>
      <p:pic>
        <p:nvPicPr>
          <p:cNvPr id="37894" name="Picture 6" descr="VÃ½sledok vyhÄ¾adÃ¡vania obrÃ¡zkov pre dopyt koal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447800"/>
            <a:ext cx="3048000" cy="2999233"/>
          </a:xfrm>
          <a:prstGeom prst="rect">
            <a:avLst/>
          </a:prstGeom>
          <a:noFill/>
        </p:spPr>
      </p:pic>
      <p:pic>
        <p:nvPicPr>
          <p:cNvPr id="37896" name="Picture 8" descr="VÃ½sledok vyhÄ¾adÃ¡vania obrÃ¡zkov pre dopyt eukalyptus str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3761136"/>
            <a:ext cx="4648200" cy="30968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304800" y="304800"/>
            <a:ext cx="4495800" cy="1600200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Všeobecná biológia</a:t>
            </a:r>
          </a:p>
        </p:txBody>
      </p:sp>
      <p:sp>
        <p:nvSpPr>
          <p:cNvPr id="5" name="Oblak 4"/>
          <p:cNvSpPr/>
          <p:nvPr/>
        </p:nvSpPr>
        <p:spPr>
          <a:xfrm>
            <a:off x="4648200" y="304800"/>
            <a:ext cx="4495800" cy="160020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systematická biológia</a:t>
            </a:r>
          </a:p>
        </p:txBody>
      </p:sp>
      <p:sp>
        <p:nvSpPr>
          <p:cNvPr id="6" name="Oblak 5"/>
          <p:cNvSpPr/>
          <p:nvPr/>
        </p:nvSpPr>
        <p:spPr>
          <a:xfrm>
            <a:off x="0" y="1981200"/>
            <a:ext cx="44958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cytológia</a:t>
            </a:r>
          </a:p>
        </p:txBody>
      </p:sp>
      <p:sp>
        <p:nvSpPr>
          <p:cNvPr id="7" name="Oblak 6"/>
          <p:cNvSpPr/>
          <p:nvPr/>
        </p:nvSpPr>
        <p:spPr>
          <a:xfrm>
            <a:off x="4267200" y="1981200"/>
            <a:ext cx="4495800" cy="16002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histológia</a:t>
            </a:r>
          </a:p>
        </p:txBody>
      </p:sp>
      <p:sp>
        <p:nvSpPr>
          <p:cNvPr id="8" name="Oblak 7"/>
          <p:cNvSpPr/>
          <p:nvPr/>
        </p:nvSpPr>
        <p:spPr>
          <a:xfrm>
            <a:off x="0" y="3581400"/>
            <a:ext cx="4495800" cy="16002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embryológia</a:t>
            </a:r>
          </a:p>
        </p:txBody>
      </p:sp>
      <p:sp>
        <p:nvSpPr>
          <p:cNvPr id="9" name="Oblak 8"/>
          <p:cNvSpPr/>
          <p:nvPr/>
        </p:nvSpPr>
        <p:spPr>
          <a:xfrm>
            <a:off x="4419600" y="3581400"/>
            <a:ext cx="4495800" cy="16002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Fyziologické vedy</a:t>
            </a:r>
          </a:p>
        </p:txBody>
      </p:sp>
      <p:sp>
        <p:nvSpPr>
          <p:cNvPr id="10" name="Oblak 9"/>
          <p:cNvSpPr/>
          <p:nvPr/>
        </p:nvSpPr>
        <p:spPr>
          <a:xfrm>
            <a:off x="0" y="5029200"/>
            <a:ext cx="4495800" cy="16002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genetika</a:t>
            </a:r>
          </a:p>
        </p:txBody>
      </p:sp>
      <p:sp>
        <p:nvSpPr>
          <p:cNvPr id="11" name="Oblak 10"/>
          <p:cNvSpPr/>
          <p:nvPr/>
        </p:nvSpPr>
        <p:spPr>
          <a:xfrm>
            <a:off x="4419600" y="4953000"/>
            <a:ext cx="4495800" cy="1600200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ekológia</a:t>
            </a:r>
          </a:p>
        </p:txBody>
      </p:sp>
      <p:sp>
        <p:nvSpPr>
          <p:cNvPr id="12" name="Oblak 11"/>
          <p:cNvSpPr/>
          <p:nvPr/>
        </p:nvSpPr>
        <p:spPr>
          <a:xfrm>
            <a:off x="2286000" y="4114800"/>
            <a:ext cx="4495800" cy="16002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etológia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75260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800" dirty="0"/>
              <a:t>EKOLÓGIA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Ã½sledok vyhÄ¾adÃ¡vania obrÃ¡zkov pre dopyt ekolog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743199"/>
            <a:ext cx="6324600" cy="395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/>
              <a:t>Zakladateľ: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Ã½sledok vyhÄ¾adÃ¡vania obrÃ¡zkov pre dopyt ernst haeck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3714750" cy="4953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762000" y="5638800"/>
            <a:ext cx="96051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1869</a:t>
            </a:r>
          </a:p>
        </p:txBody>
      </p:sp>
      <p:sp>
        <p:nvSpPr>
          <p:cNvPr id="6" name="Oblak 5"/>
          <p:cNvSpPr/>
          <p:nvPr/>
        </p:nvSpPr>
        <p:spPr>
          <a:xfrm>
            <a:off x="4267200" y="1219200"/>
            <a:ext cx="4419600" cy="12954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/>
              <a:t>Oikos</a:t>
            </a:r>
            <a:r>
              <a:rPr lang="sk-SK" sz="2800" dirty="0"/>
              <a:t>= dom, obydlie</a:t>
            </a:r>
          </a:p>
        </p:txBody>
      </p:sp>
      <p:sp>
        <p:nvSpPr>
          <p:cNvPr id="7" name="Oblak 6"/>
          <p:cNvSpPr/>
          <p:nvPr/>
        </p:nvSpPr>
        <p:spPr>
          <a:xfrm>
            <a:off x="4419600" y="2590800"/>
            <a:ext cx="4419600" cy="12954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/>
              <a:t>Logos</a:t>
            </a:r>
            <a:r>
              <a:rPr lang="sk-SK" sz="2800" dirty="0"/>
              <a:t>= veda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905000" y="5715000"/>
            <a:ext cx="6916381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Využíva poznatky aj z iných vedných disciplín...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381000" y="304800"/>
            <a:ext cx="43434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1"/>
                </a:solidFill>
              </a:rPr>
              <a:t>AUTEKOLÓGIA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81000" y="1524000"/>
            <a:ext cx="4343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1"/>
                </a:solidFill>
              </a:rPr>
              <a:t>DEMEKOLÓGIA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381000" y="2590800"/>
            <a:ext cx="43434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1"/>
                </a:solidFill>
              </a:rPr>
              <a:t>SYNEKOLÓGIA</a:t>
            </a:r>
          </a:p>
        </p:txBody>
      </p:sp>
      <p:sp>
        <p:nvSpPr>
          <p:cNvPr id="7" name="Obdĺžnik 6"/>
          <p:cNvSpPr/>
          <p:nvPr/>
        </p:nvSpPr>
        <p:spPr>
          <a:xfrm>
            <a:off x="4953000" y="381000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bg1"/>
                </a:solidFill>
              </a:rPr>
              <a:t>Študuje jedincov určitého druhu</a:t>
            </a:r>
          </a:p>
        </p:txBody>
      </p:sp>
      <p:sp>
        <p:nvSpPr>
          <p:cNvPr id="8" name="Obdĺžnik 7"/>
          <p:cNvSpPr/>
          <p:nvPr/>
        </p:nvSpPr>
        <p:spPr>
          <a:xfrm>
            <a:off x="4953000" y="1600200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bg1"/>
                </a:solidFill>
              </a:rPr>
              <a:t>Študuje populáciu</a:t>
            </a:r>
          </a:p>
        </p:txBody>
      </p:sp>
      <p:sp>
        <p:nvSpPr>
          <p:cNvPr id="9" name="Obdĺžnik 8"/>
          <p:cNvSpPr/>
          <p:nvPr/>
        </p:nvSpPr>
        <p:spPr>
          <a:xfrm>
            <a:off x="5029200" y="2743200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bg1"/>
                </a:solidFill>
              </a:rPr>
              <a:t>Študuje spoločenstvá a ekosystémy</a:t>
            </a:r>
          </a:p>
        </p:txBody>
      </p:sp>
      <p:pic>
        <p:nvPicPr>
          <p:cNvPr id="27650" name="Picture 2" descr="VÃ½sledok vyhÄ¾adÃ¡vania obrÃ¡zkov pre dopyt ekolog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607477"/>
            <a:ext cx="4895850" cy="3250523"/>
          </a:xfrm>
          <a:prstGeom prst="rect">
            <a:avLst/>
          </a:prstGeom>
          <a:noFill/>
        </p:spPr>
      </p:pic>
      <p:sp>
        <p:nvSpPr>
          <p:cNvPr id="11" name="Zaoblený obdĺžnik 10"/>
          <p:cNvSpPr/>
          <p:nvPr/>
        </p:nvSpPr>
        <p:spPr>
          <a:xfrm>
            <a:off x="152400" y="4343400"/>
            <a:ext cx="8991600" cy="914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3200" b="1" dirty="0">
                <a:solidFill>
                  <a:schemeClr val="bg1"/>
                </a:solidFill>
              </a:rPr>
              <a:t>Podľa skupín organizmov, ktoré sú predmetom štúdia: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sk-SK" b="1" dirty="0">
                <a:solidFill>
                  <a:schemeClr val="bg1"/>
                </a:solidFill>
              </a:rPr>
              <a:t>POJMY: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800" dirty="0"/>
              <a:t>A: Biotop		1.živé organizmy+ 					</a:t>
            </a:r>
            <a:r>
              <a:rPr lang="sk-SK" sz="2800" dirty="0" err="1"/>
              <a:t>prostredie+klíma</a:t>
            </a:r>
            <a:r>
              <a:rPr lang="sk-SK" sz="2800" dirty="0"/>
              <a:t> </a:t>
            </a:r>
          </a:p>
          <a:p>
            <a:pPr>
              <a:buNone/>
            </a:pPr>
            <a:endParaRPr lang="sk-SK" sz="2800" dirty="0"/>
          </a:p>
          <a:p>
            <a:pPr>
              <a:buNone/>
            </a:pPr>
            <a:r>
              <a:rPr lang="sk-SK" sz="2800" dirty="0"/>
              <a:t>B:spoločenstvo	2.miesto, kt. poskytuje </a:t>
            </a:r>
          </a:p>
          <a:p>
            <a:pPr>
              <a:buNone/>
            </a:pPr>
            <a:r>
              <a:rPr lang="sk-SK" sz="2800" dirty="0"/>
              <a:t>				podmienky pre život</a:t>
            </a:r>
          </a:p>
          <a:p>
            <a:pPr>
              <a:buNone/>
            </a:pPr>
            <a:endParaRPr lang="sk-SK" sz="2800" dirty="0"/>
          </a:p>
          <a:p>
            <a:pPr>
              <a:buNone/>
            </a:pPr>
            <a:r>
              <a:rPr lang="sk-SK" sz="2800" dirty="0"/>
              <a:t>C: Biosféra		3.biocenóza</a:t>
            </a:r>
          </a:p>
          <a:p>
            <a:pPr>
              <a:buNone/>
            </a:pPr>
            <a:endParaRPr lang="sk-SK" sz="2800" dirty="0"/>
          </a:p>
          <a:p>
            <a:pPr>
              <a:buNone/>
            </a:pPr>
            <a:endParaRPr lang="sk-SK" sz="2800" dirty="0"/>
          </a:p>
          <a:p>
            <a:pPr>
              <a:buNone/>
            </a:pPr>
            <a:r>
              <a:rPr lang="sk-SK" sz="2800" dirty="0"/>
              <a:t>D: ekosystém	4.súhrn všetkých organizmov na </a:t>
            </a:r>
          </a:p>
          <a:p>
            <a:pPr>
              <a:buNone/>
            </a:pPr>
            <a:r>
              <a:rPr lang="sk-SK" sz="2800" dirty="0"/>
              <a:t>				Zemi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Ekologické faktory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228600" y="1143000"/>
            <a:ext cx="3810000" cy="114300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bg1"/>
                </a:solidFill>
              </a:rPr>
              <a:t>abiotické</a:t>
            </a:r>
          </a:p>
        </p:txBody>
      </p:sp>
      <p:sp>
        <p:nvSpPr>
          <p:cNvPr id="5" name="Ovál 4"/>
          <p:cNvSpPr/>
          <p:nvPr/>
        </p:nvSpPr>
        <p:spPr>
          <a:xfrm>
            <a:off x="4800600" y="1143000"/>
            <a:ext cx="38100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bg1"/>
                </a:solidFill>
              </a:rPr>
              <a:t>biotické</a:t>
            </a:r>
          </a:p>
        </p:txBody>
      </p:sp>
      <p:pic>
        <p:nvPicPr>
          <p:cNvPr id="28674" name="Picture 2" descr="VÃ½sledok vyhÄ¾adÃ¡vania obrÃ¡zkov pre dopyt slneÄne Å¾iare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8400"/>
            <a:ext cx="4059937" cy="2566783"/>
          </a:xfrm>
          <a:prstGeom prst="rect">
            <a:avLst/>
          </a:prstGeom>
          <a:noFill/>
        </p:spPr>
      </p:pic>
      <p:pic>
        <p:nvPicPr>
          <p:cNvPr id="28676" name="Picture 4" descr="VÃ½sledok vyhÄ¾adÃ¡vania obrÃ¡zkov pre dopyt vzdu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0"/>
            <a:ext cx="3318555" cy="4189948"/>
          </a:xfrm>
          <a:prstGeom prst="rect">
            <a:avLst/>
          </a:prstGeom>
          <a:noFill/>
        </p:spPr>
      </p:pic>
      <p:pic>
        <p:nvPicPr>
          <p:cNvPr id="28678" name="Picture 6" descr="VÃ½sledok vyhÄ¾adÃ¡vania obrÃ¡zkov pre dopyt pÃ´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19400"/>
            <a:ext cx="4343400" cy="2901391"/>
          </a:xfrm>
          <a:prstGeom prst="rect">
            <a:avLst/>
          </a:prstGeom>
          <a:noFill/>
        </p:spPr>
      </p:pic>
      <p:pic>
        <p:nvPicPr>
          <p:cNvPr id="28680" name="Picture 8" descr="VÃ½sledok vyhÄ¾adÃ¡vania obrÃ¡zkov pre dopyt Å¾ive organizm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76500" y="2743200"/>
            <a:ext cx="6667500" cy="3048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/>
              <a:t>1.Slnečné žiarenie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slneÄne Å¾iare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86800" cy="549198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57200" y="1981200"/>
            <a:ext cx="293862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i="1" dirty="0"/>
              <a:t>UV</a:t>
            </a:r>
            <a:r>
              <a:rPr lang="sk-SK" sz="2800" dirty="0"/>
              <a:t> – 100 -390nm</a:t>
            </a:r>
          </a:p>
        </p:txBody>
      </p:sp>
      <p:sp>
        <p:nvSpPr>
          <p:cNvPr id="6" name="Šípka dolu 5"/>
          <p:cNvSpPr/>
          <p:nvPr/>
        </p:nvSpPr>
        <p:spPr>
          <a:xfrm>
            <a:off x="1447800" y="1066800"/>
            <a:ext cx="457200" cy="914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657600" y="2057400"/>
            <a:ext cx="496482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i="1" dirty="0"/>
              <a:t>Viditeľné svetlo</a:t>
            </a:r>
            <a:r>
              <a:rPr lang="sk-SK" sz="2800" dirty="0"/>
              <a:t> –390-760nm</a:t>
            </a:r>
          </a:p>
        </p:txBody>
      </p:sp>
      <p:sp>
        <p:nvSpPr>
          <p:cNvPr id="8" name="Šípka dolu 7"/>
          <p:cNvSpPr/>
          <p:nvPr/>
        </p:nvSpPr>
        <p:spPr>
          <a:xfrm>
            <a:off x="4648200" y="1143000"/>
            <a:ext cx="457200" cy="914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2438400" y="3657600"/>
            <a:ext cx="466935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i="1" dirty="0"/>
              <a:t>infračervené</a:t>
            </a:r>
            <a:r>
              <a:rPr lang="sk-SK" sz="2800" dirty="0"/>
              <a:t>– 800 -5000nm</a:t>
            </a:r>
          </a:p>
        </p:txBody>
      </p:sp>
      <p:sp>
        <p:nvSpPr>
          <p:cNvPr id="10" name="Šípka dolu 9"/>
          <p:cNvSpPr/>
          <p:nvPr/>
        </p:nvSpPr>
        <p:spPr>
          <a:xfrm>
            <a:off x="3429000" y="2743200"/>
            <a:ext cx="457200" cy="914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228600"/>
            <a:ext cx="8229600" cy="889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</a:t>
            </a: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.Vzduch</a:t>
            </a:r>
          </a:p>
        </p:txBody>
      </p:sp>
      <p:pic>
        <p:nvPicPr>
          <p:cNvPr id="5" name="Picture 4" descr="VÃ½sledok vyhÄ¾adÃ¡vania obrÃ¡zkov pre dopyt vzduch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28800" y="1142999"/>
            <a:ext cx="4343400" cy="5483899"/>
          </a:xfrm>
          <a:prstGeom prst="rect">
            <a:avLst/>
          </a:prstGeom>
          <a:noFill/>
        </p:spPr>
      </p:pic>
      <p:pic>
        <p:nvPicPr>
          <p:cNvPr id="30722" name="Picture 2" descr="VÃ½sledok vyhÄ¾adÃ¡vania obrÃ¡zkov pre dopyt zloÅ¾enie vzduchu"/>
          <p:cNvPicPr>
            <a:picLocks noChangeAspect="1" noChangeArrowheads="1"/>
          </p:cNvPicPr>
          <p:nvPr/>
        </p:nvPicPr>
        <p:blipFill>
          <a:blip r:embed="rId3"/>
          <a:srcRect l="25000" t="17391" r="25000" b="18012"/>
          <a:stretch>
            <a:fillRect/>
          </a:stretch>
        </p:blipFill>
        <p:spPr bwMode="auto">
          <a:xfrm>
            <a:off x="533400" y="1219200"/>
            <a:ext cx="4343400" cy="3321424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048000" y="1371600"/>
            <a:ext cx="153118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/>
              <a:t>0,03% CO2</a:t>
            </a:r>
          </a:p>
        </p:txBody>
      </p:sp>
      <p:pic>
        <p:nvPicPr>
          <p:cNvPr id="30724" name="Picture 4" descr="VÃ½sledok vyhÄ¾adÃ¡vania obrÃ¡zkov pre dopyt nitrogenne bakteri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422" y="1143000"/>
            <a:ext cx="5357578" cy="3573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41</TotalTime>
  <Words>219</Words>
  <Application>Microsoft Office PowerPoint</Application>
  <PresentationFormat>Prezentácia na obrazovke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9" baseType="lpstr">
      <vt:lpstr>Rockwell</vt:lpstr>
      <vt:lpstr>Times New Roman</vt:lpstr>
      <vt:lpstr>Wingdings 2</vt:lpstr>
      <vt:lpstr>Odliatok</vt:lpstr>
      <vt:lpstr>Prezentácia programu PowerPoint</vt:lpstr>
      <vt:lpstr>Prezentácia programu PowerPoint</vt:lpstr>
      <vt:lpstr>EKOLÓGIA</vt:lpstr>
      <vt:lpstr>Zakladateľ:</vt:lpstr>
      <vt:lpstr>Prezentácia programu PowerPoint</vt:lpstr>
      <vt:lpstr>POJMY:</vt:lpstr>
      <vt:lpstr>Ekologické faktory</vt:lpstr>
      <vt:lpstr>1.Slnečné žiarenie</vt:lpstr>
      <vt:lpstr>Prezentácia programu PowerPoint</vt:lpstr>
      <vt:lpstr>Prezentácia programu PowerPoint</vt:lpstr>
      <vt:lpstr>Prezentácia programu PowerPoint</vt:lpstr>
      <vt:lpstr>Zloženie pôdy</vt:lpstr>
      <vt:lpstr>Ekologická valencia:</vt:lpstr>
      <vt:lpstr>Prispôsobivosť /ada........ta/ 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EKOLÓGIA</dc:title>
  <dc:creator>hp</dc:creator>
  <cp:lastModifiedBy>sokolskaivana24@gmail.com</cp:lastModifiedBy>
  <cp:revision>40</cp:revision>
  <dcterms:created xsi:type="dcterms:W3CDTF">2018-09-16T16:06:11Z</dcterms:created>
  <dcterms:modified xsi:type="dcterms:W3CDTF">2021-09-23T15:55:26Z</dcterms:modified>
</cp:coreProperties>
</file>