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26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960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435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6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2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653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88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74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658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8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405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5D977-89AA-4DF5-A4CE-6284E0EA514B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2894-B991-4DBF-BD40-B3CA35843D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37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Dejiny </a:t>
            </a:r>
            <a:r>
              <a:rPr lang="sk-SK" dirty="0" smtClean="0"/>
              <a:t>novoveku I.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2020/2021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617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Revolúcia či vojna za nezávislosť?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/>
          </a:bodyPr>
          <a:lstStyle/>
          <a:p>
            <a:r>
              <a:rPr lang="sk-SK" sz="2400" dirty="0" smtClean="0"/>
              <a:t>Spoznávanie a osídľovanie nových území dlhodobý proces</a:t>
            </a:r>
            <a:endParaRPr lang="sk-SK" sz="2400" dirty="0"/>
          </a:p>
        </p:txBody>
      </p:sp>
      <p:pic>
        <p:nvPicPr>
          <p:cNvPr id="2050" name="Picture 2" descr="C:\Users\HP\Desktop\An_old_map_of_North_America_-_1755_palair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 smtClean="0"/>
              <a:t>Revolúcia či vojna za nezávislosť?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Americká revolúcia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významný prechod medzi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anglickou a francúzskou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revolúciou.</a:t>
            </a:r>
          </a:p>
          <a:p>
            <a:r>
              <a:rPr lang="sk-SK" sz="2400" dirty="0" smtClean="0"/>
              <a:t>Svojim spôsobom anomália.</a:t>
            </a:r>
          </a:p>
          <a:p>
            <a:r>
              <a:rPr lang="sk-SK" sz="2400" dirty="0" smtClean="0"/>
              <a:t>„Nikdy v histórii nedošlo k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takej vzbure, kvôli tak „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malej príčine“. </a:t>
            </a:r>
            <a:endParaRPr lang="sk-SK" sz="2400" dirty="0"/>
          </a:p>
        </p:txBody>
      </p:sp>
      <p:pic>
        <p:nvPicPr>
          <p:cNvPr id="3074" name="Picture 2" descr="C:\Users\HP\Desktop\Push_on,_brave_York_volunteers(large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4680520" cy="55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5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Revolúcia či vojna za nezávislosť?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sz="2400" dirty="0"/>
              <a:t>Základné </a:t>
            </a:r>
            <a:r>
              <a:rPr lang="sk-SK" sz="2400" dirty="0" smtClean="0"/>
              <a:t>medzníky: </a:t>
            </a:r>
          </a:p>
          <a:p>
            <a:pPr algn="just"/>
            <a:r>
              <a:rPr lang="sk-SK" sz="2400" dirty="0" smtClean="0"/>
              <a:t>východiská</a:t>
            </a:r>
          </a:p>
          <a:p>
            <a:pPr marL="0" indent="0" algn="just">
              <a:buNone/>
            </a:pPr>
            <a:r>
              <a:rPr lang="sk-SK" sz="2400" b="1" dirty="0" smtClean="0"/>
              <a:t>1.</a:t>
            </a:r>
            <a:r>
              <a:rPr lang="sk-SK" sz="2400" dirty="0" smtClean="0"/>
              <a:t>Francúzsko </a:t>
            </a:r>
            <a:r>
              <a:rPr lang="sk-SK" sz="2400" dirty="0"/>
              <a:t>prehralo sedemročnú vojnu (1756 – 1763) a stratilo Kanadu </a:t>
            </a:r>
            <a:endParaRPr lang="sk-SK" sz="2400" dirty="0" smtClean="0"/>
          </a:p>
          <a:p>
            <a:pPr marL="0" indent="0" algn="just">
              <a:buNone/>
            </a:pPr>
            <a:r>
              <a:rPr lang="sk-SK" sz="2400" b="1" dirty="0" smtClean="0"/>
              <a:t>2.</a:t>
            </a:r>
            <a:r>
              <a:rPr lang="sk-SK" sz="2400" dirty="0" smtClean="0"/>
              <a:t>Kolónie </a:t>
            </a:r>
            <a:r>
              <a:rPr lang="sk-SK" sz="2400" dirty="0"/>
              <a:t>by mali platiť z</a:t>
            </a:r>
            <a:r>
              <a:rPr lang="sk-SK" sz="2400" dirty="0" smtClean="0"/>
              <a:t>a </a:t>
            </a:r>
            <a:r>
              <a:rPr lang="sk-SK" sz="2400" dirty="0"/>
              <a:t>ich obranu, Británia </a:t>
            </a:r>
            <a:r>
              <a:rPr lang="sk-SK" sz="2400" dirty="0" smtClean="0"/>
              <a:t>zaviedla nové dane: 1767 „</a:t>
            </a:r>
            <a:r>
              <a:rPr lang="sk-SK" sz="2400" dirty="0" err="1" smtClean="0"/>
              <a:t>Townshend</a:t>
            </a:r>
            <a:r>
              <a:rPr lang="sk-SK" sz="2400" dirty="0" smtClean="0"/>
              <a:t> </a:t>
            </a:r>
            <a:r>
              <a:rPr lang="sk-SK" sz="2400" dirty="0" err="1" smtClean="0"/>
              <a:t>Act</a:t>
            </a:r>
            <a:r>
              <a:rPr lang="sk-SK" sz="2400" dirty="0" smtClean="0"/>
              <a:t>“ daň </a:t>
            </a:r>
            <a:r>
              <a:rPr lang="sk-SK" sz="2400" dirty="0"/>
              <a:t>z čaju, cukru, </a:t>
            </a:r>
            <a:r>
              <a:rPr lang="sk-SK" sz="2400" dirty="0" smtClean="0"/>
              <a:t>soli, papiera </a:t>
            </a:r>
            <a:r>
              <a:rPr lang="sk-SK" sz="2400" dirty="0"/>
              <a:t>a dovážaných </a:t>
            </a:r>
            <a:r>
              <a:rPr lang="sk-SK" sz="2400" dirty="0" smtClean="0"/>
              <a:t>potravín, 1768</a:t>
            </a:r>
            <a:r>
              <a:rPr lang="sk-SK" sz="2400" dirty="0"/>
              <a:t>– </a:t>
            </a:r>
            <a:r>
              <a:rPr lang="sk-SK" sz="2400" dirty="0" err="1" smtClean="0"/>
              <a:t>kolkovné</a:t>
            </a:r>
            <a:endParaRPr lang="sk-SK" sz="2400" dirty="0" smtClean="0"/>
          </a:p>
          <a:p>
            <a:pPr marL="0" indent="0" algn="just">
              <a:buNone/>
            </a:pPr>
            <a:r>
              <a:rPr lang="sk-SK" sz="2400" b="1" dirty="0" smtClean="0"/>
              <a:t>3.</a:t>
            </a:r>
            <a:r>
              <a:rPr lang="sk-SK" sz="2400" dirty="0" smtClean="0"/>
              <a:t>“Bostonské pitie čaju“, 16. december 1773 </a:t>
            </a:r>
          </a:p>
          <a:p>
            <a:pPr marL="0" indent="0" algn="just">
              <a:buNone/>
            </a:pPr>
            <a:r>
              <a:rPr lang="sk-SK" sz="2400" b="1" dirty="0" smtClean="0"/>
              <a:t>4.</a:t>
            </a:r>
            <a:r>
              <a:rPr lang="sk-SK" sz="2400" dirty="0" smtClean="0"/>
              <a:t>Bitka </a:t>
            </a:r>
            <a:r>
              <a:rPr lang="sk-SK" sz="2400" dirty="0"/>
              <a:t>o </a:t>
            </a:r>
            <a:r>
              <a:rPr lang="sk-SK" sz="2400" dirty="0" err="1"/>
              <a:t>Lexington</a:t>
            </a:r>
            <a:r>
              <a:rPr lang="sk-SK" sz="2400" dirty="0"/>
              <a:t> a </a:t>
            </a:r>
            <a:r>
              <a:rPr lang="sk-SK" sz="2400" dirty="0" err="1" smtClean="0"/>
              <a:t>Concord</a:t>
            </a:r>
            <a:r>
              <a:rPr lang="sk-SK" sz="2400" dirty="0" smtClean="0"/>
              <a:t> 19. apríl 1775, prvá bitka vo vojne za nezávislosť </a:t>
            </a:r>
          </a:p>
          <a:p>
            <a:pPr marL="0" indent="0" algn="just">
              <a:buNone/>
            </a:pPr>
            <a:r>
              <a:rPr lang="sk-SK" sz="2400" b="1" dirty="0" smtClean="0"/>
              <a:t>5.</a:t>
            </a:r>
            <a:r>
              <a:rPr lang="sk-SK" sz="2400" dirty="0" smtClean="0"/>
              <a:t> 4. </a:t>
            </a:r>
            <a:r>
              <a:rPr lang="sk-SK" sz="2400" dirty="0"/>
              <a:t>Júla 1776 bola </a:t>
            </a:r>
            <a:r>
              <a:rPr lang="sk-SK" sz="2400" dirty="0" smtClean="0"/>
              <a:t>podpísaná Deklarácia </a:t>
            </a:r>
            <a:r>
              <a:rPr lang="sk-SK" sz="2400" dirty="0"/>
              <a:t>nezávislosti </a:t>
            </a:r>
            <a:endParaRPr lang="sk-SK" sz="2400" dirty="0" smtClean="0"/>
          </a:p>
          <a:p>
            <a:pPr marL="0" indent="0" algn="just">
              <a:buNone/>
            </a:pPr>
            <a:r>
              <a:rPr lang="sk-SK" sz="2400" b="1" dirty="0" smtClean="0"/>
              <a:t>6.</a:t>
            </a:r>
            <a:r>
              <a:rPr lang="sk-SK" sz="2400" dirty="0" smtClean="0"/>
              <a:t> 1781 kapitulácia britských </a:t>
            </a:r>
            <a:r>
              <a:rPr lang="sk-SK" sz="2400" dirty="0"/>
              <a:t>jednotiek </a:t>
            </a:r>
            <a:r>
              <a:rPr lang="sk-SK" sz="2400" dirty="0" smtClean="0"/>
              <a:t>v </a:t>
            </a:r>
            <a:r>
              <a:rPr lang="sk-SK" sz="2400" dirty="0" err="1" smtClean="0"/>
              <a:t>Yorktowne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97022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Revolúcia či vojna za nezávislosť? 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Bostonské udalosti </a:t>
            </a:r>
            <a:endParaRPr lang="sk-SK" sz="2800" dirty="0"/>
          </a:p>
        </p:txBody>
      </p:sp>
      <p:pic>
        <p:nvPicPr>
          <p:cNvPr id="4098" name="Picture 2" descr="C:\Users\HP\Desktop\Boston_Tea_Party_Currier_colo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511256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Desktop\Boston_Massacre-gravure-702x3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64904"/>
            <a:ext cx="36004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93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Revolúcia či vojna za nezávislosť? 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Hlavné postavy: </a:t>
            </a:r>
          </a:p>
          <a:p>
            <a:endParaRPr lang="sk-SK" sz="2800" dirty="0"/>
          </a:p>
          <a:p>
            <a:endParaRPr lang="sk-SK" sz="2800" dirty="0" smtClean="0"/>
          </a:p>
          <a:p>
            <a:endParaRPr lang="sk-SK" sz="2800" dirty="0"/>
          </a:p>
          <a:p>
            <a:endParaRPr lang="sk-SK" sz="2800" dirty="0" smtClean="0"/>
          </a:p>
          <a:p>
            <a:endParaRPr lang="sk-SK" sz="2800" dirty="0"/>
          </a:p>
          <a:p>
            <a:endParaRPr lang="sk-SK" sz="2800" dirty="0" smtClean="0"/>
          </a:p>
          <a:p>
            <a:endParaRPr lang="sk-SK" sz="2800" dirty="0"/>
          </a:p>
          <a:p>
            <a:endParaRPr lang="sk-SK" sz="2800" dirty="0" smtClean="0"/>
          </a:p>
          <a:p>
            <a:pPr marL="0" indent="0">
              <a:buNone/>
            </a:pPr>
            <a:r>
              <a:rPr lang="sk-SK" sz="2800" dirty="0" smtClean="0"/>
              <a:t> </a:t>
            </a:r>
            <a:r>
              <a:rPr lang="sk-SK" sz="2000" dirty="0" err="1" smtClean="0"/>
              <a:t>George</a:t>
            </a:r>
            <a:r>
              <a:rPr lang="sk-SK" sz="2000" dirty="0" smtClean="0"/>
              <a:t> Washington                 </a:t>
            </a:r>
            <a:r>
              <a:rPr lang="sk-SK" sz="2000" dirty="0" err="1"/>
              <a:t>Thomas</a:t>
            </a:r>
            <a:r>
              <a:rPr lang="sk-SK" sz="2000" dirty="0"/>
              <a:t> </a:t>
            </a:r>
            <a:r>
              <a:rPr lang="sk-SK" sz="2000" dirty="0" err="1"/>
              <a:t>Jefferson</a:t>
            </a:r>
            <a:r>
              <a:rPr lang="sk-SK" sz="2000" dirty="0"/>
              <a:t> </a:t>
            </a:r>
            <a:r>
              <a:rPr lang="sk-SK" sz="2000" dirty="0" smtClean="0"/>
              <a:t>                               Juraj III.</a:t>
            </a:r>
            <a:endParaRPr lang="sk-SK" sz="2000" dirty="0"/>
          </a:p>
        </p:txBody>
      </p:sp>
      <p:pic>
        <p:nvPicPr>
          <p:cNvPr id="5122" name="Picture 2" descr="C:\Users\HP\Desktop\61zVhsdVppL._SY606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92476"/>
            <a:ext cx="288032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Desktop\stiahnuť22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24" y="1844824"/>
            <a:ext cx="266429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P\Desktop\images5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72816"/>
            <a:ext cx="288032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90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Revolúcia či vojna za nezávislosť?</a:t>
            </a:r>
            <a:endParaRPr lang="sk-SK" sz="3600" dirty="0"/>
          </a:p>
        </p:txBody>
      </p:sp>
      <p:pic>
        <p:nvPicPr>
          <p:cNvPr id="6146" name="Picture 2" descr="C:\Users\HP\Desktop\237789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5184575" cy="468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Desktop\stiahnuť11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4"/>
            <a:ext cx="36004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5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Revolúcia či vojna za nezávislosť? 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/>
          </a:bodyPr>
          <a:lstStyle/>
          <a:p>
            <a:r>
              <a:rPr lang="sk-SK" sz="2400" dirty="0"/>
              <a:t>Z</a:t>
            </a:r>
            <a:r>
              <a:rPr lang="sk-SK" sz="2400" dirty="0" smtClean="0"/>
              <a:t> publikácií:</a:t>
            </a:r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   (Leda, Praha, 2014)    (NLN, Praha, 2002)            (GRADA, Praha, 2012) </a:t>
            </a:r>
          </a:p>
          <a:p>
            <a:pPr marL="0" indent="0">
              <a:buNone/>
            </a:pPr>
            <a:r>
              <a:rPr lang="sk-SK" sz="2400" dirty="0" smtClean="0"/>
              <a:t> </a:t>
            </a:r>
            <a:endParaRPr lang="sk-SK" sz="2400" dirty="0"/>
          </a:p>
        </p:txBody>
      </p:sp>
      <p:pic>
        <p:nvPicPr>
          <p:cNvPr id="7170" name="Picture 2" descr="C:\Users\HP\Desktop\dejiny-americkeho-naroda-WkXl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266429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HP\Desktop\images4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800"/>
            <a:ext cx="244827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C:\Users\HP\Desktop\stiahnuť777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378" y="1556793"/>
            <a:ext cx="2808312" cy="410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04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Anglická revolúcia či občianska vojna?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Anglicko prvej polovice 17. storočia, Jakub I. a Karol I.  </a:t>
            </a:r>
          </a:p>
          <a:p>
            <a:endParaRPr lang="sk-SK" dirty="0"/>
          </a:p>
        </p:txBody>
      </p:sp>
      <p:pic>
        <p:nvPicPr>
          <p:cNvPr id="3074" name="Picture 2" descr="C:\Users\HP\Desktop\King_Charles_I_after_original_by_van_Dy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04" y="2122358"/>
            <a:ext cx="2736304" cy="45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Desktop\220px-James_VI_of_Scotland_aged_20,_1586.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1800200" cy="25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P\Desktop\800px-JamesIEnglan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98" y="2132856"/>
            <a:ext cx="2917304" cy="45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9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Anglická revolúcia či občianska vojna?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dirty="0" smtClean="0"/>
              <a:t>Karol I. </a:t>
            </a:r>
            <a:r>
              <a:rPr lang="sk-SK" sz="2800" b="1" dirty="0" err="1" smtClean="0"/>
              <a:t>Stuart</a:t>
            </a:r>
            <a:r>
              <a:rPr lang="sk-SK" sz="2800" b="1" dirty="0" smtClean="0"/>
              <a:t> (1600-1649)</a:t>
            </a:r>
          </a:p>
          <a:p>
            <a:r>
              <a:rPr lang="sk-SK" sz="2400" dirty="0"/>
              <a:t>v</a:t>
            </a:r>
            <a:r>
              <a:rPr lang="sk-SK" sz="2400" dirty="0" smtClean="0"/>
              <a:t>ládol v rokoch 1625-1649</a:t>
            </a:r>
          </a:p>
          <a:p>
            <a:r>
              <a:rPr lang="sk-SK" sz="2400" dirty="0"/>
              <a:t>c</a:t>
            </a:r>
            <a:r>
              <a:rPr lang="sk-SK" sz="2400" dirty="0" smtClean="0"/>
              <a:t>hatrné zdravie, malý vzrast (162 cm)</a:t>
            </a:r>
          </a:p>
          <a:p>
            <a:r>
              <a:rPr lang="sk-SK" sz="2400" dirty="0" smtClean="0"/>
              <a:t>Problémy s parlamentom, celoživotný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zápas s nedostatkom financií</a:t>
            </a:r>
          </a:p>
          <a:p>
            <a:r>
              <a:rPr lang="sk-SK" sz="2400" dirty="0"/>
              <a:t>s</a:t>
            </a:r>
            <a:r>
              <a:rPr lang="sk-SK" sz="2400" dirty="0" smtClean="0"/>
              <a:t>naha obmedziť vplyv puritánov,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podpora katolíkov, vyvolal spory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medzi cirkevnými hodnostármi</a:t>
            </a:r>
          </a:p>
          <a:p>
            <a:r>
              <a:rPr lang="sk-SK" sz="2400" dirty="0"/>
              <a:t>n</a:t>
            </a:r>
            <a:r>
              <a:rPr lang="sk-SK" sz="2400" dirty="0" smtClean="0"/>
              <a:t>eúspechy v zahraničnej politike</a:t>
            </a:r>
          </a:p>
          <a:p>
            <a:r>
              <a:rPr lang="sk-SK" sz="2400" dirty="0"/>
              <a:t>n</a:t>
            </a:r>
            <a:r>
              <a:rPr lang="sk-SK" sz="2400" dirty="0" smtClean="0"/>
              <a:t>eúspechy pri vojenskej konfrontácii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s armádou parlamentu </a:t>
            </a:r>
            <a:endParaRPr lang="sk-SK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13" y="3933056"/>
            <a:ext cx="324036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84784"/>
            <a:ext cx="3168352" cy="22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80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Anglická revolúcia či občianska vojna?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i="1" dirty="0" err="1" smtClean="0"/>
              <a:t>English</a:t>
            </a:r>
            <a:r>
              <a:rPr lang="sk-SK" sz="2800" i="1" dirty="0" smtClean="0"/>
              <a:t> Civil </a:t>
            </a:r>
            <a:r>
              <a:rPr lang="sk-SK" sz="2800" i="1" dirty="0" err="1" smtClean="0"/>
              <a:t>War</a:t>
            </a:r>
            <a:r>
              <a:rPr lang="sk-SK" sz="2800" i="1" dirty="0" smtClean="0"/>
              <a:t>- Anglická občianska vojna  </a:t>
            </a:r>
          </a:p>
          <a:p>
            <a:pPr algn="just"/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Išlo o celú sériu ozbrojených konfliktov odohrávajúcich sa medzi britskými </a:t>
            </a:r>
            <a:r>
              <a:rPr lang="sk-SK" sz="2000" b="0" i="0" u="none" strike="noStrike" dirty="0" err="1" smtClean="0">
                <a:effectLst/>
                <a:latin typeface="Arial"/>
              </a:rPr>
              <a:t>parlamentaristami</a:t>
            </a:r>
            <a:r>
              <a:rPr lang="sk-SK" sz="2000" b="0" i="0" dirty="0" smtClean="0">
                <a:effectLst/>
                <a:latin typeface="Arial"/>
              </a:rPr>
              <a:t>,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 označovanými ako „</a:t>
            </a:r>
            <a:r>
              <a:rPr lang="sk-SK" sz="2000" dirty="0" err="1" smtClean="0">
                <a:solidFill>
                  <a:srgbClr val="222222"/>
                </a:solidFill>
                <a:latin typeface="Arial"/>
              </a:rPr>
              <a:t>guľ</a:t>
            </a:r>
            <a:r>
              <a:rPr lang="sk-SK" sz="2000" b="0" i="0" dirty="0" err="1" smtClean="0">
                <a:solidFill>
                  <a:srgbClr val="222222"/>
                </a:solidFill>
                <a:effectLst/>
                <a:latin typeface="Arial"/>
              </a:rPr>
              <a:t>atohlavci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“ (</a:t>
            </a:r>
            <a:r>
              <a:rPr lang="sk-SK" sz="2000" b="0" i="1" dirty="0" err="1" smtClean="0">
                <a:solidFill>
                  <a:srgbClr val="222222"/>
                </a:solidFill>
                <a:effectLst/>
                <a:latin typeface="Arial"/>
              </a:rPr>
              <a:t>Roundheads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), a </a:t>
            </a:r>
            <a:r>
              <a:rPr lang="sk-SK" sz="2000" b="0" i="0" u="none" strike="noStrike" dirty="0" err="1" smtClean="0">
                <a:effectLst/>
                <a:latin typeface="Arial"/>
              </a:rPr>
              <a:t>roajalistami</a:t>
            </a:r>
            <a:r>
              <a:rPr lang="sk-SK" sz="2000" b="0" i="0" dirty="0" smtClean="0">
                <a:effectLst/>
                <a:latin typeface="Arial"/>
              </a:rPr>
              <a:t>,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nazývanými „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g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avalieri“ (</a:t>
            </a:r>
            <a:r>
              <a:rPr lang="sk-SK" sz="2000" b="0" i="1" dirty="0" err="1" smtClean="0">
                <a:solidFill>
                  <a:srgbClr val="222222"/>
                </a:solidFill>
                <a:effectLst/>
                <a:latin typeface="Arial"/>
              </a:rPr>
              <a:t>Cavaliers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),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v rokoch 1642-1651.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Definitívne sa skončila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 víťazstvom parlamentu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v bitke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pri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 </a:t>
            </a:r>
            <a:r>
              <a:rPr lang="sk-SK" sz="2000" b="0" i="0" dirty="0" err="1" smtClean="0">
                <a:solidFill>
                  <a:srgbClr val="222222"/>
                </a:solidFill>
                <a:effectLst/>
                <a:latin typeface="Arial"/>
              </a:rPr>
              <a:t>Worcesteri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 </a:t>
            </a:r>
          </a:p>
          <a:p>
            <a:pPr marL="0" indent="0" algn="just">
              <a:buNone/>
            </a:pPr>
            <a:r>
              <a:rPr lang="sk-SK" sz="2000" u="none" strike="noStrike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u="none" strike="noStrike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u="none" strike="noStrike" dirty="0" smtClean="0">
                <a:effectLst/>
                <a:latin typeface="Arial"/>
              </a:rPr>
              <a:t>3. septembra 1651.</a:t>
            </a:r>
          </a:p>
          <a:p>
            <a:pPr marL="0" indent="0" algn="just">
              <a:buNone/>
            </a:pPr>
            <a:endParaRPr lang="sk-SK" sz="2000" dirty="0"/>
          </a:p>
        </p:txBody>
      </p:sp>
      <p:pic>
        <p:nvPicPr>
          <p:cNvPr id="2050" name="Picture 2" descr="C:\Users\HP\Desktop\rada 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0968"/>
            <a:ext cx="5239519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9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Anglická revolúcia či občianska vojna?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algn="just"/>
            <a:r>
              <a:rPr lang="sk-SK" sz="2000" dirty="0" smtClean="0">
                <a:latin typeface="Arial"/>
              </a:rPr>
              <a:t>Občianska vojna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 viedla nakoniec k súdnemu procesu s Karolom I.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 </a:t>
            </a:r>
            <a:r>
              <a:rPr lang="sk-SK" sz="2000" b="0" i="0" dirty="0" err="1" smtClean="0">
                <a:solidFill>
                  <a:srgbClr val="222222"/>
                </a:solidFill>
                <a:effectLst/>
                <a:latin typeface="Arial"/>
              </a:rPr>
              <a:t>Stuartom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, následne k jeho </a:t>
            </a:r>
            <a:r>
              <a:rPr lang="sk-SK" sz="2000" b="0" i="0" u="none" strike="noStrike" dirty="0" smtClean="0">
                <a:effectLst/>
                <a:latin typeface="Arial"/>
              </a:rPr>
              <a:t>poprave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 a k odchodu jeho syna Karola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 II. do exilu. Anglická monarchia</a:t>
            </a: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bola nahradená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republikou (</a:t>
            </a:r>
            <a:r>
              <a:rPr lang="sk-SK" sz="2000" b="0" i="1" dirty="0" err="1" smtClean="0">
                <a:solidFill>
                  <a:srgbClr val="222222"/>
                </a:solidFill>
                <a:effectLst/>
                <a:latin typeface="Arial"/>
              </a:rPr>
              <a:t>Commonwealth</a:t>
            </a:r>
            <a:r>
              <a:rPr lang="sk-SK" sz="2000" b="0" i="1" dirty="0" smtClean="0">
                <a:solidFill>
                  <a:srgbClr val="222222"/>
                </a:solidFill>
                <a:effectLst/>
                <a:latin typeface="Arial"/>
              </a:rPr>
              <a:t> </a:t>
            </a:r>
            <a:r>
              <a:rPr lang="sk-SK" sz="2000" b="0" i="1" dirty="0" err="1" smtClean="0">
                <a:solidFill>
                  <a:srgbClr val="222222"/>
                </a:solidFill>
                <a:effectLst/>
                <a:latin typeface="Arial"/>
              </a:rPr>
              <a:t>of</a:t>
            </a:r>
            <a:r>
              <a:rPr lang="sk-SK" sz="2000" b="0" i="1" dirty="0" smtClean="0">
                <a:solidFill>
                  <a:srgbClr val="222222"/>
                </a:solidFill>
                <a:effectLst/>
                <a:latin typeface="Arial"/>
              </a:rPr>
              <a:t> </a:t>
            </a:r>
            <a:r>
              <a:rPr lang="sk-SK" sz="2000" b="0" i="1" dirty="0" err="1" smtClean="0">
                <a:solidFill>
                  <a:srgbClr val="222222"/>
                </a:solidFill>
                <a:effectLst/>
                <a:latin typeface="Arial"/>
              </a:rPr>
              <a:t>England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) v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rokoch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1649 - 1653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. Následne protektorátom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(1653-1659) pod osobní vládou Olivera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err="1" smtClean="0">
                <a:solidFill>
                  <a:srgbClr val="222222"/>
                </a:solidFill>
                <a:effectLst/>
                <a:latin typeface="Arial"/>
              </a:rPr>
              <a:t>Cromwella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 (lord protektor). Monopol 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anglikánskej cirkvi bol zrušený a víťazi upevnili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anglickú moc v </a:t>
            </a:r>
            <a:r>
              <a:rPr lang="sk-SK" sz="2000" dirty="0">
                <a:solidFill>
                  <a:srgbClr val="222222"/>
                </a:solidFill>
                <a:latin typeface="Arial"/>
              </a:rPr>
              <a:t>Í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rsku. Z hľadiska ďalšieho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usporiadania štátu táto vojna znamenala, že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panovník mohol v budúcnosti vládnuť v 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srgbClr val="222222"/>
                </a:solidFill>
                <a:latin typeface="Arial"/>
              </a:rPr>
              <a:t>    </a:t>
            </a:r>
            <a:r>
              <a:rPr lang="sk-SK" sz="2000" b="0" i="0" dirty="0" smtClean="0">
                <a:solidFill>
                  <a:srgbClr val="222222"/>
                </a:solidFill>
                <a:effectLst/>
                <a:latin typeface="Arial"/>
              </a:rPr>
              <a:t>krajine iba so súhlasom parlamentu.  </a:t>
            </a:r>
          </a:p>
          <a:p>
            <a:pPr marL="0" indent="0" algn="just">
              <a:buNone/>
            </a:pPr>
            <a:r>
              <a:rPr lang="sk-SK" sz="1600" dirty="0" smtClean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1400" dirty="0" smtClean="0">
                <a:solidFill>
                  <a:srgbClr val="222222"/>
                </a:solidFill>
                <a:latin typeface="Arial"/>
              </a:rPr>
              <a:t>(Oliver </a:t>
            </a:r>
            <a:r>
              <a:rPr lang="sk-SK" sz="1400" dirty="0" err="1" smtClean="0">
                <a:solidFill>
                  <a:srgbClr val="222222"/>
                </a:solidFill>
                <a:latin typeface="Arial"/>
              </a:rPr>
              <a:t>Cromwell</a:t>
            </a:r>
            <a:r>
              <a:rPr lang="sk-SK" sz="1400" dirty="0" smtClean="0">
                <a:solidFill>
                  <a:srgbClr val="222222"/>
                </a:solidFill>
                <a:latin typeface="Arial"/>
              </a:rPr>
              <a:t>,</a:t>
            </a:r>
            <a:r>
              <a:rPr lang="sk-SK" sz="1400" dirty="0">
                <a:solidFill>
                  <a:srgbClr val="222222"/>
                </a:solidFill>
                <a:latin typeface="Arial"/>
              </a:rPr>
              <a:t> </a:t>
            </a:r>
            <a:r>
              <a:rPr lang="sk-SK" sz="1400" dirty="0" smtClean="0">
                <a:solidFill>
                  <a:srgbClr val="222222"/>
                </a:solidFill>
                <a:latin typeface="Arial"/>
              </a:rPr>
              <a:t>1599-1658, označovaný za vodcu anglickej revolúcie)</a:t>
            </a:r>
            <a:endParaRPr lang="sk-SK" sz="1400" dirty="0"/>
          </a:p>
        </p:txBody>
      </p:sp>
      <p:pic>
        <p:nvPicPr>
          <p:cNvPr id="1026" name="Picture 2" descr="C:\Users\HP\Desktop\2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76872"/>
            <a:ext cx="273630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9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Anglická revolúcia či občianska vojna?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b="1" dirty="0" smtClean="0"/>
              <a:t>Karol II. </a:t>
            </a:r>
            <a:r>
              <a:rPr lang="sk-SK" sz="2800" b="1" dirty="0" err="1" smtClean="0"/>
              <a:t>Stuart</a:t>
            </a:r>
            <a:r>
              <a:rPr lang="sk-SK" sz="2800" b="1" dirty="0" smtClean="0"/>
              <a:t> (1630-1685)</a:t>
            </a:r>
          </a:p>
          <a:p>
            <a:r>
              <a:rPr lang="sk-SK" sz="2400" dirty="0" smtClean="0"/>
              <a:t>vládol 1660-1685, zomrel bez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zákonných potomkov, aj keď mal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veľa nemanželských detí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roblémy s parlamentom, finančné krízy,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nevyriešené náboženské otázky, uvoľnenie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 spoločnosti po predošlom pôsobení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puritánov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odpora vedy a umenia</a:t>
            </a:r>
            <a:endParaRPr lang="sk-SK" sz="2400" dirty="0"/>
          </a:p>
        </p:txBody>
      </p:sp>
      <p:pic>
        <p:nvPicPr>
          <p:cNvPr id="5122" name="Picture 2" descr="C:\Users\HP\Desktop\karol_2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84784"/>
            <a:ext cx="280831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5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Anglická revolúcia či občianska vojna?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800" b="1" dirty="0" smtClean="0"/>
              <a:t>Jakub II. </a:t>
            </a:r>
            <a:r>
              <a:rPr lang="sk-SK" sz="2800" b="1" dirty="0" err="1" smtClean="0"/>
              <a:t>Stuart</a:t>
            </a:r>
            <a:r>
              <a:rPr lang="sk-SK" sz="2800" b="1" dirty="0" smtClean="0"/>
              <a:t> (1633-1701)</a:t>
            </a:r>
          </a:p>
          <a:p>
            <a:r>
              <a:rPr lang="sk-SK" sz="2400" dirty="0"/>
              <a:t>v</a:t>
            </a:r>
            <a:r>
              <a:rPr lang="sk-SK" sz="2400" dirty="0" smtClean="0"/>
              <a:t>ládol v rokoch 1685-1688, vyhnaný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z krajiny, od roku 1897 medzinárodne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uznaný panovník Anglicka, Škótska a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Írska (</a:t>
            </a:r>
            <a:r>
              <a:rPr lang="sk-SK" sz="2400" dirty="0" err="1" smtClean="0"/>
              <a:t>de</a:t>
            </a:r>
            <a:r>
              <a:rPr lang="sk-SK" sz="2400" dirty="0" smtClean="0"/>
              <a:t> iure), </a:t>
            </a:r>
            <a:r>
              <a:rPr lang="sk-SK" sz="2400" dirty="0" err="1" smtClean="0"/>
              <a:t>de</a:t>
            </a:r>
            <a:r>
              <a:rPr lang="sk-SK" sz="2400" dirty="0" smtClean="0"/>
              <a:t> facto však v Anglicku,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Škótsku a Írsku vládol Viliam III. </a:t>
            </a:r>
            <a:r>
              <a:rPr lang="sk-SK" sz="2400" dirty="0" err="1" smtClean="0"/>
              <a:t>Oranžský</a:t>
            </a:r>
            <a:endParaRPr lang="sk-SK" sz="2400" dirty="0" smtClean="0"/>
          </a:p>
          <a:p>
            <a:r>
              <a:rPr lang="sk-SK" sz="2400" dirty="0"/>
              <a:t>p</a:t>
            </a:r>
            <a:r>
              <a:rPr lang="sk-SK" sz="2400" dirty="0" smtClean="0"/>
              <a:t>osledný katolícky kráľ Anglicka</a:t>
            </a:r>
          </a:p>
          <a:p>
            <a:r>
              <a:rPr lang="sk-SK" sz="2400" dirty="0" smtClean="0"/>
              <a:t>Usiloval sa o posilnenie kráľovskej moci i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postavenia katolíkov (asi 4% obyvateľov),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popudil proti sebe parlament, univerzity,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veľkých pozemkových vlastníkov a najmä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anglikánsku cirkev  </a:t>
            </a:r>
            <a:endParaRPr lang="sk-SK" sz="2400" dirty="0"/>
          </a:p>
        </p:txBody>
      </p:sp>
      <p:pic>
        <p:nvPicPr>
          <p:cNvPr id="6146" name="Picture 2" descr="C:\Users\HP\Desktop\James_II_(167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84784"/>
            <a:ext cx="3516263" cy="519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3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Anglická revolúcia či občianska vojna?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Z publikácií:</a:t>
            </a:r>
          </a:p>
          <a:p>
            <a:endParaRPr lang="sk-SK" sz="2800" dirty="0"/>
          </a:p>
          <a:p>
            <a:endParaRPr lang="sk-SK" sz="2800" dirty="0" smtClean="0"/>
          </a:p>
          <a:p>
            <a:endParaRPr lang="sk-SK" sz="2800" dirty="0"/>
          </a:p>
          <a:p>
            <a:endParaRPr lang="sk-SK" sz="2800" dirty="0" smtClean="0"/>
          </a:p>
          <a:p>
            <a:endParaRPr lang="sk-SK" sz="2800" dirty="0"/>
          </a:p>
          <a:p>
            <a:endParaRPr lang="sk-SK" sz="2800" dirty="0" smtClean="0"/>
          </a:p>
          <a:p>
            <a:endParaRPr lang="sk-SK" sz="2800" dirty="0"/>
          </a:p>
          <a:p>
            <a:pPr marL="0" indent="0">
              <a:buNone/>
            </a:pPr>
            <a:r>
              <a:rPr lang="sk-SK" sz="1600" dirty="0" smtClean="0"/>
              <a:t>         (NLN, Praha 2011)                     (</a:t>
            </a:r>
            <a:r>
              <a:rPr lang="sk-SK" sz="1600" dirty="0" err="1" smtClean="0"/>
              <a:t>Rozmluvy</a:t>
            </a:r>
            <a:r>
              <a:rPr lang="sk-SK" sz="1600" dirty="0"/>
              <a:t>,</a:t>
            </a:r>
            <a:r>
              <a:rPr lang="sk-SK" sz="1600" dirty="0" smtClean="0"/>
              <a:t> Praha, 2012)               (Mladá </a:t>
            </a:r>
            <a:r>
              <a:rPr lang="sk-SK" sz="1600" dirty="0" err="1" smtClean="0"/>
              <a:t>fronta</a:t>
            </a:r>
            <a:r>
              <a:rPr lang="sk-SK" sz="1600" dirty="0" smtClean="0"/>
              <a:t>, Praha, 2002)</a:t>
            </a:r>
          </a:p>
          <a:p>
            <a:pPr marL="0" indent="0">
              <a:buNone/>
            </a:pPr>
            <a:endParaRPr lang="sk-SK" sz="1600" dirty="0"/>
          </a:p>
        </p:txBody>
      </p:sp>
      <p:pic>
        <p:nvPicPr>
          <p:cNvPr id="4098" name="Picture 2" descr="C:\Users\HP\Desktop\43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237626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Desktop\stiahnuť3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81430"/>
            <a:ext cx="2448272" cy="357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P\Desktop\47641_big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71139"/>
            <a:ext cx="2469649" cy="35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6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 smtClean="0"/>
              <a:t>Revolúcia či vojna za nezávislosť?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b="1" dirty="0" smtClean="0"/>
              <a:t>Východné pobrežie</a:t>
            </a:r>
            <a:r>
              <a:rPr lang="sk-SK" dirty="0" smtClean="0"/>
              <a:t>,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</a:t>
            </a:r>
            <a:r>
              <a:rPr lang="sk-SK" sz="2400" dirty="0" smtClean="0"/>
              <a:t>pestrá národnostná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a náboženská štruktúra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obyvateľov, produkcia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plodín, obchodná činnosť,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miestna správa pomerne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voľná, spočiatku anglická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vláda podstatne viac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prijateľná ako francúzska,   </a:t>
            </a:r>
            <a:endParaRPr lang="sk-SK" sz="2400" dirty="0"/>
          </a:p>
        </p:txBody>
      </p:sp>
      <p:pic>
        <p:nvPicPr>
          <p:cNvPr id="1026" name="Picture 2" descr="C:\Users\HP\Desktop\44bdc29ab893c0c3a8e95bd06ae9f2f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96752"/>
            <a:ext cx="494387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0245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E82A29F12A01B4CBD7A190B24154E80" ma:contentTypeVersion="2" ma:contentTypeDescription="Umožňuje vytvoriť nový dokument." ma:contentTypeScope="" ma:versionID="72bd3c5fd996d9979f0290da339ba326">
  <xsd:schema xmlns:xsd="http://www.w3.org/2001/XMLSchema" xmlns:xs="http://www.w3.org/2001/XMLSchema" xmlns:p="http://schemas.microsoft.com/office/2006/metadata/properties" xmlns:ns2="84edefcd-20da-4d46-a313-2b83387302a8" targetNamespace="http://schemas.microsoft.com/office/2006/metadata/properties" ma:root="true" ma:fieldsID="b61840f2f89f13b9f5037ceb1f14b76f" ns2:_="">
    <xsd:import namespace="84edefcd-20da-4d46-a313-2b8338730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defcd-20da-4d46-a313-2b8338730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27BAEF-24EF-41FC-A8D2-CD02CDB061D5}"/>
</file>

<file path=customXml/itemProps2.xml><?xml version="1.0" encoding="utf-8"?>
<ds:datastoreItem xmlns:ds="http://schemas.openxmlformats.org/officeDocument/2006/customXml" ds:itemID="{791BB18A-92A8-4E09-898E-5F3D9E0A349C}"/>
</file>

<file path=customXml/itemProps3.xml><?xml version="1.0" encoding="utf-8"?>
<ds:datastoreItem xmlns:ds="http://schemas.openxmlformats.org/officeDocument/2006/customXml" ds:itemID="{5A5B8E1A-A147-4720-AC63-822EC3698778}"/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555</Words>
  <Application>Microsoft Office PowerPoint</Application>
  <PresentationFormat>Prezentácia na obrazovke 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9" baseType="lpstr">
      <vt:lpstr>Arial</vt:lpstr>
      <vt:lpstr>Calibri</vt:lpstr>
      <vt:lpstr>Motív Office</vt:lpstr>
      <vt:lpstr>Dejiny novoveku I.</vt:lpstr>
      <vt:lpstr>Anglická revolúcia či občianska vojna?</vt:lpstr>
      <vt:lpstr>Anglická revolúcia či občianska vojna?</vt:lpstr>
      <vt:lpstr>Anglická revolúcia či občianska vojna?</vt:lpstr>
      <vt:lpstr>Anglická revolúcia či občianska vojna? </vt:lpstr>
      <vt:lpstr>Anglická revolúcia či občianska vojna?</vt:lpstr>
      <vt:lpstr>Anglická revolúcia či občianska vojna?</vt:lpstr>
      <vt:lpstr>Anglická revolúcia či občianska vojna?</vt:lpstr>
      <vt:lpstr>Revolúcia či vojna za nezávislosť? </vt:lpstr>
      <vt:lpstr>Revolúcia či vojna za nezávislosť?</vt:lpstr>
      <vt:lpstr>Revolúcia či vojna za nezávislosť? </vt:lpstr>
      <vt:lpstr>Revolúcia či vojna za nezávislosť?</vt:lpstr>
      <vt:lpstr>Revolúcia či vojna za nezávislosť? </vt:lpstr>
      <vt:lpstr>Revolúcia či vojna za nezávislosť? </vt:lpstr>
      <vt:lpstr>Revolúcia či vojna za nezávislosť?</vt:lpstr>
      <vt:lpstr>Revolúcia či vojna za nezávislosť?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Dejiny novoveku</dc:title>
  <dc:creator>HP</dc:creator>
  <cp:lastModifiedBy>user</cp:lastModifiedBy>
  <cp:revision>24</cp:revision>
  <dcterms:created xsi:type="dcterms:W3CDTF">2020-02-18T21:39:29Z</dcterms:created>
  <dcterms:modified xsi:type="dcterms:W3CDTF">2021-03-05T10:29:34Z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0x0101009E82A29F12A01B4CBD7A190B24154E80</vt:lpwstr>
  </property>
</Properties>
</file>