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handoutMasterIdLst>
    <p:handoutMasterId r:id="rId14"/>
  </p:handoutMasterIdLst>
  <p:sldIdLst>
    <p:sldId id="256" r:id="rId2"/>
    <p:sldId id="277" r:id="rId3"/>
    <p:sldId id="299" r:id="rId4"/>
    <p:sldId id="300" r:id="rId5"/>
    <p:sldId id="286" r:id="rId6"/>
    <p:sldId id="298" r:id="rId7"/>
    <p:sldId id="302" r:id="rId8"/>
    <p:sldId id="278" r:id="rId9"/>
    <p:sldId id="287" r:id="rId10"/>
    <p:sldId id="303" r:id="rId11"/>
    <p:sldId id="288" r:id="rId12"/>
    <p:sldId id="285" r:id="rId13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 autoAdjust="0"/>
    <p:restoredTop sz="90929"/>
  </p:normalViewPr>
  <p:slideViewPr>
    <p:cSldViewPr>
      <p:cViewPr varScale="1">
        <p:scale>
          <a:sx n="104" d="100"/>
          <a:sy n="104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E3F7-EE7E-4D70-9CF8-B5A3940C081A}" type="datetimeFigureOut">
              <a:rPr lang="sk-SK" smtClean="0"/>
              <a:pPr/>
              <a:t>22. 3. 2021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BB9A-276F-4323-B18F-57371A63913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5E86378F-D96B-4BCA-B26E-BAE4CCCCAF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19FB91C0-8A24-4C1F-90F1-60F604DB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A6D624C-FFD3-4681-AACA-BE3D81AA4725}"/>
                </a:ext>
              </a:extLst>
            </p:cNvPr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DE8EE05-80E1-45DA-A552-225BBE70504D}"/>
                </a:ext>
              </a:extLst>
            </p:cNvPr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4FA3E096-4839-4BE1-B456-9525DC0E471A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B3A7693A-64F9-41A8-9018-1BED545982F4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68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F83B35-117E-499F-B60F-C4FE91E68B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85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B5C9-2184-4A93-86C1-EAD28336287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79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772-0941-4573-B3D6-B8D2FB6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35E2-F8CE-4C6D-ABD7-6FCE817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F7D-E347-4F3A-AA00-7D24698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02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923802B-85D0-4FD6-A06F-B856CEA5436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B8FD485C-3F8A-4075-B36A-41CCFBD70659}"/>
                </a:ext>
              </a:extLst>
            </p:cNvPr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F530CB1-8BA7-43B4-8F94-2BA70313C6BC}"/>
                </a:ext>
              </a:extLst>
            </p:cNvPr>
            <p:cNvSpPr/>
            <p:nvPr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BABDE487-711F-430C-A58D-FD5821C78121}"/>
                </a:ext>
              </a:extLst>
            </p:cNvPr>
            <p:cNvSpPr/>
            <p:nvPr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B6AABD04-D5E4-4EC3-AEA4-4B076683F55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C9ED9033-BFFB-459D-AE91-16605F4BBE8D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6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08427-B4F7-4A82-9C8D-18BB640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F5A0B-7534-480D-8612-D0797C2A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EF49-FE06-49DE-92D7-47B47C6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9549-881F-45B9-8AF2-223862740B4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69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E19A2A-CE0D-4F12-A310-C1AE263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59CAE8-B560-4D5F-A2A7-3142379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A97DB6-0797-4D59-8E85-7180EFD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59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62A940-2708-409F-BE43-D99080B9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7A339-F921-4560-87E6-A1E94D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0FCB54-DC74-443F-8DD5-1AF61E8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49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98069-F4CE-4546-B0FF-B0E5D96B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3C3A3D-5870-438F-A8BC-43B36DF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CBAE1D-3E83-4C2A-A12A-5313E692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99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1E2E6-5FC3-4F9F-9CEC-4827EAD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001BD-6D18-481D-8D4D-6F7E2FF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CAB03-D976-4140-A6C6-306B9B8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725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D24C4-9C11-4999-B47C-C05D441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36B2DC-6797-478D-8909-433C970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FC550-ACB8-4A5A-B89A-0D85401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24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8210D75-479D-4C04-B277-98DD3CFFD6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D16EEBF2-371E-47EA-8589-E08FE4B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B6F79-8BF7-4106-B298-9D5534E94FE7}"/>
                </a:ext>
              </a:extLst>
            </p:cNvPr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71C50-C19F-4B87-B3B8-7AE036678BAD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C0AD1D-9C6A-4CA8-8713-A2FFE9B975B6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E617-87DA-4420-9A9D-B8C48E1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577-23A7-40E1-B860-835DEE7A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D29C-903D-4467-8CC1-1870FC9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AED-69A2-468D-A379-D83DF540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803F281F-FDF0-4B9E-A34A-96EB4DE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52" y="3441255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sk-SK" sz="3200" b="1" dirty="0"/>
              <a:t>Didaktická analýza učiva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445224"/>
            <a:ext cx="6400800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Mgr. Imrich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Ištvan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, PhD.</a:t>
            </a:r>
          </a:p>
          <a:p>
            <a:pPr algn="ctr" eaLnBrk="1" hangingPunct="1">
              <a:defRPr/>
            </a:pPr>
            <a:endParaRPr lang="sk-SK" sz="2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Otázky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571612"/>
            <a:ext cx="8712968" cy="492922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Stanovil som si  pre túto hodinu jasný vzdelávací cieľ, v ktorom je jasne  vyjadrené, čo sa majú žiaci naučiť?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Zodpovedajú stanovené vzdelávacie ciele potrebám žiakov, teda ich schopnostiam , záujmom, motivácii, kontextu hodiny a ich práci na minulých hodinách?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Slúži náplň hodiny, zvolené učebné činnosti a štruktúra hodiny k dosiahnutiu  zamýšľaných vzdelávacích cieľov? Sú vhodné na udržiavanie motivácie a záujmov žiakov?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Aké výkony môžem od  žiakov očakávať v priebehu hodiny a ako budem sledovať a skúmať pokrok v ich práci, aby som mohol hodnotiť, či im hodina poslúžila k získaniu zamýšľaných vedomostí a zručností?</a:t>
            </a:r>
          </a:p>
        </p:txBody>
      </p:sp>
    </p:spTree>
    <p:extLst>
      <p:ext uri="{BB962C8B-B14F-4D97-AF65-F5344CB8AC3E}">
        <p14:creationId xmlns:p14="http://schemas.microsoft.com/office/powerpoint/2010/main" val="379067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700808"/>
            <a:ext cx="8748464" cy="515719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Pripravil som si a skontroloval som  všetok materiál, pomôcky a vybavenie, ktoré budem potrebovať?</a:t>
            </a:r>
          </a:p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6.Zapísal  som si do prípravy všetky informácie, ktoré budem  potrebovať vyhľadať?</a:t>
            </a:r>
          </a:p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7. Pripravil som  žiakov dostatočne na  túto hodinu, upozornil  som ich vopred, čo si majú zopakovať alebo pripraviť?</a:t>
            </a:r>
          </a:p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8. Mám všetky odborné vedomosti potrebné k tomu, aby som mohol  zvolenú tému vyučovať?</a:t>
            </a:r>
          </a:p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 Akým spôsobom budem počas hodiny uskutočňovať hodnotenie?</a:t>
            </a:r>
          </a:p>
          <a:p>
            <a:pPr>
              <a:buNone/>
            </a:pP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 Musím niekomu alebo niečomu venovať osobitnú pozornosť?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57438" y="198438"/>
            <a:ext cx="6588125" cy="1230298"/>
          </a:xfrm>
        </p:spPr>
        <p:txBody>
          <a:bodyPr/>
          <a:lstStyle/>
          <a:p>
            <a:pPr eaLnBrk="1" hangingPunct="1">
              <a:defRPr/>
            </a:pPr>
            <a:r>
              <a:rPr lang="sk-SK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3" y="4929198"/>
            <a:ext cx="7643812" cy="1428760"/>
          </a:xfrm>
        </p:spPr>
        <p:txBody>
          <a:bodyPr/>
          <a:lstStyle/>
          <a:p>
            <a:pPr eaLnBrk="1" hangingPunct="1">
              <a:defRPr/>
            </a:pPr>
            <a:r>
              <a:rPr lang="sk-SK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 pozornosť. </a:t>
            </a:r>
          </a:p>
        </p:txBody>
      </p:sp>
      <p:pic>
        <p:nvPicPr>
          <p:cNvPr id="32772" name="Obrázek 3" descr="slnk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toonpool.com/user/3447/files/building_bridges_4089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000240"/>
            <a:ext cx="4762500" cy="2457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Didaktická analýza učiva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488363" cy="4799456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hlbšia myšlienková činnosť učiteľa, ktorá mu z umožňuje z pedagogického hľadiska  preniknúť do učebnej látky </a:t>
            </a:r>
            <a:r>
              <a:rPr lang="sk-SK" sz="2400" dirty="0"/>
              <a:t>(Skalková 1999).</a:t>
            </a:r>
          </a:p>
          <a:p>
            <a:endParaRPr lang="sk-S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B43CB-AC7C-496F-A0EB-78EF02CF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0968"/>
            <a:ext cx="4974109" cy="3271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Didaktická analýza učiva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488363" cy="4799456"/>
          </a:xfrm>
        </p:spPr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učiteľ robí rozbor obsahu príslušnej učebnej látky ► snaží sa vystihnúť vzdelávacie a výchovnú hodnotu učiva</a:t>
            </a:r>
          </a:p>
          <a:p>
            <a:endParaRPr lang="sk-SK" sz="2400" dirty="0"/>
          </a:p>
          <a:p>
            <a:r>
              <a:rPr lang="sk-SK" sz="2400" dirty="0"/>
              <a:t>uvedomiť si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jeho skladbu, nájsť jeho jednotlivé komponenty</a:t>
            </a:r>
            <a:r>
              <a:rPr lang="sk-SK" sz="2400" dirty="0"/>
              <a:t>, napr. pojmy, zákony, zručnosti, logické operácie; </a:t>
            </a:r>
          </a:p>
          <a:p>
            <a:r>
              <a:rPr lang="sk-SK" sz="2400" dirty="0"/>
              <a:t>určiť </a:t>
            </a:r>
            <a:r>
              <a:rPr lang="sk-SK" sz="2400" b="1" dirty="0"/>
              <a:t>ich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vzájomné vzťahy</a:t>
            </a:r>
            <a:r>
              <a:rPr lang="sk-SK" sz="2400" dirty="0"/>
              <a:t>, súvislosti s inými oblasťami poznania, ich etické a estetické pôsobenie na osobnosť žiaka;</a:t>
            </a:r>
          </a:p>
          <a:p>
            <a:r>
              <a:rPr lang="sk-SK" sz="2400" dirty="0"/>
              <a:t>určiť </a:t>
            </a: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vzdelávaciu a výchovnu hodnotu </a:t>
            </a:r>
            <a:r>
              <a:rPr lang="sk-SK" sz="2400" dirty="0"/>
              <a:t>učiva.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BF336-330E-4F0B-8203-042D8FCB8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5"/>
            <a:ext cx="9144000" cy="3360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72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5560" y="214290"/>
            <a:ext cx="7772400" cy="1042974"/>
          </a:xfrm>
        </p:spPr>
        <p:txBody>
          <a:bodyPr>
            <a:normAutofit fontScale="90000"/>
          </a:bodyPr>
          <a:lstStyle/>
          <a:p>
            <a:r>
              <a:rPr lang="sk-SK" sz="3600" dirty="0"/>
              <a:t>Didaktická analýza (Petlák 2004, s.196-197) znamená: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571612"/>
            <a:ext cx="8533611" cy="50720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Analýzu predchádzajúcich vedomostí a skúseností žiakov </a:t>
            </a:r>
          </a:p>
          <a:p>
            <a:pPr marL="457200" indent="-457200"/>
            <a:r>
              <a:rPr lang="sk-SK" sz="2400" b="1" dirty="0">
                <a:latin typeface="+mj-lt"/>
              </a:rPr>
              <a:t> </a:t>
            </a:r>
            <a:r>
              <a:rPr lang="sk-SK" sz="2400" dirty="0">
                <a:latin typeface="+mj-lt"/>
              </a:rPr>
              <a:t>základ, východisko pre tvorivú prácu s učivom a pre organizáciu vyučovacej jednotky</a:t>
            </a:r>
          </a:p>
          <a:p>
            <a:pPr>
              <a:buNone/>
            </a:pPr>
            <a:r>
              <a:rPr lang="sk-SK" sz="2400" i="1" dirty="0">
                <a:latin typeface="+mj-lt"/>
              </a:rPr>
              <a:t>  </a:t>
            </a:r>
            <a:endParaRPr lang="sk-SK" sz="2400" dirty="0">
              <a:latin typeface="+mj-lt"/>
            </a:endParaRPr>
          </a:p>
          <a:p>
            <a:endParaRPr lang="sk-S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7FE4-9B7A-4A6A-AAFA-B182384DE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67" y="3429000"/>
            <a:ext cx="6098963" cy="3035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91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042974"/>
          </a:xfrm>
        </p:spPr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628800"/>
            <a:ext cx="8533611" cy="50149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sk-SK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2. Analýza základných pojmov a vzťahov v učive 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indent="-457200"/>
            <a:r>
              <a:rPr lang="sk-SK" sz="2400" dirty="0">
                <a:latin typeface="+mj-lt"/>
              </a:rPr>
              <a:t>pojmová analýza, vytvorenie logickej štruktúry v učive,</a:t>
            </a:r>
          </a:p>
          <a:p>
            <a:pPr marL="457200" indent="-457200"/>
            <a:r>
              <a:rPr lang="sk-SK" sz="2400" dirty="0">
                <a:latin typeface="+mj-lt"/>
              </a:rPr>
              <a:t>ujasnenie si štruktúry učiva, ktoré pojmy sú základné, pomocné a rozširujúce,</a:t>
            </a:r>
          </a:p>
          <a:p>
            <a:pPr marL="457200" indent="-457200"/>
            <a:r>
              <a:rPr lang="sk-SK" sz="2400" dirty="0">
                <a:latin typeface="+mj-lt"/>
              </a:rPr>
              <a:t>vzťahová analýza – aké vzťahy sú medzi pojmami, predmetmi  a javmi,</a:t>
            </a:r>
          </a:p>
          <a:p>
            <a:pPr marL="457200" indent="-457200"/>
            <a:endParaRPr lang="sk-SK" sz="2400" dirty="0">
              <a:latin typeface="+mj-lt"/>
            </a:endParaRPr>
          </a:p>
          <a:p>
            <a:pPr marL="0" indent="0">
              <a:buNone/>
            </a:pPr>
            <a:r>
              <a:rPr lang="sk-SK" sz="2400" dirty="0">
                <a:latin typeface="+mj-lt"/>
              </a:rPr>
              <a:t>Výsledok: </a:t>
            </a:r>
          </a:p>
          <a:p>
            <a:r>
              <a:rPr lang="sk-SK" sz="2400" dirty="0">
                <a:latin typeface="+mj-lt"/>
              </a:rPr>
              <a:t>pojmová mapa, </a:t>
            </a:r>
          </a:p>
          <a:p>
            <a:r>
              <a:rPr lang="sk-SK" sz="2400" dirty="0">
                <a:latin typeface="+mj-lt"/>
              </a:rPr>
              <a:t>vymedzenie kľúčových </a:t>
            </a:r>
          </a:p>
          <a:p>
            <a:pPr marL="0" indent="0">
              <a:buNone/>
            </a:pPr>
            <a:r>
              <a:rPr lang="sk-SK" sz="2400" dirty="0">
                <a:latin typeface="+mj-lt"/>
              </a:rPr>
              <a:t>    pojmov a vzťahov medzi nimi</a:t>
            </a:r>
          </a:p>
          <a:p>
            <a:pPr>
              <a:buNone/>
            </a:pPr>
            <a:r>
              <a:rPr lang="sk-SK" sz="2400" i="1" dirty="0">
                <a:latin typeface="+mj-lt"/>
              </a:rPr>
              <a:t>  </a:t>
            </a:r>
            <a:endParaRPr lang="sk-SK" sz="2400" dirty="0">
              <a:latin typeface="+mj-lt"/>
            </a:endParaRPr>
          </a:p>
          <a:p>
            <a:endParaRPr lang="sk-SK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65DCC-AEBD-429C-B4DC-0A7FEB04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00" y="3933056"/>
            <a:ext cx="3892324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10207-8A13-4DB1-931C-96662A15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26" y="260648"/>
            <a:ext cx="8579296" cy="165618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3. Analýza základných činností vedúcich k pochopeniu a osvojeniu si učiva, tzv. operačná analýza </a:t>
            </a:r>
          </a:p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186808" cy="4680520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>
                <a:latin typeface="+mj-lt"/>
              </a:rPr>
              <a:t>analýza činností a operácií, ktoré musia učiteľ a žiaci s učivom uskutočniť, aby si ho žiaci osvojili, alebo aby sa dosiahol cieľ výučby,</a:t>
            </a:r>
          </a:p>
          <a:p>
            <a:r>
              <a:rPr lang="sk-SK" sz="2400" dirty="0">
                <a:latin typeface="+mj-lt"/>
              </a:rPr>
              <a:t>vyplýva z rozboru učebných úloh, ktoré učiteľ pre žiakov pripravuje (pri príprave využiť Bloomovu taxonómiu)</a:t>
            </a:r>
            <a:endParaRPr lang="sk-SK" sz="2400" b="1" dirty="0">
              <a:solidFill>
                <a:srgbClr val="00B0F0"/>
              </a:solidFill>
              <a:latin typeface="+mj-lt"/>
            </a:endParaRPr>
          </a:p>
          <a:p>
            <a:pPr eaLnBrk="1" hangingPunct="1"/>
            <a:r>
              <a:rPr lang="sk-SK" sz="2400" dirty="0">
                <a:latin typeface="+mj-lt"/>
              </a:rPr>
              <a:t>výsledkom je formulovanie špecifických merateľných cieľov vyučovacej jednotky a učebných úloh.</a:t>
            </a:r>
          </a:p>
          <a:p>
            <a:pPr algn="just">
              <a:buNone/>
            </a:pPr>
            <a:endParaRPr lang="sk-SK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308F96-4B2B-41B4-BA8E-4C23F61467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82476"/>
            <a:ext cx="3951288" cy="3951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1CDFF-2994-40B1-BC62-D2A5F119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Horizontálne vzťahy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D90EF8-F5F5-45D7-ACED-03CD74A97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74875"/>
            <a:ext cx="3951288" cy="3951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2328-98A5-4A4D-8CE9-42566D678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Vertikálne vzťahy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95F95F-22CD-4826-888F-93EED56A43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68" y="2174875"/>
            <a:ext cx="3951288" cy="3951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A6101-A0C3-4B63-9B76-5DF649D9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Analýza učiva z hľadiska medzipredmetových vzťahov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01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raabe.sk/files/imagecache/product_preview/clanok/images3_1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4585632"/>
            <a:ext cx="3048020" cy="2286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Kroky pri didaktickej analýze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14488"/>
            <a:ext cx="8929719" cy="4991112"/>
          </a:xfrm>
        </p:spPr>
        <p:txBody>
          <a:bodyPr>
            <a:normAutofit/>
          </a:bodyPr>
          <a:lstStyle/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ujasniť si tému ako súčasť tematického celku (časovú dotáciu a obsahovú súvislosť);</a:t>
            </a:r>
          </a:p>
          <a:p>
            <a:pPr lvl="1"/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ripomenutie cieľov predmetu v danom ročníku - formulácia cieľa vyučovacej jednotky;</a:t>
            </a:r>
          </a:p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pedagogická, resp. didaktická diagnostika triedy;</a:t>
            </a:r>
          </a:p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uskutočniť pojmovú analýzu – pojmová mapa;</a:t>
            </a:r>
          </a:p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uskutočniť operačnú analýzu –výber metód, foriem, prostriedkov 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/>
              </a:rPr>
              <a:t>►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formulovanie špecifických cieľov vyučovania  a učebných úloh;</a:t>
            </a:r>
          </a:p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uskutočniť medzipredmetovú analýzu;</a:t>
            </a:r>
          </a:p>
          <a:p>
            <a:pPr lvl="1"/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zvážiť výchovné využitie učiva.</a:t>
            </a:r>
          </a:p>
          <a:p>
            <a:pPr>
              <a:buFont typeface="Wingdings" pitchFamily="2" charset="2"/>
              <a:buChar char="§"/>
            </a:pPr>
            <a:endParaRPr lang="sk-SK" sz="2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Otázky v prípravnej fáza (</a:t>
            </a:r>
            <a:r>
              <a:rPr lang="sk-SK" sz="3600" dirty="0" err="1"/>
              <a:t>Ch.Kyriacou</a:t>
            </a:r>
            <a:r>
              <a:rPr lang="sk-SK" sz="3600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3356992"/>
            <a:ext cx="8712968" cy="31438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23957-2C0B-45C6-9F91-DD612699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44" y="1988840"/>
            <a:ext cx="5815136" cy="4195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36502E-95F4-4145-91A2-1767A542582C}" vid="{A487ACA1-23B1-44C4-AE77-7B6F4E97140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Vytvoří nový dokument" ma:contentTypeScope="" ma:versionID="63b885cc986dd6ee27acf5c602c2f255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d044eeb538e23bad455e1908bc8c8152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59A35-CAB1-4C45-9C0D-638BF1782875}"/>
</file>

<file path=customXml/itemProps2.xml><?xml version="1.0" encoding="utf-8"?>
<ds:datastoreItem xmlns:ds="http://schemas.openxmlformats.org/officeDocument/2006/customXml" ds:itemID="{26E0C365-3D32-46D5-AE60-B30FAC07006F}"/>
</file>

<file path=customXml/itemProps3.xml><?xml version="1.0" encoding="utf-8"?>
<ds:datastoreItem xmlns:ds="http://schemas.openxmlformats.org/officeDocument/2006/customXml" ds:itemID="{6A6F7311-4A5B-4EF2-ADDD-96D87071FE3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1920</TotalTime>
  <Words>568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Segoe Condensed</vt:lpstr>
      <vt:lpstr>Wingdings</vt:lpstr>
      <vt:lpstr>Theme1</vt:lpstr>
      <vt:lpstr>Didaktická analýza učiva</vt:lpstr>
      <vt:lpstr>Didaktická analýza učiva</vt:lpstr>
      <vt:lpstr>Didaktická analýza učiva</vt:lpstr>
      <vt:lpstr>Didaktická analýza (Petlák 2004, s.196-197) znamená: </vt:lpstr>
      <vt:lpstr>PowerPoint Presentation</vt:lpstr>
      <vt:lpstr>PowerPoint Presentation</vt:lpstr>
      <vt:lpstr>4. Analýza učiva z hľadiska medzipredmetových vzťahov </vt:lpstr>
      <vt:lpstr>Kroky pri didaktickej analýze</vt:lpstr>
      <vt:lpstr>Otázky v prípravnej fáza (Ch.Kyriacou)</vt:lpstr>
      <vt:lpstr>Otázky </vt:lpstr>
      <vt:lpstr>PowerPoint Presentation</vt:lpstr>
      <vt:lpstr>Ďakujem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vzdelávacích potrieb v systéme ďalšieho vzdelávania učiteľov  Projekt dizertačnej práce</dc:title>
  <dc:creator>Zajacová Tatiana</dc:creator>
  <cp:lastModifiedBy>Imrich Istvan</cp:lastModifiedBy>
  <cp:revision>90</cp:revision>
  <dcterms:created xsi:type="dcterms:W3CDTF">2010-07-08T13:57:45Z</dcterms:created>
  <dcterms:modified xsi:type="dcterms:W3CDTF">2021-03-22T11:59:20Z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0x010100CCFCA2F78622BF4592E3D73DC2D321D0</vt:lpwstr>
  </property>
</Properties>
</file>