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handoutMasterIdLst>
    <p:handoutMasterId r:id="rId25"/>
  </p:handoutMasterIdLst>
  <p:sldIdLst>
    <p:sldId id="256" r:id="rId2"/>
    <p:sldId id="300" r:id="rId3"/>
    <p:sldId id="277" r:id="rId4"/>
    <p:sldId id="286" r:id="rId5"/>
    <p:sldId id="331" r:id="rId6"/>
    <p:sldId id="332" r:id="rId7"/>
    <p:sldId id="287" r:id="rId8"/>
    <p:sldId id="333" r:id="rId9"/>
    <p:sldId id="288" r:id="rId10"/>
    <p:sldId id="278" r:id="rId11"/>
    <p:sldId id="279" r:id="rId12"/>
    <p:sldId id="280" r:id="rId13"/>
    <p:sldId id="330" r:id="rId14"/>
    <p:sldId id="282" r:id="rId15"/>
    <p:sldId id="283" r:id="rId16"/>
    <p:sldId id="284" r:id="rId17"/>
    <p:sldId id="281" r:id="rId18"/>
    <p:sldId id="289" r:id="rId19"/>
    <p:sldId id="290" r:id="rId20"/>
    <p:sldId id="292" r:id="rId21"/>
    <p:sldId id="304" r:id="rId22"/>
    <p:sldId id="329" r:id="rId23"/>
    <p:sldId id="285" r:id="rId24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8" autoAdjust="0"/>
    <p:restoredTop sz="90929"/>
  </p:normalViewPr>
  <p:slideViewPr>
    <p:cSldViewPr>
      <p:cViewPr varScale="1">
        <p:scale>
          <a:sx n="104" d="100"/>
          <a:sy n="104" d="100"/>
        </p:scale>
        <p:origin x="17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E3F7-EE7E-4D70-9CF8-B5A3940C081A}" type="datetimeFigureOut">
              <a:rPr lang="sk-SK" smtClean="0"/>
              <a:pPr/>
              <a:t>23. 3. 2021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BBB9A-276F-4323-B18F-57371A63913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5E86378F-D96B-4BCA-B26E-BAE4CCCCAF9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4001" cy="6858000"/>
            <a:chOff x="-1574" y="0"/>
            <a:chExt cx="9144000" cy="6858000"/>
          </a:xfrm>
        </p:grpSpPr>
        <p:pic>
          <p:nvPicPr>
            <p:cNvPr id="5" name="Rectangle 6">
              <a:extLst>
                <a:ext uri="{FF2B5EF4-FFF2-40B4-BE49-F238E27FC236}">
                  <a16:creationId xmlns:a16="http://schemas.microsoft.com/office/drawing/2014/main" id="{19FB91C0-8A24-4C1F-90F1-60F604DB7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A6D624C-FFD3-4681-AACA-BE3D81AA4725}"/>
                </a:ext>
              </a:extLst>
            </p:cNvPr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DE8EE05-80E1-45DA-A552-225BBE70504D}"/>
                </a:ext>
              </a:extLst>
            </p:cNvPr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4FA3E096-4839-4BE1-B456-9525DC0E471A}"/>
                </a:ext>
              </a:extLst>
            </p:cNvPr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B3A7693A-64F9-41A8-9018-1BED545982F4}"/>
                </a:ext>
              </a:extLst>
            </p:cNvPr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937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F83B35-117E-499F-B60F-C4FE91E68B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724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7B5C9-2184-4A93-86C1-EAD28336287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72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A772-0941-4573-B3D6-B8D2FB68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35E2-F8CE-4C6D-ABD7-6FCE817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2F7D-E347-4F3A-AA00-7D24698F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63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0923802B-85D0-4FD6-A06F-B856CEA5436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574" y="0"/>
            <a:chExt cx="9145574" cy="6858000"/>
          </a:xfrm>
        </p:grpSpPr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B8FD485C-3F8A-4075-B36A-41CCFBD70659}"/>
                </a:ext>
              </a:extLst>
            </p:cNvPr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F530CB1-8BA7-43B4-8F94-2BA70313C6BC}"/>
                </a:ext>
              </a:extLst>
            </p:cNvPr>
            <p:cNvSpPr/>
            <p:nvPr/>
          </p:nvSpPr>
          <p:spPr>
            <a:xfrm>
              <a:off x="-1574" y="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BABDE487-711F-430C-A58D-FD5821C78121}"/>
                </a:ext>
              </a:extLst>
            </p:cNvPr>
            <p:cNvSpPr/>
            <p:nvPr/>
          </p:nvSpPr>
          <p:spPr>
            <a:xfrm>
              <a:off x="-1574" y="655320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B6AABD04-D5E4-4EC3-AEA4-4B076683F55E}"/>
                </a:ext>
              </a:extLst>
            </p:cNvPr>
            <p:cNvCxnSpPr/>
            <p:nvPr/>
          </p:nvCxnSpPr>
          <p:spPr>
            <a:xfrm>
              <a:off x="-1574" y="381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C9ED9033-BFFB-459D-AE91-16605F4BBE8D}"/>
                </a:ext>
              </a:extLst>
            </p:cNvPr>
            <p:cNvCxnSpPr/>
            <p:nvPr/>
          </p:nvCxnSpPr>
          <p:spPr>
            <a:xfrm>
              <a:off x="-1574" y="6477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3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908427-B4F7-4A82-9C8D-18BB640E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2F5A0B-7534-480D-8612-D0797C2A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EF49-FE06-49DE-92D7-47B47C6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C9549-881F-45B9-8AF2-223862740B4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00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E19A2A-CE0D-4F12-A310-C1AE263A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59CAE8-B560-4D5F-A2A7-31423794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A97DB6-0797-4D59-8E85-7180EFDD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23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62A940-2708-409F-BE43-D99080B9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B7A339-F921-4560-87E6-A1E94D31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C0FCB54-DC74-443F-8DD5-1AF61E85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7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798069-F4CE-4546-B0FF-B0E5D96B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3C3A3D-5870-438F-A8BC-43B36DFC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CBAE1D-3E83-4C2A-A12A-5313E692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2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E1E2E6-5FC3-4F9F-9CEC-4827EAD6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C001BD-6D18-481D-8D4D-6F7E2FFB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5CAB03-D976-4140-A6C6-306B9B84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90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3D24C4-9C11-4999-B47C-C05D4416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36B2DC-6797-478D-8909-433C970D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FC550-ACB8-4A5A-B89A-0D85401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40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58210D75-479D-4C04-B277-98DD3CFFD6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1032" name="Rectangle 6">
              <a:extLst>
                <a:ext uri="{FF2B5EF4-FFF2-40B4-BE49-F238E27FC236}">
                  <a16:creationId xmlns:a16="http://schemas.microsoft.com/office/drawing/2014/main" id="{D16EEBF2-371E-47EA-8589-E08FE4B21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2B6F79-8BF7-4106-B298-9D5534E94FE7}"/>
                </a:ext>
              </a:extLst>
            </p:cNvPr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271C50-C19F-4B87-B3B8-7AE036678BAD}"/>
                </a:ext>
              </a:extLst>
            </p:cNvPr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C0AD1D-9C6A-4CA8-8713-A2FFE9B975B6}"/>
                </a:ext>
              </a:extLst>
            </p:cNvPr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E617-87DA-4420-9A9D-B8C48E1A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C577-23A7-40E1-B860-835DEE7A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D29C-903D-4467-8CC1-1870FC98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7AED-69A2-468D-A379-D83DF5402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803F281F-FDF0-4B9E-A34A-96EB4DE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1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420888"/>
            <a:ext cx="8640960" cy="266429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b="1" dirty="0"/>
              <a:t>1 Didaktika ako veda. Predmet didaktiky. Vzťah didaktiky k iným vedám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517232"/>
            <a:ext cx="7448872" cy="1475259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sz="2000" i="1" dirty="0"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                                                 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Mgr. Imrich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Ištvan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, PhD.</a:t>
            </a:r>
          </a:p>
          <a:p>
            <a:pPr algn="ctr" eaLnBrk="1" hangingPunct="1">
              <a:defRPr/>
            </a:pPr>
            <a:endParaRPr lang="sk-SK" sz="20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Didaktika odpovedá na otázky: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Prečo je potrebná výučba?</a:t>
            </a:r>
          </a:p>
          <a:p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Čo si majú žiaci, študenti osvojiť v škole, čo si majú odniesť od života?</a:t>
            </a:r>
          </a:p>
          <a:p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Ako majú učitelia vyučovať?</a:t>
            </a:r>
          </a:p>
          <a:p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Ako sa majú žiaci, študenti učiť?</a:t>
            </a:r>
          </a:p>
          <a:p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478019" cy="496855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sk-SK" dirty="0">
                <a:latin typeface="+mj-lt"/>
              </a:rPr>
              <a:t> </a:t>
            </a:r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„</a:t>
            </a:r>
            <a:r>
              <a:rPr lang="sk-SK" sz="2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Začiatkom a koncom našej didaktiky nech je: hľadať a nachádzať spôsob, podľa ktorého by učitelia menej učili, ale žiaci sa viac naučili, aby bolo v školách menej zhonu, nechuti a márnej práce, no viac času, potešenia a zaručeného úspechu, v kresťanskom štáte menej temnôt, zmätkov a roztržiek, no viacej svetla, poriadku, mieru a pokoja.“</a:t>
            </a:r>
          </a:p>
          <a:p>
            <a:pPr algn="just">
              <a:buNone/>
            </a:pPr>
            <a:r>
              <a:rPr lang="sk-SK" sz="2800" i="1" dirty="0"/>
              <a:t>                                                   J.A. Komenský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C37CB3-7B25-43A7-926E-9F68590C56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36" y="2132856"/>
            <a:ext cx="3838564" cy="3838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/>
              <a:t>Didaktika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4978895" cy="50869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veda o </a:t>
            </a:r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obsahu vzdelávania </a:t>
            </a:r>
            <a:r>
              <a:rPr lang="sk-SK" sz="2400" dirty="0">
                <a:latin typeface="+mj-lt"/>
              </a:rPr>
              <a:t>(to, čo sa má žiak, študent naučiť) </a:t>
            </a: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 o </a:t>
            </a:r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procese vyučovania a učenia </a:t>
            </a:r>
            <a:r>
              <a:rPr lang="sk-SK" sz="2400" dirty="0">
                <a:latin typeface="+mj-lt"/>
              </a:rPr>
              <a:t>(metódy, zásady, organizáciu, organizačné formy, prostriedky, interakcia medzi U a Ž).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/>
              <a:t>Úlohy (funkcie) didaktiky: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488363" cy="52149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sk-SK" sz="2400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normatívna </a:t>
            </a:r>
            <a:r>
              <a:rPr lang="sk-SK" sz="2400" dirty="0">
                <a:latin typeface="+mj-lt"/>
              </a:rPr>
              <a:t>– určuje podmienky, prostriedky (Čo?)</a:t>
            </a:r>
          </a:p>
          <a:p>
            <a:pPr marL="457200" indent="-457200">
              <a:buAutoNum type="arabicPeriod"/>
            </a:pPr>
            <a:endParaRPr lang="sk-SK" sz="2400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inštrumentálna</a:t>
            </a:r>
            <a:r>
              <a:rPr lang="sk-SK" sz="2400" dirty="0">
                <a:latin typeface="+mj-lt"/>
              </a:rPr>
              <a:t> – určenie cieľov, výber učiva, metód .... (Ako?)</a:t>
            </a:r>
          </a:p>
          <a:p>
            <a:pPr marL="457200" indent="-457200">
              <a:buAutoNum type="arabicPeriod"/>
            </a:pPr>
            <a:endParaRPr lang="sk-SK" sz="2400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diagnostická</a:t>
            </a:r>
            <a:r>
              <a:rPr lang="sk-SK" sz="2400" dirty="0">
                <a:latin typeface="+mj-lt"/>
              </a:rPr>
              <a:t> – priebeh vyučovacieho procesu, efektivita (Ako sa to podarilo?)</a:t>
            </a:r>
          </a:p>
          <a:p>
            <a:pPr marL="457200" indent="-457200">
              <a:buAutoNum type="arabicPeriod"/>
            </a:pPr>
            <a:endParaRPr lang="sk-SK" sz="2400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chemeClr val="accent2"/>
                </a:solidFill>
                <a:latin typeface="+mj-lt"/>
              </a:rPr>
              <a:t>prognostická </a:t>
            </a:r>
            <a:r>
              <a:rPr lang="sk-SK" sz="2400" dirty="0">
                <a:latin typeface="+mj-lt"/>
              </a:rPr>
              <a:t>– odhaľuje zákonitosti VP</a:t>
            </a:r>
          </a:p>
        </p:txBody>
      </p:sp>
    </p:spTree>
    <p:extLst>
      <p:ext uri="{BB962C8B-B14F-4D97-AF65-F5344CB8AC3E}">
        <p14:creationId xmlns:p14="http://schemas.microsoft.com/office/powerpoint/2010/main" val="116482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Všeobecná didaktika a špeciálne didaktiky (2 roviny)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Všeobecná didaktika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   - sa zaoberá otázkami vyučovacieho procesu vo všeobecnosti, bez ohľadu na konkrétny vyučovací predmet.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   - všeobecná veda o vyučovacom procese</a:t>
            </a:r>
          </a:p>
          <a:p>
            <a:pPr>
              <a:buNone/>
            </a:pPr>
            <a:endParaRPr lang="sk-SK" sz="2400" dirty="0">
              <a:latin typeface="+mj-lt"/>
            </a:endParaRPr>
          </a:p>
          <a:p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Didaktiky predmetov (metodiky predmetov)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   - sa zaoberajú cieľmi, obsahom, prostriedkami, a procesom vyučovania v jednotlivých predmetoch (napr. didaktika NJ, didaktika dejepisu, ........).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Didaktiky rozlišujeme ...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podľa stupňa škôl </a:t>
            </a:r>
          </a:p>
          <a:p>
            <a:pPr marL="457200" indent="-457200">
              <a:buAutoNum type="alphaLcParenR"/>
            </a:pP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sk-SK" sz="2400" dirty="0">
                <a:latin typeface="+mj-lt"/>
              </a:rPr>
              <a:t>predškolskú didaktiku (pre materské školy)</a:t>
            </a:r>
          </a:p>
          <a:p>
            <a:pPr marL="457200" indent="-457200">
              <a:buFontTx/>
              <a:buChar char="-"/>
            </a:pPr>
            <a:r>
              <a:rPr lang="sk-SK" sz="2400" dirty="0">
                <a:latin typeface="+mj-lt"/>
              </a:rPr>
              <a:t>didaktika ZŠ (didaktika 1. stupňa, didaktika 2. stupňa)</a:t>
            </a:r>
          </a:p>
          <a:p>
            <a:pPr marL="457200" indent="-457200">
              <a:buFontTx/>
              <a:buChar char="-"/>
            </a:pPr>
            <a:r>
              <a:rPr lang="sk-SK" sz="2400" dirty="0">
                <a:latin typeface="+mj-lt"/>
              </a:rPr>
              <a:t>stredoškolská didaktika</a:t>
            </a:r>
          </a:p>
          <a:p>
            <a:pPr marL="457200" indent="-457200">
              <a:buFontTx/>
              <a:buChar char="-"/>
            </a:pPr>
            <a:r>
              <a:rPr lang="sk-SK" sz="2400" dirty="0">
                <a:latin typeface="+mj-lt"/>
              </a:rPr>
              <a:t>vysokoškolská didaktika</a:t>
            </a:r>
          </a:p>
          <a:p>
            <a:pPr marL="457200" indent="-457200">
              <a:buFontTx/>
              <a:buChar char="-"/>
            </a:pPr>
            <a:endParaRPr lang="sk-SK" sz="2400" dirty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sk-SK" sz="2400" dirty="0">
                <a:latin typeface="+mj-lt"/>
              </a:rPr>
              <a:t>špeciálna didaktika (osobitný druh)</a:t>
            </a:r>
          </a:p>
          <a:p>
            <a:pPr>
              <a:buNone/>
            </a:pPr>
            <a:endParaRPr lang="sk-SK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b) podľa inštitucionálno-organizačných subjektov uskutočňujúcich vzdelávanie</a:t>
            </a:r>
          </a:p>
          <a:p>
            <a:pPr>
              <a:buNone/>
            </a:pP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sk-SK" sz="2400" dirty="0">
                <a:latin typeface="+mj-lt"/>
              </a:rPr>
              <a:t>školská didaktika</a:t>
            </a:r>
          </a:p>
          <a:p>
            <a:pPr>
              <a:buFontTx/>
              <a:buChar char="-"/>
            </a:pPr>
            <a:r>
              <a:rPr lang="sk-SK" sz="2400" dirty="0">
                <a:latin typeface="+mj-lt"/>
              </a:rPr>
              <a:t>osvetová</a:t>
            </a:r>
          </a:p>
          <a:p>
            <a:pPr>
              <a:buFontTx/>
              <a:buChar char="-"/>
            </a:pPr>
            <a:r>
              <a:rPr lang="sk-SK" sz="2400" dirty="0">
                <a:latin typeface="+mj-lt"/>
              </a:rPr>
              <a:t>spoločensko-organizačná didaktika</a:t>
            </a:r>
          </a:p>
          <a:p>
            <a:pPr>
              <a:buFontTx/>
              <a:buChar char="-"/>
            </a:pPr>
            <a:r>
              <a:rPr lang="sk-SK" sz="2400" dirty="0">
                <a:latin typeface="+mj-lt"/>
              </a:rPr>
              <a:t>zamestnávateľsko-organizačná didaktika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didaktiky k iným vedám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71612"/>
            <a:ext cx="8488363" cy="50720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Didaktika</a:t>
            </a: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sk-SK" sz="2400" i="1" dirty="0">
                <a:latin typeface="+mj-lt"/>
              </a:rPr>
              <a:t>je </a:t>
            </a:r>
            <a:r>
              <a:rPr lang="sk-SK" sz="2400" i="1" dirty="0" err="1">
                <a:latin typeface="+mj-lt"/>
              </a:rPr>
              <a:t>transdisciplinárna</a:t>
            </a:r>
            <a:r>
              <a:rPr lang="sk-SK" sz="2400" i="1" dirty="0">
                <a:latin typeface="+mj-lt"/>
              </a:rPr>
              <a:t> veda, t. z. spolupracuje s inými pedagogickými vedami </a:t>
            </a:r>
            <a:r>
              <a:rPr lang="sk-SK" sz="2400" dirty="0">
                <a:latin typeface="+mj-lt"/>
              </a:rPr>
              <a:t>(história pedagogiky a školstva, porovnávacia pedagogika, teória výchovy, metodológia pedagogiky.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Filozofia a didaktika </a:t>
            </a:r>
            <a:r>
              <a:rPr lang="sk-SK" sz="2400" dirty="0">
                <a:latin typeface="+mj-lt"/>
              </a:rPr>
              <a:t>(gnozeológia – teória poznania)</a:t>
            </a:r>
          </a:p>
          <a:p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Psychológia a didaktika </a:t>
            </a:r>
            <a:r>
              <a:rPr lang="sk-SK" sz="2400" dirty="0">
                <a:latin typeface="+mj-lt"/>
              </a:rPr>
              <a:t>(všeobecná, vývinová, pedagogická)</a:t>
            </a:r>
          </a:p>
          <a:p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Sociológia a didaktika                           </a:t>
            </a:r>
          </a:p>
          <a:p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Logika a didaktika</a:t>
            </a:r>
          </a:p>
          <a:p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Hygiena a didaktika </a:t>
            </a:r>
          </a:p>
          <a:p>
            <a:pPr>
              <a:buNone/>
            </a:pPr>
            <a:endParaRPr lang="sk-SK" sz="2400" dirty="0"/>
          </a:p>
          <a:p>
            <a:endParaRPr lang="sk-SK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Centrálne (základné) pojmy didaktiky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981200"/>
            <a:ext cx="8550027" cy="4519634"/>
          </a:xfrm>
        </p:spPr>
        <p:txBody>
          <a:bodyPr>
            <a:normAutofit fontScale="92500"/>
          </a:bodyPr>
          <a:lstStyle/>
          <a:p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Vyučovanie</a:t>
            </a:r>
            <a:r>
              <a:rPr lang="sk-SK" sz="2400" dirty="0">
                <a:latin typeface="+mj-lt"/>
              </a:rPr>
              <a:t> (činnosť školy a učiteľa) </a:t>
            </a:r>
            <a:r>
              <a:rPr lang="sk-SK" sz="2400" b="1" dirty="0">
                <a:latin typeface="+mj-lt"/>
              </a:rPr>
              <a:t>a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učenie </a:t>
            </a:r>
            <a:r>
              <a:rPr lang="sk-SK" sz="2400" dirty="0">
                <a:latin typeface="+mj-lt"/>
              </a:rPr>
              <a:t>(činnosť žiaka)</a:t>
            </a:r>
          </a:p>
          <a:p>
            <a:pPr marL="0" indent="0">
              <a:buNone/>
            </a:pPr>
            <a:r>
              <a:rPr lang="sk-SK" sz="2400" dirty="0">
                <a:latin typeface="+mj-lt"/>
              </a:rPr>
              <a:t>Vyučovanie</a:t>
            </a:r>
          </a:p>
          <a:p>
            <a:pPr>
              <a:lnSpc>
                <a:spcPct val="150000"/>
              </a:lnSpc>
            </a:pPr>
            <a:r>
              <a:rPr lang="sk-SK" sz="2400" dirty="0"/>
              <a:t> </a:t>
            </a: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je historicky ustálená forma cieľavedomého a systematického vzdelávania i výchovy detí, mládeže i dospelých (Skalková, 2002, s. 99)</a:t>
            </a:r>
          </a:p>
          <a:p>
            <a:pPr>
              <a:lnSpc>
                <a:spcPct val="150000"/>
              </a:lnSpc>
            </a:pP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zámerné, cieľavedomé a systematické pôsobenie učiteľa na žiaka, s cieľom vštepiť mu isté vedomosti, zručnosti, návyky a spôsoby správania a osobných vlastností.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3 funkcie vyučovacieho procesu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1200"/>
            <a:ext cx="8488363" cy="4519634"/>
          </a:xfrm>
        </p:spPr>
        <p:txBody>
          <a:bodyPr>
            <a:normAutofit lnSpcReduction="10000"/>
          </a:bodyPr>
          <a:lstStyle/>
          <a:p>
            <a:pPr lvl="0"/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Vzdelávacia funkcia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sk-SK" sz="2400" dirty="0">
                <a:latin typeface="+mj-lt"/>
              </a:rPr>
              <a:t>osvojovanie si vedomostí, zručností a návykov žiakmi v súlade so súčasným poznaním</a:t>
            </a:r>
          </a:p>
          <a:p>
            <a:pPr lvl="0"/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Výchovná funkcia: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sk-SK" sz="2400" dirty="0">
                <a:latin typeface="+mj-lt"/>
              </a:rPr>
              <a:t>formovanie mravných, pracovných, estetických, ekologických, etických ... predstáv, postojov, presvedčení žiakov v duchu ideálov humanity a demokracie</a:t>
            </a:r>
          </a:p>
          <a:p>
            <a:pPr lvl="0"/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Rozvíjajúca funkcia: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sk-SK" sz="2400" dirty="0">
                <a:latin typeface="+mj-lt"/>
              </a:rPr>
              <a:t>rozvoj poznávacích záujmov a potrieb žiakov, rozvoj ich poznávacích schopností, rozvoj tvorivých schopností, rozvoj schopnosti racionálne sa učiť a pružne sa prispôsobovať rýchle sa meniacim podmienkam života.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6C878-AC7E-4BC2-BFF5-A06E16AC7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844824"/>
            <a:ext cx="2880320" cy="3600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4BB798-B3CC-4E36-9492-8B5FB8F0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17232"/>
            <a:ext cx="8229600" cy="1265238"/>
          </a:xfrm>
        </p:spPr>
        <p:txBody>
          <a:bodyPr>
            <a:normAutofit/>
          </a:bodyPr>
          <a:lstStyle/>
          <a:p>
            <a:pPr algn="ctr"/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„Didaktika patrí k ped. teórii a praxi ako trne k ruži. Nedá sa prehliadnuť a ani odmyslieť.“</a:t>
            </a:r>
            <a:b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Peterssen</a:t>
            </a:r>
          </a:p>
        </p:txBody>
      </p:sp>
    </p:spTree>
    <p:extLst>
      <p:ext uri="{BB962C8B-B14F-4D97-AF65-F5344CB8AC3E}">
        <p14:creationId xmlns:p14="http://schemas.microsoft.com/office/powerpoint/2010/main" val="411596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/>
              <a:t>Komponenty (prvky) vyuč. procesu.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31886-068C-48F9-859A-4D781F7E4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82550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1E9B2A-24AE-4ED2-B41A-F0AE695167DD}"/>
              </a:ext>
            </a:extLst>
          </p:cNvPr>
          <p:cNvSpPr/>
          <p:nvPr/>
        </p:nvSpPr>
        <p:spPr>
          <a:xfrm>
            <a:off x="4139952" y="616987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Ktoré ?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/>
              <a:t>Komponenty (prvky) vyuč. procesu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32856"/>
            <a:ext cx="8507288" cy="4248472"/>
          </a:xfrm>
        </p:spPr>
        <p:txBody>
          <a:bodyPr/>
          <a:lstStyle/>
          <a:p>
            <a:pPr lvl="0"/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Ciele procesu vyučovania;</a:t>
            </a:r>
          </a:p>
          <a:p>
            <a:pPr lvl="0"/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Obsah (učivo);</a:t>
            </a:r>
          </a:p>
          <a:p>
            <a:pPr lvl="0"/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Súčinnosť učiteľa a žiakov;</a:t>
            </a:r>
          </a:p>
          <a:p>
            <a:pPr lvl="0"/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Metódy, organizačné formy a didaktické prostriedky, </a:t>
            </a:r>
          </a:p>
          <a:p>
            <a:pPr lvl="0"/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Didaktické zásady;</a:t>
            </a:r>
          </a:p>
          <a:p>
            <a:pPr lvl="0"/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Podmienky, za ktorých proces vyučovania prebieha.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05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5E94-0F5E-46D5-8C35-2F9EA55E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77A2-3975-400C-B7E9-BCF6973E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sk-SK" sz="1400" dirty="0"/>
          </a:p>
          <a:p>
            <a:r>
              <a:rPr lang="sk-SK" sz="1600" dirty="0"/>
              <a:t>HOFFMANN, C., 2009. </a:t>
            </a:r>
            <a:r>
              <a:rPr lang="sk-SK" sz="1600" i="1" dirty="0"/>
              <a:t>Eine Klasse – ein Team! Methoden zum kooperativen Lernen</a:t>
            </a:r>
            <a:r>
              <a:rPr lang="sk-SK" sz="1600" dirty="0"/>
              <a:t>. </a:t>
            </a:r>
            <a:r>
              <a:rPr lang="de-DE" sz="1600" dirty="0"/>
              <a:t>Mülheiman der Ruhr: Verlag an der Ruhr</a:t>
            </a:r>
            <a:r>
              <a:rPr lang="sk-SK" sz="1600" dirty="0"/>
              <a:t>.</a:t>
            </a:r>
          </a:p>
          <a:p>
            <a:r>
              <a:rPr lang="sk-SK" sz="1600" dirty="0"/>
              <a:t>HOFFMANN, C., 2010. </a:t>
            </a:r>
            <a:r>
              <a:rPr lang="de-DE" sz="1600" i="1" dirty="0"/>
              <a:t>Kooperatives Lernen - Kooperativer Unterricht.</a:t>
            </a:r>
            <a:r>
              <a:rPr lang="de-DE" sz="1600" dirty="0"/>
              <a:t> Mülheiman der Ruhr: Verlag an der Ruhr, </a:t>
            </a:r>
            <a:r>
              <a:rPr lang="sk-SK" sz="1600" dirty="0"/>
              <a:t>KASÍKOVÁ, H.1997. </a:t>
            </a:r>
            <a:r>
              <a:rPr lang="sk-SK" sz="1600" i="1" dirty="0"/>
              <a:t>Kooperativní učení, kooperativní škola. </a:t>
            </a:r>
            <a:r>
              <a:rPr lang="sk-SK" sz="1600" dirty="0"/>
              <a:t>Praha: Portál. </a:t>
            </a:r>
          </a:p>
          <a:p>
            <a:r>
              <a:rPr lang="sk-SK" sz="1600" dirty="0"/>
              <a:t>IŠTVAN, I., 2016. </a:t>
            </a:r>
            <a:r>
              <a:rPr lang="sk-SK" sz="1600" i="1" dirty="0"/>
              <a:t>Vybrané kapitoly z didaktiky</a:t>
            </a:r>
            <a:r>
              <a:rPr lang="sk-SK" sz="1600" dirty="0"/>
              <a:t>. Prešov: Vydavateľstvo PU.</a:t>
            </a:r>
          </a:p>
          <a:p>
            <a:r>
              <a:rPr lang="sk-SK" sz="1600" dirty="0"/>
              <a:t>KASÍKOVÁ, H. a J. VALENTA, 1994. </a:t>
            </a:r>
            <a:r>
              <a:rPr lang="sk-SK" sz="1600" i="1" dirty="0"/>
              <a:t>Reformu dělá učitel.</a:t>
            </a:r>
            <a:r>
              <a:rPr lang="sk-SK" sz="1600" dirty="0"/>
              <a:t> Praha: Ikarus, </a:t>
            </a:r>
          </a:p>
          <a:p>
            <a:r>
              <a:rPr lang="sk-SK" sz="1600" dirty="0"/>
              <a:t>KALHOUS, Z. a O. OBST, 2002. </a:t>
            </a:r>
            <a:r>
              <a:rPr lang="sk-SK" sz="1600" i="1" dirty="0"/>
              <a:t>Školní didaktika. </a:t>
            </a:r>
            <a:r>
              <a:rPr lang="sk-SK" sz="1600" dirty="0"/>
              <a:t>Praha: Portál.</a:t>
            </a:r>
          </a:p>
          <a:p>
            <a:r>
              <a:rPr lang="sk-SK" sz="1600" dirty="0"/>
              <a:t>KONRAD, K. a S. TRAUB, 2012. </a:t>
            </a:r>
            <a:r>
              <a:rPr lang="sk-SK" sz="1600" i="1" dirty="0"/>
              <a:t>Kooperatives Lernen. Theorie und Praxis in Schule, Hochschule und Erwachcenenbildung. </a:t>
            </a:r>
            <a:r>
              <a:rPr lang="sk-SK" sz="1600" dirty="0"/>
              <a:t>Baltmannsweiler: Schneider Verlag Hohengehren.</a:t>
            </a:r>
          </a:p>
          <a:p>
            <a:r>
              <a:rPr lang="sk-SK" sz="1600" dirty="0"/>
              <a:t>PETLÁK, E., 2016. </a:t>
            </a:r>
            <a:r>
              <a:rPr lang="sk-SK" sz="1600" i="1" dirty="0"/>
              <a:t>Všeobecná didaktika</a:t>
            </a:r>
            <a:r>
              <a:rPr lang="sk-SK" sz="1600" dirty="0"/>
              <a:t>. Bratislava: Iris. </a:t>
            </a:r>
          </a:p>
          <a:p>
            <a:r>
              <a:rPr lang="sk-SK" sz="1600" dirty="0"/>
              <a:t>SKALKOVÁ, J., 2006. </a:t>
            </a:r>
            <a:r>
              <a:rPr lang="sk-SK" sz="1600" i="1" dirty="0"/>
              <a:t>Obecná didaktika</a:t>
            </a:r>
            <a:r>
              <a:rPr lang="sk-SK" sz="1600" dirty="0"/>
              <a:t>. Praha: Grada.</a:t>
            </a:r>
          </a:p>
          <a:p>
            <a:r>
              <a:rPr lang="sk-SK" sz="1600" dirty="0"/>
              <a:t>TUREK, I., 2014. </a:t>
            </a:r>
            <a:r>
              <a:rPr lang="sk-SK" sz="1600" i="1" dirty="0"/>
              <a:t>Didaktika</a:t>
            </a:r>
            <a:r>
              <a:rPr lang="sk-SK" sz="1600" dirty="0"/>
              <a:t>. Wolters Kluwer.</a:t>
            </a:r>
          </a:p>
        </p:txBody>
      </p:sp>
    </p:spTree>
    <p:extLst>
      <p:ext uri="{BB962C8B-B14F-4D97-AF65-F5344CB8AC3E}">
        <p14:creationId xmlns:p14="http://schemas.microsoft.com/office/powerpoint/2010/main" val="358411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57438" y="198438"/>
            <a:ext cx="6588125" cy="2087562"/>
          </a:xfrm>
        </p:spPr>
        <p:txBody>
          <a:bodyPr/>
          <a:lstStyle/>
          <a:p>
            <a:pPr eaLnBrk="1" hangingPunct="1">
              <a:defRPr/>
            </a:pPr>
            <a:r>
              <a:rPr lang="sk-SK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313" y="3886200"/>
            <a:ext cx="7643812" cy="1971675"/>
          </a:xfrm>
        </p:spPr>
        <p:txBody>
          <a:bodyPr/>
          <a:lstStyle/>
          <a:p>
            <a:pPr eaLnBrk="1" hangingPunct="1">
              <a:defRPr/>
            </a:pPr>
            <a:r>
              <a:rPr lang="sk-SK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 pozornosť. </a:t>
            </a:r>
          </a:p>
        </p:txBody>
      </p:sp>
      <p:pic>
        <p:nvPicPr>
          <p:cNvPr id="32772" name="Obrázek 3" descr="slnk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/>
              <a:t>Pojem a predmet didaktiky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>
                <a:latin typeface="+mj-lt"/>
              </a:rPr>
              <a:t>grécke slovo „</a:t>
            </a:r>
            <a:r>
              <a:rPr lang="sk-SK" sz="2400" i="1" dirty="0" err="1">
                <a:latin typeface="+mj-lt"/>
              </a:rPr>
              <a:t>didaskein</a:t>
            </a:r>
            <a:r>
              <a:rPr lang="sk-SK" sz="2400" dirty="0">
                <a:latin typeface="+mj-lt"/>
              </a:rPr>
              <a:t>“ = učiť, vyučovať, poučovať</a:t>
            </a:r>
          </a:p>
          <a:p>
            <a:r>
              <a:rPr lang="sk-SK" sz="2400" dirty="0">
                <a:latin typeface="+mj-lt"/>
              </a:rPr>
              <a:t>                    </a:t>
            </a:r>
            <a:r>
              <a:rPr lang="sk-SK" sz="2400" i="1" dirty="0">
                <a:latin typeface="+mj-lt"/>
              </a:rPr>
              <a:t>„didasko“ = </a:t>
            </a:r>
            <a:r>
              <a:rPr lang="sk-SK" sz="2400" dirty="0">
                <a:latin typeface="+mj-lt"/>
              </a:rPr>
              <a:t>učím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4 východiská:</a:t>
            </a:r>
          </a:p>
          <a:p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Didaktika ako umenie učiť </a:t>
            </a:r>
            <a:r>
              <a:rPr lang="sk-SK" sz="2400" dirty="0">
                <a:latin typeface="+mj-lt"/>
              </a:rPr>
              <a:t>(W. Ratke, J.A. Komenský)</a:t>
            </a:r>
          </a:p>
          <a:p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Didaktika ako veda o vyučovaní </a:t>
            </a:r>
            <a:r>
              <a:rPr lang="sk-SK" sz="2400" dirty="0">
                <a:latin typeface="+mj-lt"/>
              </a:rPr>
              <a:t>(J.F. </a:t>
            </a:r>
            <a:r>
              <a:rPr lang="sk-SK" sz="2400" dirty="0" err="1">
                <a:latin typeface="+mj-lt"/>
              </a:rPr>
              <a:t>Herbart</a:t>
            </a:r>
            <a:r>
              <a:rPr lang="sk-SK" sz="2400" dirty="0">
                <a:latin typeface="+mj-lt"/>
              </a:rPr>
              <a:t>, </a:t>
            </a:r>
            <a:r>
              <a:rPr lang="sk-SK" sz="2400" dirty="0" err="1">
                <a:latin typeface="+mj-lt"/>
              </a:rPr>
              <a:t>Ušinskij</a:t>
            </a:r>
            <a:r>
              <a:rPr lang="sk-SK" sz="2400" dirty="0">
                <a:latin typeface="+mj-lt"/>
              </a:rPr>
              <a:t>, O. </a:t>
            </a:r>
            <a:r>
              <a:rPr lang="sk-SK" sz="2400" dirty="0" err="1">
                <a:latin typeface="+mj-lt"/>
              </a:rPr>
              <a:t>Chlup</a:t>
            </a:r>
            <a:r>
              <a:rPr lang="sk-SK" sz="2400" dirty="0">
                <a:latin typeface="+mj-lt"/>
              </a:rPr>
              <a:t>)</a:t>
            </a:r>
          </a:p>
          <a:p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Didaktika ako veda o vzdelávaní </a:t>
            </a:r>
            <a:r>
              <a:rPr lang="sk-SK" sz="2400" dirty="0">
                <a:latin typeface="+mj-lt"/>
              </a:rPr>
              <a:t>(O. </a:t>
            </a:r>
            <a:r>
              <a:rPr lang="sk-SK" sz="2400" dirty="0" err="1">
                <a:latin typeface="+mj-lt"/>
              </a:rPr>
              <a:t>Wilmann</a:t>
            </a:r>
            <a:r>
              <a:rPr lang="sk-SK" sz="2400" dirty="0">
                <a:latin typeface="+mj-lt"/>
              </a:rPr>
              <a:t>)</a:t>
            </a:r>
          </a:p>
          <a:p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Didaktika ako 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A7D37-7774-41EE-B4A5-3833464C8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60" y="2123475"/>
            <a:ext cx="3982580" cy="3982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88363" cy="757222"/>
          </a:xfrm>
        </p:spPr>
        <p:txBody>
          <a:bodyPr/>
          <a:lstStyle/>
          <a:p>
            <a:r>
              <a:rPr lang="sk-SK" sz="3600" b="1" dirty="0"/>
              <a:t>Didaktika ako umenie učiť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sk-SK" sz="2400" dirty="0">
              <a:latin typeface="+mj-lt"/>
            </a:endParaRPr>
          </a:p>
          <a:p>
            <a:r>
              <a:rPr lang="sk-SK" sz="2400" dirty="0">
                <a:latin typeface="+mj-lt"/>
              </a:rPr>
              <a:t>17. stor. </a:t>
            </a:r>
          </a:p>
          <a:p>
            <a:pPr marL="0" indent="0">
              <a:buNone/>
            </a:pPr>
            <a:r>
              <a:rPr lang="sk-SK" sz="2400" dirty="0">
                <a:latin typeface="+mj-lt"/>
              </a:rPr>
              <a:t>    </a:t>
            </a:r>
            <a:r>
              <a:rPr lang="sk-SK" sz="2400" dirty="0">
                <a:solidFill>
                  <a:schemeClr val="accent2"/>
                </a:solidFill>
                <a:latin typeface="+mj-lt"/>
              </a:rPr>
              <a:t>W. Ratke </a:t>
            </a:r>
            <a:r>
              <a:rPr lang="sk-SK" sz="2400" dirty="0">
                <a:latin typeface="+mj-lt"/>
              </a:rPr>
              <a:t>(1571-1635)       </a:t>
            </a:r>
          </a:p>
          <a:p>
            <a:pPr marL="0" indent="0">
              <a:buNone/>
            </a:pPr>
            <a:r>
              <a:rPr lang="sk-SK" sz="2400" dirty="0">
                <a:latin typeface="+mj-lt"/>
              </a:rPr>
              <a:t>	(Nova didactica)</a:t>
            </a:r>
          </a:p>
          <a:p>
            <a:pPr marL="0" indent="0">
              <a:buNone/>
            </a:pPr>
            <a:endParaRPr lang="sk-SK" sz="2400" dirty="0">
              <a:latin typeface="+mj-lt"/>
            </a:endParaRPr>
          </a:p>
          <a:p>
            <a:pPr>
              <a:buNone/>
            </a:pPr>
            <a:r>
              <a:rPr lang="sk-SK" sz="2400" dirty="0">
                <a:solidFill>
                  <a:schemeClr val="accent2"/>
                </a:solidFill>
                <a:latin typeface="+mj-lt"/>
              </a:rPr>
              <a:t>   J. A. Komenský </a:t>
            </a:r>
            <a:r>
              <a:rPr lang="sk-SK" sz="2400" dirty="0">
                <a:latin typeface="+mj-lt"/>
              </a:rPr>
              <a:t>(1592-1670) 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		(Didactica Magna, 1657) </a:t>
            </a:r>
          </a:p>
          <a:p>
            <a:pPr>
              <a:buNone/>
            </a:pPr>
            <a:endParaRPr lang="sk-SK" sz="2400" dirty="0">
              <a:latin typeface="+mj-lt"/>
            </a:endParaRPr>
          </a:p>
          <a:p>
            <a:pPr>
              <a:buNone/>
            </a:pPr>
            <a:r>
              <a:rPr lang="sk-SK" sz="2400" b="1" dirty="0">
                <a:latin typeface="+mj-lt"/>
              </a:rPr>
              <a:t> 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Didaktika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– </a:t>
            </a: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všeobecné umenie, ako učiť všetkých všetkému </a:t>
            </a:r>
          </a:p>
          <a:p>
            <a:pPr>
              <a:buNone/>
            </a:pPr>
            <a:endParaRPr lang="sk-SK" sz="2400" i="1" dirty="0">
              <a:latin typeface="+mj-lt"/>
            </a:endParaRPr>
          </a:p>
          <a:p>
            <a:pPr>
              <a:buNone/>
            </a:pPr>
            <a:r>
              <a:rPr lang="sk-SK" sz="2400" i="1" dirty="0">
                <a:latin typeface="+mj-lt"/>
              </a:rPr>
              <a:t>  </a:t>
            </a:r>
            <a:endParaRPr lang="sk-SK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Didactica Magna ( J.A.K, 1657)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57298"/>
            <a:ext cx="8488363" cy="53578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sk-SK" sz="2400" dirty="0">
                <a:latin typeface="+mj-lt"/>
              </a:rPr>
              <a:t>Definuje didaktika ako: </a:t>
            </a:r>
          </a:p>
          <a:p>
            <a:pPr algn="just">
              <a:lnSpc>
                <a:spcPct val="150000"/>
              </a:lnSpc>
              <a:buNone/>
            </a:pP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	„všeobecné umenie učiť všetkých všetko alebo spoľahlivý a vyberaný spôsob, ako možno po všetkých obciach, mestách a dedinách niektorého kresťanského štátu zriaďovať také školy, aby sa všetka mládež oboch pohlaví bez akejkoľvek výnimky mohla vyučovať v náukách, zušľachťovať v mravoch, napĺňať zbožnosťou, a tak v rokoch dospievania stručne, príjemne a dôkladne sa naučiť všetko, čo je potrebné pre prítomný a budúci život.“</a:t>
            </a:r>
          </a:p>
        </p:txBody>
      </p:sp>
    </p:spTree>
    <p:extLst>
      <p:ext uri="{BB962C8B-B14F-4D97-AF65-F5344CB8AC3E}">
        <p14:creationId xmlns:p14="http://schemas.microsoft.com/office/powerpoint/2010/main" val="284335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J.A.Komenský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57298"/>
            <a:ext cx="8488363" cy="5357850"/>
          </a:xfrm>
        </p:spPr>
        <p:txBody>
          <a:bodyPr>
            <a:normAutofit/>
          </a:bodyPr>
          <a:lstStyle/>
          <a:p>
            <a:pPr>
              <a:buNone/>
            </a:pPr>
            <a:endParaRPr lang="sk-SK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sk-SK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Didaktika = pedagogika </a:t>
            </a:r>
            <a:r>
              <a:rPr lang="sk-SK" sz="2400" dirty="0">
                <a:latin typeface="+mj-lt"/>
              </a:rPr>
              <a:t>(celá náuka o výchove) </a:t>
            </a:r>
          </a:p>
          <a:p>
            <a:pPr algn="just">
              <a:buNone/>
            </a:pPr>
            <a:r>
              <a:rPr lang="sk-SK" sz="2400" dirty="0">
                <a:latin typeface="+mj-lt"/>
              </a:rPr>
              <a:t>– všeobecné otázky cieľov a úloh výchovy, otázky obsahu vzdelanie, vyučovanie metódy, zásady, organizácia školskej sústavy a pod.</a:t>
            </a:r>
          </a:p>
        </p:txBody>
      </p:sp>
    </p:spTree>
    <p:extLst>
      <p:ext uri="{BB962C8B-B14F-4D97-AF65-F5344CB8AC3E}">
        <p14:creationId xmlns:p14="http://schemas.microsoft.com/office/powerpoint/2010/main" val="135087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z="36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5069160"/>
          </a:xfrm>
        </p:spPr>
        <p:txBody>
          <a:bodyPr>
            <a:normAutofit fontScale="92500"/>
          </a:bodyPr>
          <a:lstStyle/>
          <a:p>
            <a:endParaRPr lang="sk-SK" sz="2400" dirty="0">
              <a:solidFill>
                <a:schemeClr val="accent2"/>
              </a:solidFill>
              <a:latin typeface="+mj-lt"/>
            </a:endParaRPr>
          </a:p>
          <a:p>
            <a:r>
              <a:rPr lang="sk-SK" sz="2400" dirty="0">
                <a:solidFill>
                  <a:schemeClr val="accent2"/>
                </a:solidFill>
                <a:latin typeface="+mj-lt"/>
              </a:rPr>
              <a:t>J. Locke </a:t>
            </a:r>
            <a:r>
              <a:rPr lang="sk-SK" sz="2400" dirty="0">
                <a:latin typeface="+mj-lt"/>
              </a:rPr>
              <a:t>(1632-1704)</a:t>
            </a:r>
          </a:p>
          <a:p>
            <a:r>
              <a:rPr lang="sk-SK" sz="2400" dirty="0">
                <a:latin typeface="+mj-lt"/>
              </a:rPr>
              <a:t>Niekoľko myšlienok  o výchove</a:t>
            </a:r>
          </a:p>
          <a:p>
            <a:endParaRPr lang="sk-SK" sz="2400" dirty="0">
              <a:latin typeface="+mj-lt"/>
            </a:endParaRPr>
          </a:p>
          <a:p>
            <a:r>
              <a:rPr lang="sk-SK" sz="2400" dirty="0">
                <a:solidFill>
                  <a:schemeClr val="accent2"/>
                </a:solidFill>
                <a:latin typeface="+mj-lt"/>
              </a:rPr>
              <a:t>J.J. Rousseaua </a:t>
            </a:r>
            <a:r>
              <a:rPr lang="sk-SK" sz="2400" dirty="0">
                <a:latin typeface="+mj-lt"/>
              </a:rPr>
              <a:t>(1712-1778)</a:t>
            </a:r>
          </a:p>
          <a:p>
            <a:r>
              <a:rPr lang="sk-SK" sz="2400" dirty="0">
                <a:latin typeface="+mj-lt"/>
              </a:rPr>
              <a:t>Emil alebo o výchove</a:t>
            </a:r>
          </a:p>
          <a:p>
            <a:endParaRPr lang="sk-SK" sz="2400" dirty="0">
              <a:latin typeface="+mj-lt"/>
            </a:endParaRPr>
          </a:p>
          <a:p>
            <a:r>
              <a:rPr lang="sk-SK" sz="2400" dirty="0">
                <a:solidFill>
                  <a:schemeClr val="accent2"/>
                </a:solidFill>
                <a:latin typeface="+mj-lt"/>
              </a:rPr>
              <a:t>J. H. Pestalozzi </a:t>
            </a:r>
            <a:r>
              <a:rPr lang="sk-SK" sz="2400" dirty="0">
                <a:latin typeface="+mj-lt"/>
              </a:rPr>
              <a:t>(1776-1827) </a:t>
            </a:r>
          </a:p>
          <a:p>
            <a:r>
              <a:rPr lang="sk-SK" sz="2400" dirty="0">
                <a:latin typeface="+mj-lt"/>
              </a:rPr>
              <a:t>Ako Gertrúda učí svoje detí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 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2C5DF-BD48-48EA-9ACD-889C60225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4248472" cy="424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/>
              <a:t>Didaktika ako veda o vyučovaní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>
                <a:latin typeface="+mj-lt"/>
              </a:rPr>
              <a:t>J. F. Herbart (1776-1848) </a:t>
            </a:r>
          </a:p>
          <a:p>
            <a:r>
              <a:rPr lang="sk-SK" sz="2400" dirty="0">
                <a:latin typeface="+mj-lt"/>
              </a:rPr>
              <a:t>Náčrt prednášok z pedagogiky</a:t>
            </a:r>
          </a:p>
          <a:p>
            <a:endParaRPr lang="sk-SK" sz="2400" dirty="0">
              <a:latin typeface="+mj-lt"/>
            </a:endParaRPr>
          </a:p>
          <a:p>
            <a:pPr>
              <a:buNone/>
            </a:pPr>
            <a:r>
              <a:rPr lang="sk-SK" sz="2400" dirty="0">
                <a:latin typeface="+mj-lt"/>
              </a:rPr>
              <a:t> Výchova  - 3 formy: 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vláda, výcvik k disciplíne a vyučovanie</a:t>
            </a:r>
          </a:p>
          <a:p>
            <a:pPr>
              <a:buNone/>
            </a:pPr>
            <a:endParaRPr lang="sk-SK" sz="2400" b="1" dirty="0">
              <a:latin typeface="+mj-lt"/>
            </a:endParaRPr>
          </a:p>
          <a:p>
            <a:pPr>
              <a:buNone/>
            </a:pPr>
            <a:r>
              <a:rPr lang="sk-SK" sz="2400" b="1" dirty="0">
                <a:latin typeface="+mj-lt"/>
              </a:rPr>
              <a:t>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Didaktika 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- </a:t>
            </a: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veda o vyučovaní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                   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- sústreďuje sa na problém vyučovacích predmetov (výber, usporiadanie, zoradenie, stvárnenie)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0B283-15D6-4647-82BF-28018BFA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00200"/>
            <a:ext cx="2868164" cy="3002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603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0F9991-7577-4716-B2EC-ECA43F3C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1052736"/>
            <a:ext cx="2219325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/>
              <a:t>Didaktika ako veda o vzdelávaní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714488"/>
            <a:ext cx="8334003" cy="473884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sk-SK" sz="2400" dirty="0">
                <a:latin typeface="+mj-lt"/>
              </a:rPr>
              <a:t>O. P. A. Willmann (1839-1920)</a:t>
            </a:r>
          </a:p>
          <a:p>
            <a:pPr>
              <a:lnSpc>
                <a:spcPct val="150000"/>
              </a:lnSpc>
              <a:buNone/>
            </a:pP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Didaktika 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- </a:t>
            </a: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veda o získavaní vzdelania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                  - 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obsahom je: školstvo, vzdelávanie v historickom a sociálnom stvárnení, získavanie vzdelania, jeho obsah, osoby, ktoré sa ho zúčastňujú.</a:t>
            </a:r>
          </a:p>
          <a:p>
            <a:pPr>
              <a:buNone/>
            </a:pP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sk-SK" sz="2400" dirty="0">
                <a:latin typeface="+mj-lt"/>
              </a:rPr>
              <a:t>Odlišnosť v zreteli :   pedagogika  - výchovné procesy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				 didaktika – vzdelávacie procesy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				 výchova  - mravná asimilácia</a:t>
            </a:r>
          </a:p>
          <a:p>
            <a:pPr>
              <a:buNone/>
            </a:pPr>
            <a:r>
              <a:rPr lang="sk-SK" sz="2400" dirty="0">
                <a:latin typeface="+mj-lt"/>
              </a:rPr>
              <a:t>				 vzdelávanie – duchovná asimilácia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F36502E-95F4-4145-91A2-1767A542582C}" vid="{A487ACA1-23B1-44C4-AE77-7B6F4E97140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FCA2F78622BF4592E3D73DC2D321D0" ma:contentTypeVersion="2" ma:contentTypeDescription="Vytvoří nový dokument" ma:contentTypeScope="" ma:versionID="63b885cc986dd6ee27acf5c602c2f255">
  <xsd:schema xmlns:xsd="http://www.w3.org/2001/XMLSchema" xmlns:xs="http://www.w3.org/2001/XMLSchema" xmlns:p="http://schemas.microsoft.com/office/2006/metadata/properties" xmlns:ns2="2809c07b-5806-4e23-aa76-04ce8b9c8249" targetNamespace="http://schemas.microsoft.com/office/2006/metadata/properties" ma:root="true" ma:fieldsID="d044eeb538e23bad455e1908bc8c8152" ns2:_="">
    <xsd:import namespace="2809c07b-5806-4e23-aa76-04ce8b9c82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9c07b-5806-4e23-aa76-04ce8b9c82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9A52C1-CC7A-4047-8EBA-7A2B85A63D38}"/>
</file>

<file path=customXml/itemProps2.xml><?xml version="1.0" encoding="utf-8"?>
<ds:datastoreItem xmlns:ds="http://schemas.openxmlformats.org/officeDocument/2006/customXml" ds:itemID="{252900C7-EE82-4351-B181-B3D128C107ED}"/>
</file>

<file path=customXml/itemProps3.xml><?xml version="1.0" encoding="utf-8"?>
<ds:datastoreItem xmlns:ds="http://schemas.openxmlformats.org/officeDocument/2006/customXml" ds:itemID="{66FCD8B0-CE0A-4D3F-AFD9-5638C57418F9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1939</TotalTime>
  <Words>1237</Words>
  <Application>Microsoft Office PowerPoint</Application>
  <PresentationFormat>On-screen Show (4:3)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Segoe Condensed</vt:lpstr>
      <vt:lpstr>Wingdings</vt:lpstr>
      <vt:lpstr>Theme1</vt:lpstr>
      <vt:lpstr>1 Didaktika ako veda. Predmet didaktiky. Vzťah didaktiky k iným vedám</vt:lpstr>
      <vt:lpstr>„Didaktika patrí k ped. teórii a praxi ako trne k ruži. Nedá sa prehliadnuť a ani odmyslieť.“        Peterssen</vt:lpstr>
      <vt:lpstr>Pojem a predmet didaktiky</vt:lpstr>
      <vt:lpstr>Didaktika ako umenie učiť</vt:lpstr>
      <vt:lpstr>Didactica Magna ( J.A.K, 1657)</vt:lpstr>
      <vt:lpstr>J.A.Komenský</vt:lpstr>
      <vt:lpstr>PowerPoint Presentation</vt:lpstr>
      <vt:lpstr>Didaktika ako veda o vyučovaní</vt:lpstr>
      <vt:lpstr>Didaktika ako veda o vzdelávaní</vt:lpstr>
      <vt:lpstr>Didaktika odpovedá na otázky:</vt:lpstr>
      <vt:lpstr>PowerPoint Presentation</vt:lpstr>
      <vt:lpstr>Didaktika</vt:lpstr>
      <vt:lpstr>Úlohy (funkcie) didaktiky:</vt:lpstr>
      <vt:lpstr>Všeobecná didaktika a špeciálne didaktiky (2 roviny)</vt:lpstr>
      <vt:lpstr>Didaktiky rozlišujeme ...</vt:lpstr>
      <vt:lpstr>PowerPoint Presentation</vt:lpstr>
      <vt:lpstr>Vzťah didaktiky k iným vedám</vt:lpstr>
      <vt:lpstr>Centrálne (základné) pojmy didaktiky</vt:lpstr>
      <vt:lpstr>3 funkcie vyučovacieho procesu</vt:lpstr>
      <vt:lpstr>Komponenty (prvky) vyuč. procesu. </vt:lpstr>
      <vt:lpstr>Komponenty (prvky) vyuč. procesu</vt:lpstr>
      <vt:lpstr>Literatúra</vt:lpstr>
      <vt:lpstr>Ďakujem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vzdelávacích potrieb v systéme ďalšieho vzdelávania učiteľov  Projekt dizertačnej práce</dc:title>
  <dc:creator>Zajacová Tatiana</dc:creator>
  <cp:lastModifiedBy>Imrich Istvan</cp:lastModifiedBy>
  <cp:revision>85</cp:revision>
  <dcterms:created xsi:type="dcterms:W3CDTF">2010-07-08T13:57:45Z</dcterms:created>
  <dcterms:modified xsi:type="dcterms:W3CDTF">2021-03-23T08:08:06Z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0x010100CCFCA2F78622BF4592E3D73DC2D321D0</vt:lpwstr>
  </property>
</Properties>
</file>