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71" r:id="rId2"/>
    <p:sldId id="272" r:id="rId3"/>
    <p:sldId id="273" r:id="rId4"/>
    <p:sldId id="256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9" r:id="rId13"/>
    <p:sldId id="274" r:id="rId14"/>
    <p:sldId id="265" r:id="rId15"/>
    <p:sldId id="275" r:id="rId16"/>
    <p:sldId id="276" r:id="rId17"/>
    <p:sldId id="277" r:id="rId18"/>
    <p:sldId id="278" r:id="rId19"/>
    <p:sldId id="281" r:id="rId20"/>
    <p:sldId id="282" r:id="rId21"/>
    <p:sldId id="283" r:id="rId22"/>
  </p:sldIdLst>
  <p:sldSz cx="10837863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1" autoAdjust="0"/>
    <p:restoredTop sz="94660"/>
  </p:normalViewPr>
  <p:slideViewPr>
    <p:cSldViewPr>
      <p:cViewPr varScale="1">
        <p:scale>
          <a:sx n="105" d="100"/>
          <a:sy n="105" d="100"/>
        </p:scale>
        <p:origin x="648" y="90"/>
      </p:cViewPr>
      <p:guideLst>
        <p:guide orient="horz" pos="2160"/>
        <p:guide pos="3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29231-5333-4F81-816A-EA7533239D1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68F881B7-A983-44AF-9AD4-565513F9A73D}">
      <dgm:prSet phldrT="[Text]"/>
      <dgm:spPr/>
      <dgm:t>
        <a:bodyPr/>
        <a:lstStyle/>
        <a:p>
          <a:r>
            <a:rPr lang="sk-SK" dirty="0" smtClean="0"/>
            <a:t>Veľká hospodárska kríza</a:t>
          </a:r>
          <a:endParaRPr lang="sk-SK" dirty="0"/>
        </a:p>
      </dgm:t>
    </dgm:pt>
    <dgm:pt modelId="{183C21FA-4F50-4C45-B890-17C8645F4B90}" type="parTrans" cxnId="{45DDB4AB-E204-450E-A852-E9B900CA7146}">
      <dgm:prSet/>
      <dgm:spPr/>
      <dgm:t>
        <a:bodyPr/>
        <a:lstStyle/>
        <a:p>
          <a:endParaRPr lang="sk-SK"/>
        </a:p>
      </dgm:t>
    </dgm:pt>
    <dgm:pt modelId="{BB124C58-7AC5-4AC7-93FC-03AE0D97CA61}" type="sibTrans" cxnId="{45DDB4AB-E204-450E-A852-E9B900CA7146}">
      <dgm:prSet/>
      <dgm:spPr/>
      <dgm:t>
        <a:bodyPr/>
        <a:lstStyle/>
        <a:p>
          <a:endParaRPr lang="sk-SK"/>
        </a:p>
      </dgm:t>
    </dgm:pt>
    <dgm:pt modelId="{AF71CB01-798D-40FD-A7A4-55CA4A1BC71D}">
      <dgm:prSet phldrT="[Text]" custT="1"/>
      <dgm:spPr/>
      <dgm:t>
        <a:bodyPr/>
        <a:lstStyle/>
        <a:p>
          <a:r>
            <a:rPr lang="sk-SK" sz="18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Americké banky</a:t>
          </a:r>
          <a:endParaRPr lang="sk-SK" sz="18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0F93AD-1BF3-45C2-A59E-3B08075D8BC9}" type="parTrans" cxnId="{59338424-29FE-46C5-8F5F-966B3A6D1852}">
      <dgm:prSet/>
      <dgm:spPr/>
      <dgm:t>
        <a:bodyPr/>
        <a:lstStyle/>
        <a:p>
          <a:endParaRPr lang="sk-SK"/>
        </a:p>
      </dgm:t>
    </dgm:pt>
    <dgm:pt modelId="{739E532B-7FD1-491F-9A87-2CA026CD0442}" type="sibTrans" cxnId="{59338424-29FE-46C5-8F5F-966B3A6D1852}">
      <dgm:prSet/>
      <dgm:spPr/>
      <dgm:t>
        <a:bodyPr/>
        <a:lstStyle/>
        <a:p>
          <a:endParaRPr lang="sk-SK"/>
        </a:p>
      </dgm:t>
    </dgm:pt>
    <dgm:pt modelId="{CEBC05CA-68C8-4E7F-B0F9-C8142B9BDCCD}">
      <dgm:prSet phldrT="[Text]" custT="1"/>
      <dgm:spPr/>
      <dgm:t>
        <a:bodyPr/>
        <a:lstStyle/>
        <a:p>
          <a:r>
            <a:rPr lang="sk-SK" sz="18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Európske banky</a:t>
          </a:r>
          <a:endParaRPr lang="sk-SK" sz="18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8C5A17-C0E4-4BE1-886E-DEDBB909F6CA}" type="parTrans" cxnId="{199CB3B3-32EB-4619-BB2B-7A2EB3E365E9}">
      <dgm:prSet/>
      <dgm:spPr/>
      <dgm:t>
        <a:bodyPr/>
        <a:lstStyle/>
        <a:p>
          <a:endParaRPr lang="sk-SK"/>
        </a:p>
      </dgm:t>
    </dgm:pt>
    <dgm:pt modelId="{FFCFD771-99A4-40E6-BC02-4652E3CF4E3C}" type="sibTrans" cxnId="{199CB3B3-32EB-4619-BB2B-7A2EB3E365E9}">
      <dgm:prSet/>
      <dgm:spPr/>
      <dgm:t>
        <a:bodyPr/>
        <a:lstStyle/>
        <a:p>
          <a:endParaRPr lang="sk-SK"/>
        </a:p>
      </dgm:t>
    </dgm:pt>
    <dgm:pt modelId="{BA9B3D64-9866-4C24-B124-4B7FCA2E45C1}">
      <dgm:prSet phldrT="[Text]" custT="1"/>
      <dgm:spPr/>
      <dgm:t>
        <a:bodyPr/>
        <a:lstStyle/>
        <a:p>
          <a:r>
            <a:rPr lang="sk-SK" sz="18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Investície, spotreba</a:t>
          </a:r>
          <a:endParaRPr lang="sk-SK" sz="18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BED1D7-7179-4E51-9F0A-C593133BEE0D}" type="parTrans" cxnId="{2845A055-5038-4FFB-93AE-ABC74CF36BAF}">
      <dgm:prSet/>
      <dgm:spPr/>
      <dgm:t>
        <a:bodyPr/>
        <a:lstStyle/>
        <a:p>
          <a:endParaRPr lang="sk-SK"/>
        </a:p>
      </dgm:t>
    </dgm:pt>
    <dgm:pt modelId="{4050F8FF-DD10-4D7D-A38B-326429D6BD22}" type="sibTrans" cxnId="{2845A055-5038-4FFB-93AE-ABC74CF36BAF}">
      <dgm:prSet/>
      <dgm:spPr/>
      <dgm:t>
        <a:bodyPr/>
        <a:lstStyle/>
        <a:p>
          <a:endParaRPr lang="sk-SK"/>
        </a:p>
      </dgm:t>
    </dgm:pt>
    <dgm:pt modelId="{8064B9D1-5EA2-4199-B4DD-1F3DBA35CDDC}">
      <dgm:prSet phldrT="[Text]" custT="1"/>
      <dgm:spPr/>
      <dgm:t>
        <a:bodyPr/>
        <a:lstStyle/>
        <a:p>
          <a:r>
            <a:rPr lang="sk-SK" sz="18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Pokles ziskov</a:t>
          </a:r>
          <a:endParaRPr lang="sk-SK" sz="18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328996-AF6E-4B14-B890-87420C2FB65F}" type="parTrans" cxnId="{8B9491CE-E6EE-4C48-9551-67DB8730196D}">
      <dgm:prSet/>
      <dgm:spPr/>
      <dgm:t>
        <a:bodyPr/>
        <a:lstStyle/>
        <a:p>
          <a:endParaRPr lang="sk-SK"/>
        </a:p>
      </dgm:t>
    </dgm:pt>
    <dgm:pt modelId="{2F13C5DD-29FC-4423-B1A9-B87E6E5DB31D}" type="sibTrans" cxnId="{8B9491CE-E6EE-4C48-9551-67DB8730196D}">
      <dgm:prSet/>
      <dgm:spPr/>
      <dgm:t>
        <a:bodyPr/>
        <a:lstStyle/>
        <a:p>
          <a:endParaRPr lang="sk-SK"/>
        </a:p>
      </dgm:t>
    </dgm:pt>
    <dgm:pt modelId="{712C6B7C-1686-4ADD-A760-BBFCF7C472E8}">
      <dgm:prSet phldrT="[Text]" custT="1"/>
      <dgm:spPr/>
      <dgm:t>
        <a:bodyPr/>
        <a:lstStyle/>
        <a:p>
          <a:r>
            <a:rPr lang="sk-SK" sz="18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Znižovanie výroby</a:t>
          </a:r>
          <a:endParaRPr lang="sk-SK" sz="18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23B1B3-8890-46A2-845C-70DD38335095}" type="parTrans" cxnId="{588C9F95-FF8B-4C4F-920B-8BAE6685F962}">
      <dgm:prSet/>
      <dgm:spPr/>
      <dgm:t>
        <a:bodyPr/>
        <a:lstStyle/>
        <a:p>
          <a:endParaRPr lang="sk-SK"/>
        </a:p>
      </dgm:t>
    </dgm:pt>
    <dgm:pt modelId="{688A82A0-EE1D-44C6-ACB0-173289320C12}" type="sibTrans" cxnId="{588C9F95-FF8B-4C4F-920B-8BAE6685F962}">
      <dgm:prSet/>
      <dgm:spPr/>
      <dgm:t>
        <a:bodyPr/>
        <a:lstStyle/>
        <a:p>
          <a:endParaRPr lang="sk-SK"/>
        </a:p>
      </dgm:t>
    </dgm:pt>
    <dgm:pt modelId="{9D3D9BEC-3E59-4864-9EE1-7235E58D7EF9}">
      <dgm:prSet phldrT="[Text]" custT="1"/>
      <dgm:spPr/>
      <dgm:t>
        <a:bodyPr/>
        <a:lstStyle/>
        <a:p>
          <a:r>
            <a:rPr lang="sk-SK" sz="18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Nezamestnanosť</a:t>
          </a:r>
          <a:endParaRPr lang="sk-SK" sz="18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76677F-C23D-431D-8B0B-6494C89D0D36}" type="parTrans" cxnId="{62A11328-CBF1-4519-AF9E-ADFBD579075D}">
      <dgm:prSet/>
      <dgm:spPr/>
      <dgm:t>
        <a:bodyPr/>
        <a:lstStyle/>
        <a:p>
          <a:endParaRPr lang="sk-SK"/>
        </a:p>
      </dgm:t>
    </dgm:pt>
    <dgm:pt modelId="{82C80517-81E3-4C90-A497-8A57BEDC57C7}" type="sibTrans" cxnId="{62A11328-CBF1-4519-AF9E-ADFBD579075D}">
      <dgm:prSet/>
      <dgm:spPr/>
      <dgm:t>
        <a:bodyPr/>
        <a:lstStyle/>
        <a:p>
          <a:endParaRPr lang="sk-SK"/>
        </a:p>
      </dgm:t>
    </dgm:pt>
    <dgm:pt modelId="{D9D8B89C-9990-4B87-8D3C-30C818B4F785}">
      <dgm:prSet phldrT="[Text]" custT="1"/>
      <dgm:spPr/>
      <dgm:t>
        <a:bodyPr/>
        <a:lstStyle/>
        <a:p>
          <a:r>
            <a:rPr lang="sk-SK" sz="18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Pokles spotreby</a:t>
          </a:r>
          <a:endParaRPr lang="sk-SK" sz="18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ECCD64-D626-454E-A28C-ABEC77681B73}" type="parTrans" cxnId="{9A6DE65A-9C99-49E7-A770-BCC453155224}">
      <dgm:prSet/>
      <dgm:spPr/>
      <dgm:t>
        <a:bodyPr/>
        <a:lstStyle/>
        <a:p>
          <a:endParaRPr lang="sk-SK"/>
        </a:p>
      </dgm:t>
    </dgm:pt>
    <dgm:pt modelId="{B826D8E3-84D0-497A-9925-27A6A64D4A3E}" type="sibTrans" cxnId="{9A6DE65A-9C99-49E7-A770-BCC453155224}">
      <dgm:prSet/>
      <dgm:spPr/>
      <dgm:t>
        <a:bodyPr/>
        <a:lstStyle/>
        <a:p>
          <a:endParaRPr lang="sk-SK"/>
        </a:p>
      </dgm:t>
    </dgm:pt>
    <dgm:pt modelId="{0CEE32A7-913F-4BC0-91CD-DDA7D21A8E26}" type="pres">
      <dgm:prSet presAssocID="{6CE29231-5333-4F81-816A-EA7533239D1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EB141EB5-45E2-4057-A334-6E9E78E683B4}" type="pres">
      <dgm:prSet presAssocID="{68F881B7-A983-44AF-9AD4-565513F9A73D}" presName="centerShape" presStyleLbl="node0" presStyleIdx="0" presStyleCnt="1"/>
      <dgm:spPr/>
      <dgm:t>
        <a:bodyPr/>
        <a:lstStyle/>
        <a:p>
          <a:endParaRPr lang="sk-SK"/>
        </a:p>
      </dgm:t>
    </dgm:pt>
    <dgm:pt modelId="{B74BD45E-686B-4DF2-A169-3D59C007DBDF}" type="pres">
      <dgm:prSet presAssocID="{AF71CB01-798D-40FD-A7A4-55CA4A1BC71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EE7251B-67BD-4C67-B59A-5725850B4D47}" type="pres">
      <dgm:prSet presAssocID="{AF71CB01-798D-40FD-A7A4-55CA4A1BC71D}" presName="dummy" presStyleCnt="0"/>
      <dgm:spPr/>
    </dgm:pt>
    <dgm:pt modelId="{EB5DEDE0-70B6-40CA-A4D4-467E2FF20AA4}" type="pres">
      <dgm:prSet presAssocID="{739E532B-7FD1-491F-9A87-2CA026CD0442}" presName="sibTrans" presStyleLbl="sibTrans2D1" presStyleIdx="0" presStyleCnt="7"/>
      <dgm:spPr/>
      <dgm:t>
        <a:bodyPr/>
        <a:lstStyle/>
        <a:p>
          <a:endParaRPr lang="sk-SK"/>
        </a:p>
      </dgm:t>
    </dgm:pt>
    <dgm:pt modelId="{2B692EF2-603E-4C2D-975D-CC8C6BF0D1D7}" type="pres">
      <dgm:prSet presAssocID="{CEBC05CA-68C8-4E7F-B0F9-C8142B9BDCC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AABE34F-1DD9-465D-95CB-11FF63531DE8}" type="pres">
      <dgm:prSet presAssocID="{CEBC05CA-68C8-4E7F-B0F9-C8142B9BDCCD}" presName="dummy" presStyleCnt="0"/>
      <dgm:spPr/>
    </dgm:pt>
    <dgm:pt modelId="{4425F14C-D7DE-44BC-9D7C-E44C2E224768}" type="pres">
      <dgm:prSet presAssocID="{FFCFD771-99A4-40E6-BC02-4652E3CF4E3C}" presName="sibTrans" presStyleLbl="sibTrans2D1" presStyleIdx="1" presStyleCnt="7"/>
      <dgm:spPr/>
      <dgm:t>
        <a:bodyPr/>
        <a:lstStyle/>
        <a:p>
          <a:endParaRPr lang="sk-SK"/>
        </a:p>
      </dgm:t>
    </dgm:pt>
    <dgm:pt modelId="{DF126C41-E564-496A-A21E-3E9EFA5A5F9F}" type="pres">
      <dgm:prSet presAssocID="{BA9B3D64-9866-4C24-B124-4B7FCA2E45C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8E21B13-7966-42B1-8F6B-9233CD92E604}" type="pres">
      <dgm:prSet presAssocID="{BA9B3D64-9866-4C24-B124-4B7FCA2E45C1}" presName="dummy" presStyleCnt="0"/>
      <dgm:spPr/>
    </dgm:pt>
    <dgm:pt modelId="{35353CA7-41E1-4E16-B569-468B81ABA32E}" type="pres">
      <dgm:prSet presAssocID="{4050F8FF-DD10-4D7D-A38B-326429D6BD22}" presName="sibTrans" presStyleLbl="sibTrans2D1" presStyleIdx="2" presStyleCnt="7"/>
      <dgm:spPr/>
      <dgm:t>
        <a:bodyPr/>
        <a:lstStyle/>
        <a:p>
          <a:endParaRPr lang="sk-SK"/>
        </a:p>
      </dgm:t>
    </dgm:pt>
    <dgm:pt modelId="{1712C350-85CC-442B-B719-C437FEC2331E}" type="pres">
      <dgm:prSet presAssocID="{8064B9D1-5EA2-4199-B4DD-1F3DBA35CDD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3AC9666-E995-4704-AB25-A6B41EEB136B}" type="pres">
      <dgm:prSet presAssocID="{8064B9D1-5EA2-4199-B4DD-1F3DBA35CDDC}" presName="dummy" presStyleCnt="0"/>
      <dgm:spPr/>
    </dgm:pt>
    <dgm:pt modelId="{F1EA794C-781C-4310-8E4C-8A4D356C92BC}" type="pres">
      <dgm:prSet presAssocID="{2F13C5DD-29FC-4423-B1A9-B87E6E5DB31D}" presName="sibTrans" presStyleLbl="sibTrans2D1" presStyleIdx="3" presStyleCnt="7"/>
      <dgm:spPr/>
      <dgm:t>
        <a:bodyPr/>
        <a:lstStyle/>
        <a:p>
          <a:endParaRPr lang="sk-SK"/>
        </a:p>
      </dgm:t>
    </dgm:pt>
    <dgm:pt modelId="{51B3205D-6B89-4A72-AD38-CD49FD8A9554}" type="pres">
      <dgm:prSet presAssocID="{712C6B7C-1686-4ADD-A760-BBFCF7C472E8}" presName="node" presStyleLbl="node1" presStyleIdx="4" presStyleCnt="7" custScaleX="104126" custScaleY="10096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152DF2A-3653-47E4-BE10-7433B9D03375}" type="pres">
      <dgm:prSet presAssocID="{712C6B7C-1686-4ADD-A760-BBFCF7C472E8}" presName="dummy" presStyleCnt="0"/>
      <dgm:spPr/>
    </dgm:pt>
    <dgm:pt modelId="{B8F24091-20CD-49F7-A6B9-A21AFA3C9228}" type="pres">
      <dgm:prSet presAssocID="{688A82A0-EE1D-44C6-ACB0-173289320C12}" presName="sibTrans" presStyleLbl="sibTrans2D1" presStyleIdx="4" presStyleCnt="7"/>
      <dgm:spPr/>
      <dgm:t>
        <a:bodyPr/>
        <a:lstStyle/>
        <a:p>
          <a:endParaRPr lang="sk-SK"/>
        </a:p>
      </dgm:t>
    </dgm:pt>
    <dgm:pt modelId="{7568FA9A-2581-44C2-85D6-FB99FB8C0FC8}" type="pres">
      <dgm:prSet presAssocID="{9D3D9BEC-3E59-4864-9EE1-7235E58D7EF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479E299-0F42-44BC-B0CE-251B70C6F7D9}" type="pres">
      <dgm:prSet presAssocID="{9D3D9BEC-3E59-4864-9EE1-7235E58D7EF9}" presName="dummy" presStyleCnt="0"/>
      <dgm:spPr/>
    </dgm:pt>
    <dgm:pt modelId="{C85C7AFF-9FE5-4ADC-BB68-771498760F17}" type="pres">
      <dgm:prSet presAssocID="{82C80517-81E3-4C90-A497-8A57BEDC57C7}" presName="sibTrans" presStyleLbl="sibTrans2D1" presStyleIdx="5" presStyleCnt="7"/>
      <dgm:spPr/>
      <dgm:t>
        <a:bodyPr/>
        <a:lstStyle/>
        <a:p>
          <a:endParaRPr lang="sk-SK"/>
        </a:p>
      </dgm:t>
    </dgm:pt>
    <dgm:pt modelId="{9D56C3E3-3599-4CF6-A59C-8DF8F9544EC6}" type="pres">
      <dgm:prSet presAssocID="{D9D8B89C-9990-4B87-8D3C-30C818B4F78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235D01D-C0BE-4684-9295-DD04B3A580D5}" type="pres">
      <dgm:prSet presAssocID="{D9D8B89C-9990-4B87-8D3C-30C818B4F785}" presName="dummy" presStyleCnt="0"/>
      <dgm:spPr/>
    </dgm:pt>
    <dgm:pt modelId="{121BAF4E-C7F6-4F9D-A08A-E0F8ED0D76C9}" type="pres">
      <dgm:prSet presAssocID="{B826D8E3-84D0-497A-9925-27A6A64D4A3E}" presName="sibTrans" presStyleLbl="sibTrans2D1" presStyleIdx="6" presStyleCnt="7"/>
      <dgm:spPr/>
      <dgm:t>
        <a:bodyPr/>
        <a:lstStyle/>
        <a:p>
          <a:endParaRPr lang="sk-SK"/>
        </a:p>
      </dgm:t>
    </dgm:pt>
  </dgm:ptLst>
  <dgm:cxnLst>
    <dgm:cxn modelId="{9009EFA4-53F8-4D70-974C-08E8BABDAB41}" type="presOf" srcId="{739E532B-7FD1-491F-9A87-2CA026CD0442}" destId="{EB5DEDE0-70B6-40CA-A4D4-467E2FF20AA4}" srcOrd="0" destOrd="0" presId="urn:microsoft.com/office/officeart/2005/8/layout/radial6"/>
    <dgm:cxn modelId="{45DDB4AB-E204-450E-A852-E9B900CA7146}" srcId="{6CE29231-5333-4F81-816A-EA7533239D1F}" destId="{68F881B7-A983-44AF-9AD4-565513F9A73D}" srcOrd="0" destOrd="0" parTransId="{183C21FA-4F50-4C45-B890-17C8645F4B90}" sibTransId="{BB124C58-7AC5-4AC7-93FC-03AE0D97CA61}"/>
    <dgm:cxn modelId="{285F787E-486E-451B-8C1F-198F28CDC343}" type="presOf" srcId="{D9D8B89C-9990-4B87-8D3C-30C818B4F785}" destId="{9D56C3E3-3599-4CF6-A59C-8DF8F9544EC6}" srcOrd="0" destOrd="0" presId="urn:microsoft.com/office/officeart/2005/8/layout/radial6"/>
    <dgm:cxn modelId="{588C9F95-FF8B-4C4F-920B-8BAE6685F962}" srcId="{68F881B7-A983-44AF-9AD4-565513F9A73D}" destId="{712C6B7C-1686-4ADD-A760-BBFCF7C472E8}" srcOrd="4" destOrd="0" parTransId="{1D23B1B3-8890-46A2-845C-70DD38335095}" sibTransId="{688A82A0-EE1D-44C6-ACB0-173289320C12}"/>
    <dgm:cxn modelId="{31FD67DD-E527-4606-A7CC-DF102C508ADA}" type="presOf" srcId="{B826D8E3-84D0-497A-9925-27A6A64D4A3E}" destId="{121BAF4E-C7F6-4F9D-A08A-E0F8ED0D76C9}" srcOrd="0" destOrd="0" presId="urn:microsoft.com/office/officeart/2005/8/layout/radial6"/>
    <dgm:cxn modelId="{59338424-29FE-46C5-8F5F-966B3A6D1852}" srcId="{68F881B7-A983-44AF-9AD4-565513F9A73D}" destId="{AF71CB01-798D-40FD-A7A4-55CA4A1BC71D}" srcOrd="0" destOrd="0" parTransId="{C60F93AD-1BF3-45C2-A59E-3B08075D8BC9}" sibTransId="{739E532B-7FD1-491F-9A87-2CA026CD0442}"/>
    <dgm:cxn modelId="{04B4AC5B-440D-432C-B7D7-DD09338E3810}" type="presOf" srcId="{9D3D9BEC-3E59-4864-9EE1-7235E58D7EF9}" destId="{7568FA9A-2581-44C2-85D6-FB99FB8C0FC8}" srcOrd="0" destOrd="0" presId="urn:microsoft.com/office/officeart/2005/8/layout/radial6"/>
    <dgm:cxn modelId="{9B26961B-5723-4360-AE45-BD913BF2CB51}" type="presOf" srcId="{688A82A0-EE1D-44C6-ACB0-173289320C12}" destId="{B8F24091-20CD-49F7-A6B9-A21AFA3C9228}" srcOrd="0" destOrd="0" presId="urn:microsoft.com/office/officeart/2005/8/layout/radial6"/>
    <dgm:cxn modelId="{85B57134-E21E-47B5-A262-54E2B8796B1C}" type="presOf" srcId="{FFCFD771-99A4-40E6-BC02-4652E3CF4E3C}" destId="{4425F14C-D7DE-44BC-9D7C-E44C2E224768}" srcOrd="0" destOrd="0" presId="urn:microsoft.com/office/officeart/2005/8/layout/radial6"/>
    <dgm:cxn modelId="{428A484F-3C8C-487B-8C46-6C55AB2B3DCA}" type="presOf" srcId="{82C80517-81E3-4C90-A497-8A57BEDC57C7}" destId="{C85C7AFF-9FE5-4ADC-BB68-771498760F17}" srcOrd="0" destOrd="0" presId="urn:microsoft.com/office/officeart/2005/8/layout/radial6"/>
    <dgm:cxn modelId="{2355D324-07EB-46BD-AF82-597DB0893D15}" type="presOf" srcId="{BA9B3D64-9866-4C24-B124-4B7FCA2E45C1}" destId="{DF126C41-E564-496A-A21E-3E9EFA5A5F9F}" srcOrd="0" destOrd="0" presId="urn:microsoft.com/office/officeart/2005/8/layout/radial6"/>
    <dgm:cxn modelId="{8B9491CE-E6EE-4C48-9551-67DB8730196D}" srcId="{68F881B7-A983-44AF-9AD4-565513F9A73D}" destId="{8064B9D1-5EA2-4199-B4DD-1F3DBA35CDDC}" srcOrd="3" destOrd="0" parTransId="{13328996-AF6E-4B14-B890-87420C2FB65F}" sibTransId="{2F13C5DD-29FC-4423-B1A9-B87E6E5DB31D}"/>
    <dgm:cxn modelId="{68C6CD92-9AFF-4B17-8291-4209DF6FBA6C}" type="presOf" srcId="{8064B9D1-5EA2-4199-B4DD-1F3DBA35CDDC}" destId="{1712C350-85CC-442B-B719-C437FEC2331E}" srcOrd="0" destOrd="0" presId="urn:microsoft.com/office/officeart/2005/8/layout/radial6"/>
    <dgm:cxn modelId="{27723158-470D-4D92-9759-E99D35EDF5D4}" type="presOf" srcId="{68F881B7-A983-44AF-9AD4-565513F9A73D}" destId="{EB141EB5-45E2-4057-A334-6E9E78E683B4}" srcOrd="0" destOrd="0" presId="urn:microsoft.com/office/officeart/2005/8/layout/radial6"/>
    <dgm:cxn modelId="{BE281B1C-A9B4-4844-B8A3-48E1E08685B0}" type="presOf" srcId="{4050F8FF-DD10-4D7D-A38B-326429D6BD22}" destId="{35353CA7-41E1-4E16-B569-468B81ABA32E}" srcOrd="0" destOrd="0" presId="urn:microsoft.com/office/officeart/2005/8/layout/radial6"/>
    <dgm:cxn modelId="{2845A055-5038-4FFB-93AE-ABC74CF36BAF}" srcId="{68F881B7-A983-44AF-9AD4-565513F9A73D}" destId="{BA9B3D64-9866-4C24-B124-4B7FCA2E45C1}" srcOrd="2" destOrd="0" parTransId="{1EBED1D7-7179-4E51-9F0A-C593133BEE0D}" sibTransId="{4050F8FF-DD10-4D7D-A38B-326429D6BD22}"/>
    <dgm:cxn modelId="{06EC586F-1A06-4E41-9A31-3BF44ECCD5D8}" type="presOf" srcId="{712C6B7C-1686-4ADD-A760-BBFCF7C472E8}" destId="{51B3205D-6B89-4A72-AD38-CD49FD8A9554}" srcOrd="0" destOrd="0" presId="urn:microsoft.com/office/officeart/2005/8/layout/radial6"/>
    <dgm:cxn modelId="{7F396A66-5EFD-4FFE-923E-4EC6B29E2C8D}" type="presOf" srcId="{CEBC05CA-68C8-4E7F-B0F9-C8142B9BDCCD}" destId="{2B692EF2-603E-4C2D-975D-CC8C6BF0D1D7}" srcOrd="0" destOrd="0" presId="urn:microsoft.com/office/officeart/2005/8/layout/radial6"/>
    <dgm:cxn modelId="{CDAA8647-BC6E-43EC-8E13-224C6062E4A7}" type="presOf" srcId="{6CE29231-5333-4F81-816A-EA7533239D1F}" destId="{0CEE32A7-913F-4BC0-91CD-DDA7D21A8E26}" srcOrd="0" destOrd="0" presId="urn:microsoft.com/office/officeart/2005/8/layout/radial6"/>
    <dgm:cxn modelId="{EC1ACFBB-8B1A-4A0D-9767-1C16A8888A02}" type="presOf" srcId="{2F13C5DD-29FC-4423-B1A9-B87E6E5DB31D}" destId="{F1EA794C-781C-4310-8E4C-8A4D356C92BC}" srcOrd="0" destOrd="0" presId="urn:microsoft.com/office/officeart/2005/8/layout/radial6"/>
    <dgm:cxn modelId="{380095CE-58E7-4829-9071-7D74E7AE79F1}" type="presOf" srcId="{AF71CB01-798D-40FD-A7A4-55CA4A1BC71D}" destId="{B74BD45E-686B-4DF2-A169-3D59C007DBDF}" srcOrd="0" destOrd="0" presId="urn:microsoft.com/office/officeart/2005/8/layout/radial6"/>
    <dgm:cxn modelId="{62A11328-CBF1-4519-AF9E-ADFBD579075D}" srcId="{68F881B7-A983-44AF-9AD4-565513F9A73D}" destId="{9D3D9BEC-3E59-4864-9EE1-7235E58D7EF9}" srcOrd="5" destOrd="0" parTransId="{8276677F-C23D-431D-8B0B-6494C89D0D36}" sibTransId="{82C80517-81E3-4C90-A497-8A57BEDC57C7}"/>
    <dgm:cxn modelId="{199CB3B3-32EB-4619-BB2B-7A2EB3E365E9}" srcId="{68F881B7-A983-44AF-9AD4-565513F9A73D}" destId="{CEBC05CA-68C8-4E7F-B0F9-C8142B9BDCCD}" srcOrd="1" destOrd="0" parTransId="{B98C5A17-C0E4-4BE1-886E-DEDBB909F6CA}" sibTransId="{FFCFD771-99A4-40E6-BC02-4652E3CF4E3C}"/>
    <dgm:cxn modelId="{9A6DE65A-9C99-49E7-A770-BCC453155224}" srcId="{68F881B7-A983-44AF-9AD4-565513F9A73D}" destId="{D9D8B89C-9990-4B87-8D3C-30C818B4F785}" srcOrd="6" destOrd="0" parTransId="{C2ECCD64-D626-454E-A28C-ABEC77681B73}" sibTransId="{B826D8E3-84D0-497A-9925-27A6A64D4A3E}"/>
    <dgm:cxn modelId="{2073B422-8DBE-478D-B0FB-20251D996D56}" type="presParOf" srcId="{0CEE32A7-913F-4BC0-91CD-DDA7D21A8E26}" destId="{EB141EB5-45E2-4057-A334-6E9E78E683B4}" srcOrd="0" destOrd="0" presId="urn:microsoft.com/office/officeart/2005/8/layout/radial6"/>
    <dgm:cxn modelId="{0DE43C46-59FF-44B8-90FC-7044CEA69D90}" type="presParOf" srcId="{0CEE32A7-913F-4BC0-91CD-DDA7D21A8E26}" destId="{B74BD45E-686B-4DF2-A169-3D59C007DBDF}" srcOrd="1" destOrd="0" presId="urn:microsoft.com/office/officeart/2005/8/layout/radial6"/>
    <dgm:cxn modelId="{1377077A-AB46-4F2B-B314-7A0E83A6290E}" type="presParOf" srcId="{0CEE32A7-913F-4BC0-91CD-DDA7D21A8E26}" destId="{5EE7251B-67BD-4C67-B59A-5725850B4D47}" srcOrd="2" destOrd="0" presId="urn:microsoft.com/office/officeart/2005/8/layout/radial6"/>
    <dgm:cxn modelId="{6B488B10-4DE5-4DC1-AEEC-B45E3172ACF4}" type="presParOf" srcId="{0CEE32A7-913F-4BC0-91CD-DDA7D21A8E26}" destId="{EB5DEDE0-70B6-40CA-A4D4-467E2FF20AA4}" srcOrd="3" destOrd="0" presId="urn:microsoft.com/office/officeart/2005/8/layout/radial6"/>
    <dgm:cxn modelId="{38CEB48C-EBF6-4C21-9C39-7F507BAC0EDB}" type="presParOf" srcId="{0CEE32A7-913F-4BC0-91CD-DDA7D21A8E26}" destId="{2B692EF2-603E-4C2D-975D-CC8C6BF0D1D7}" srcOrd="4" destOrd="0" presId="urn:microsoft.com/office/officeart/2005/8/layout/radial6"/>
    <dgm:cxn modelId="{2E2E4530-D671-479F-AEFF-F88FDDCFCB29}" type="presParOf" srcId="{0CEE32A7-913F-4BC0-91CD-DDA7D21A8E26}" destId="{CAABE34F-1DD9-465D-95CB-11FF63531DE8}" srcOrd="5" destOrd="0" presId="urn:microsoft.com/office/officeart/2005/8/layout/radial6"/>
    <dgm:cxn modelId="{284BBAD2-7F5F-4D05-8783-C1AD554AAA73}" type="presParOf" srcId="{0CEE32A7-913F-4BC0-91CD-DDA7D21A8E26}" destId="{4425F14C-D7DE-44BC-9D7C-E44C2E224768}" srcOrd="6" destOrd="0" presId="urn:microsoft.com/office/officeart/2005/8/layout/radial6"/>
    <dgm:cxn modelId="{907B193B-71FA-4453-A82B-D908C2E2323A}" type="presParOf" srcId="{0CEE32A7-913F-4BC0-91CD-DDA7D21A8E26}" destId="{DF126C41-E564-496A-A21E-3E9EFA5A5F9F}" srcOrd="7" destOrd="0" presId="urn:microsoft.com/office/officeart/2005/8/layout/radial6"/>
    <dgm:cxn modelId="{2C1B76EE-4340-4F3C-8EAB-68D0E4AA99B2}" type="presParOf" srcId="{0CEE32A7-913F-4BC0-91CD-DDA7D21A8E26}" destId="{88E21B13-7966-42B1-8F6B-9233CD92E604}" srcOrd="8" destOrd="0" presId="urn:microsoft.com/office/officeart/2005/8/layout/radial6"/>
    <dgm:cxn modelId="{07781E8C-A714-470D-997C-A240E903CF08}" type="presParOf" srcId="{0CEE32A7-913F-4BC0-91CD-DDA7D21A8E26}" destId="{35353CA7-41E1-4E16-B569-468B81ABA32E}" srcOrd="9" destOrd="0" presId="urn:microsoft.com/office/officeart/2005/8/layout/radial6"/>
    <dgm:cxn modelId="{4A8C07C9-6B9B-4739-92FF-AC79C24C61B7}" type="presParOf" srcId="{0CEE32A7-913F-4BC0-91CD-DDA7D21A8E26}" destId="{1712C350-85CC-442B-B719-C437FEC2331E}" srcOrd="10" destOrd="0" presId="urn:microsoft.com/office/officeart/2005/8/layout/radial6"/>
    <dgm:cxn modelId="{D71F0403-C76D-47BC-B71A-443B49EA5A67}" type="presParOf" srcId="{0CEE32A7-913F-4BC0-91CD-DDA7D21A8E26}" destId="{D3AC9666-E995-4704-AB25-A6B41EEB136B}" srcOrd="11" destOrd="0" presId="urn:microsoft.com/office/officeart/2005/8/layout/radial6"/>
    <dgm:cxn modelId="{05B70F3F-2D30-4363-8C50-7818183A945D}" type="presParOf" srcId="{0CEE32A7-913F-4BC0-91CD-DDA7D21A8E26}" destId="{F1EA794C-781C-4310-8E4C-8A4D356C92BC}" srcOrd="12" destOrd="0" presId="urn:microsoft.com/office/officeart/2005/8/layout/radial6"/>
    <dgm:cxn modelId="{FF6B48E9-6C88-47EC-97E1-9E17A13C2A45}" type="presParOf" srcId="{0CEE32A7-913F-4BC0-91CD-DDA7D21A8E26}" destId="{51B3205D-6B89-4A72-AD38-CD49FD8A9554}" srcOrd="13" destOrd="0" presId="urn:microsoft.com/office/officeart/2005/8/layout/radial6"/>
    <dgm:cxn modelId="{E9E6DB2B-6A53-494B-AF45-F1E799189B2C}" type="presParOf" srcId="{0CEE32A7-913F-4BC0-91CD-DDA7D21A8E26}" destId="{6152DF2A-3653-47E4-BE10-7433B9D03375}" srcOrd="14" destOrd="0" presId="urn:microsoft.com/office/officeart/2005/8/layout/radial6"/>
    <dgm:cxn modelId="{B3E76254-369C-468B-B819-54258B61600A}" type="presParOf" srcId="{0CEE32A7-913F-4BC0-91CD-DDA7D21A8E26}" destId="{B8F24091-20CD-49F7-A6B9-A21AFA3C9228}" srcOrd="15" destOrd="0" presId="urn:microsoft.com/office/officeart/2005/8/layout/radial6"/>
    <dgm:cxn modelId="{703B3EC9-8771-4C14-A8B1-D230935BB513}" type="presParOf" srcId="{0CEE32A7-913F-4BC0-91CD-DDA7D21A8E26}" destId="{7568FA9A-2581-44C2-85D6-FB99FB8C0FC8}" srcOrd="16" destOrd="0" presId="urn:microsoft.com/office/officeart/2005/8/layout/radial6"/>
    <dgm:cxn modelId="{4828E3E5-F301-4B3C-8FED-5E0AFC61A7A8}" type="presParOf" srcId="{0CEE32A7-913F-4BC0-91CD-DDA7D21A8E26}" destId="{8479E299-0F42-44BC-B0CE-251B70C6F7D9}" srcOrd="17" destOrd="0" presId="urn:microsoft.com/office/officeart/2005/8/layout/radial6"/>
    <dgm:cxn modelId="{135588AC-A97E-4BFA-ADE8-D2090213B344}" type="presParOf" srcId="{0CEE32A7-913F-4BC0-91CD-DDA7D21A8E26}" destId="{C85C7AFF-9FE5-4ADC-BB68-771498760F17}" srcOrd="18" destOrd="0" presId="urn:microsoft.com/office/officeart/2005/8/layout/radial6"/>
    <dgm:cxn modelId="{28678121-EDDC-486A-8A03-1B208DCFB9E5}" type="presParOf" srcId="{0CEE32A7-913F-4BC0-91CD-DDA7D21A8E26}" destId="{9D56C3E3-3599-4CF6-A59C-8DF8F9544EC6}" srcOrd="19" destOrd="0" presId="urn:microsoft.com/office/officeart/2005/8/layout/radial6"/>
    <dgm:cxn modelId="{30A5D092-9BE7-4053-A4AA-66B0F1F98E01}" type="presParOf" srcId="{0CEE32A7-913F-4BC0-91CD-DDA7D21A8E26}" destId="{2235D01D-C0BE-4684-9295-DD04B3A580D5}" srcOrd="20" destOrd="0" presId="urn:microsoft.com/office/officeart/2005/8/layout/radial6"/>
    <dgm:cxn modelId="{3B1926EB-1F7E-4CCD-ADCA-FECF18BF8BA7}" type="presParOf" srcId="{0CEE32A7-913F-4BC0-91CD-DDA7D21A8E26}" destId="{121BAF4E-C7F6-4F9D-A08A-E0F8ED0D76C9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BAF4E-C7F6-4F9D-A08A-E0F8ED0D76C9}">
      <dsp:nvSpPr>
        <dsp:cNvPr id="0" name=""/>
        <dsp:cNvSpPr/>
      </dsp:nvSpPr>
      <dsp:spPr>
        <a:xfrm>
          <a:off x="2572108" y="716654"/>
          <a:ext cx="5693646" cy="5693646"/>
        </a:xfrm>
        <a:prstGeom prst="blockArc">
          <a:avLst>
            <a:gd name="adj1" fmla="val 13114286"/>
            <a:gd name="adj2" fmla="val 16200000"/>
            <a:gd name="adj3" fmla="val 3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C7AFF-9FE5-4ADC-BB68-771498760F17}">
      <dsp:nvSpPr>
        <dsp:cNvPr id="0" name=""/>
        <dsp:cNvSpPr/>
      </dsp:nvSpPr>
      <dsp:spPr>
        <a:xfrm>
          <a:off x="2572108" y="716654"/>
          <a:ext cx="5693646" cy="5693646"/>
        </a:xfrm>
        <a:prstGeom prst="blockArc">
          <a:avLst>
            <a:gd name="adj1" fmla="val 10028571"/>
            <a:gd name="adj2" fmla="val 13114286"/>
            <a:gd name="adj3" fmla="val 3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24091-20CD-49F7-A6B9-A21AFA3C9228}">
      <dsp:nvSpPr>
        <dsp:cNvPr id="0" name=""/>
        <dsp:cNvSpPr/>
      </dsp:nvSpPr>
      <dsp:spPr>
        <a:xfrm>
          <a:off x="2572108" y="716654"/>
          <a:ext cx="5693646" cy="5693646"/>
        </a:xfrm>
        <a:prstGeom prst="blockArc">
          <a:avLst>
            <a:gd name="adj1" fmla="val 6942857"/>
            <a:gd name="adj2" fmla="val 10028571"/>
            <a:gd name="adj3" fmla="val 3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794C-781C-4310-8E4C-8A4D356C92BC}">
      <dsp:nvSpPr>
        <dsp:cNvPr id="0" name=""/>
        <dsp:cNvSpPr/>
      </dsp:nvSpPr>
      <dsp:spPr>
        <a:xfrm>
          <a:off x="2572108" y="716654"/>
          <a:ext cx="5693646" cy="5693646"/>
        </a:xfrm>
        <a:prstGeom prst="blockArc">
          <a:avLst>
            <a:gd name="adj1" fmla="val 3857143"/>
            <a:gd name="adj2" fmla="val 6942857"/>
            <a:gd name="adj3" fmla="val 3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53CA7-41E1-4E16-B569-468B81ABA32E}">
      <dsp:nvSpPr>
        <dsp:cNvPr id="0" name=""/>
        <dsp:cNvSpPr/>
      </dsp:nvSpPr>
      <dsp:spPr>
        <a:xfrm>
          <a:off x="2572108" y="716654"/>
          <a:ext cx="5693646" cy="5693646"/>
        </a:xfrm>
        <a:prstGeom prst="blockArc">
          <a:avLst>
            <a:gd name="adj1" fmla="val 771429"/>
            <a:gd name="adj2" fmla="val 3857143"/>
            <a:gd name="adj3" fmla="val 3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5F14C-D7DE-44BC-9D7C-E44C2E224768}">
      <dsp:nvSpPr>
        <dsp:cNvPr id="0" name=""/>
        <dsp:cNvSpPr/>
      </dsp:nvSpPr>
      <dsp:spPr>
        <a:xfrm>
          <a:off x="2572108" y="716654"/>
          <a:ext cx="5693646" cy="5693646"/>
        </a:xfrm>
        <a:prstGeom prst="blockArc">
          <a:avLst>
            <a:gd name="adj1" fmla="val 19285714"/>
            <a:gd name="adj2" fmla="val 771429"/>
            <a:gd name="adj3" fmla="val 3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DEDE0-70B6-40CA-A4D4-467E2FF20AA4}">
      <dsp:nvSpPr>
        <dsp:cNvPr id="0" name=""/>
        <dsp:cNvSpPr/>
      </dsp:nvSpPr>
      <dsp:spPr>
        <a:xfrm>
          <a:off x="2572108" y="716654"/>
          <a:ext cx="5693646" cy="5693646"/>
        </a:xfrm>
        <a:prstGeom prst="blockArc">
          <a:avLst>
            <a:gd name="adj1" fmla="val 16200000"/>
            <a:gd name="adj2" fmla="val 19285714"/>
            <a:gd name="adj3" fmla="val 3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41EB5-45E2-4057-A334-6E9E78E683B4}">
      <dsp:nvSpPr>
        <dsp:cNvPr id="0" name=""/>
        <dsp:cNvSpPr/>
      </dsp:nvSpPr>
      <dsp:spPr>
        <a:xfrm>
          <a:off x="4314242" y="2458788"/>
          <a:ext cx="2209378" cy="2209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200" kern="1200" dirty="0" smtClean="0"/>
            <a:t>Veľká hospodárska kríza</a:t>
          </a:r>
          <a:endParaRPr lang="sk-SK" sz="2200" kern="1200" dirty="0"/>
        </a:p>
      </dsp:txBody>
      <dsp:txXfrm>
        <a:off x="4637798" y="2782344"/>
        <a:ext cx="1562266" cy="1562266"/>
      </dsp:txXfrm>
    </dsp:sp>
    <dsp:sp modelId="{B74BD45E-686B-4DF2-A169-3D59C007DBDF}">
      <dsp:nvSpPr>
        <dsp:cNvPr id="0" name=""/>
        <dsp:cNvSpPr/>
      </dsp:nvSpPr>
      <dsp:spPr>
        <a:xfrm>
          <a:off x="4645648" y="-951"/>
          <a:ext cx="1546565" cy="1546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Americké banky</a:t>
          </a:r>
          <a:endParaRPr lang="sk-SK" sz="18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72137" y="225538"/>
        <a:ext cx="1093587" cy="1093587"/>
      </dsp:txXfrm>
    </dsp:sp>
    <dsp:sp modelId="{2B692EF2-603E-4C2D-975D-CC8C6BF0D1D7}">
      <dsp:nvSpPr>
        <dsp:cNvPr id="0" name=""/>
        <dsp:cNvSpPr/>
      </dsp:nvSpPr>
      <dsp:spPr>
        <a:xfrm>
          <a:off x="6827855" y="1049943"/>
          <a:ext cx="1546565" cy="1546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Európske banky</a:t>
          </a:r>
          <a:endParaRPr lang="sk-SK" sz="18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54344" y="1276432"/>
        <a:ext cx="1093587" cy="1093587"/>
      </dsp:txXfrm>
    </dsp:sp>
    <dsp:sp modelId="{DF126C41-E564-496A-A21E-3E9EFA5A5F9F}">
      <dsp:nvSpPr>
        <dsp:cNvPr id="0" name=""/>
        <dsp:cNvSpPr/>
      </dsp:nvSpPr>
      <dsp:spPr>
        <a:xfrm>
          <a:off x="7366816" y="3411284"/>
          <a:ext cx="1546565" cy="1546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Investície, spotreba</a:t>
          </a:r>
          <a:endParaRPr lang="sk-SK" sz="18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93305" y="3637773"/>
        <a:ext cx="1093587" cy="1093587"/>
      </dsp:txXfrm>
    </dsp:sp>
    <dsp:sp modelId="{1712C350-85CC-442B-B719-C437FEC2331E}">
      <dsp:nvSpPr>
        <dsp:cNvPr id="0" name=""/>
        <dsp:cNvSpPr/>
      </dsp:nvSpPr>
      <dsp:spPr>
        <a:xfrm>
          <a:off x="5856682" y="5304932"/>
          <a:ext cx="1546565" cy="1546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Pokles ziskov</a:t>
          </a:r>
          <a:endParaRPr lang="sk-SK" sz="18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83171" y="5531421"/>
        <a:ext cx="1093587" cy="1093587"/>
      </dsp:txXfrm>
    </dsp:sp>
    <dsp:sp modelId="{51B3205D-6B89-4A72-AD38-CD49FD8A9554}">
      <dsp:nvSpPr>
        <dsp:cNvPr id="0" name=""/>
        <dsp:cNvSpPr/>
      </dsp:nvSpPr>
      <dsp:spPr>
        <a:xfrm>
          <a:off x="3402709" y="5297477"/>
          <a:ext cx="1610376" cy="1561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Znižovanie výroby</a:t>
          </a:r>
          <a:endParaRPr lang="sk-SK" sz="18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38543" y="5526150"/>
        <a:ext cx="1138708" cy="1104128"/>
      </dsp:txXfrm>
    </dsp:sp>
    <dsp:sp modelId="{7568FA9A-2581-44C2-85D6-FB99FB8C0FC8}">
      <dsp:nvSpPr>
        <dsp:cNvPr id="0" name=""/>
        <dsp:cNvSpPr/>
      </dsp:nvSpPr>
      <dsp:spPr>
        <a:xfrm>
          <a:off x="1924481" y="3411284"/>
          <a:ext cx="1546565" cy="1546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Nezamestnanosť</a:t>
          </a:r>
          <a:endParaRPr lang="sk-SK" sz="18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50970" y="3637773"/>
        <a:ext cx="1093587" cy="1093587"/>
      </dsp:txXfrm>
    </dsp:sp>
    <dsp:sp modelId="{9D56C3E3-3599-4CF6-A59C-8DF8F9544EC6}">
      <dsp:nvSpPr>
        <dsp:cNvPr id="0" name=""/>
        <dsp:cNvSpPr/>
      </dsp:nvSpPr>
      <dsp:spPr>
        <a:xfrm>
          <a:off x="2463442" y="1049943"/>
          <a:ext cx="1546565" cy="1546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8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Pokles spotreby</a:t>
          </a:r>
          <a:endParaRPr lang="sk-SK" sz="18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89931" y="1276432"/>
        <a:ext cx="1093587" cy="1093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C3D03-7A62-4D41-89CE-00E40C9E7C60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685800"/>
            <a:ext cx="54165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94BFD-2B03-4B03-85FA-99A0CE1081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20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1" y="0"/>
            <a:ext cx="1083786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2840" y="3355848"/>
            <a:ext cx="9573446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2840" y="1828800"/>
            <a:ext cx="9573446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1083786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7821325" y="0"/>
            <a:ext cx="54189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7879126" y="0"/>
            <a:ext cx="2980414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038082" y="274641"/>
            <a:ext cx="2257888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41893" y="304801"/>
            <a:ext cx="7134926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9750" y="6377460"/>
            <a:ext cx="4547071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1893" y="155448"/>
            <a:ext cx="9754077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1083786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1083786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8705" y="118872"/>
            <a:ext cx="9497581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77867" y="1828800"/>
            <a:ext cx="950841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41893" y="1773936"/>
            <a:ext cx="4786723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509247" y="1773936"/>
            <a:ext cx="4786723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1893" y="1698988"/>
            <a:ext cx="478860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1893" y="2449512"/>
            <a:ext cx="47886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505484" y="1698988"/>
            <a:ext cx="479048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505484" y="2449512"/>
            <a:ext cx="47904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8929" y="152400"/>
            <a:ext cx="2991250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8696" y="1743134"/>
            <a:ext cx="7017399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8929" y="1730018"/>
            <a:ext cx="292622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3384743" y="0"/>
            <a:ext cx="54189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3384743" y="0"/>
            <a:ext cx="54189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5081" y="155448"/>
            <a:ext cx="299291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441716" y="1484808"/>
            <a:ext cx="7404684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5082" y="1728216"/>
            <a:ext cx="292622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95082" y="1170432"/>
            <a:ext cx="2991250" cy="201168"/>
          </a:xfrm>
        </p:spPr>
        <p:txBody>
          <a:bodyPr/>
          <a:lstStyle/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3384743" y="0"/>
            <a:ext cx="54189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3384743" y="0"/>
            <a:ext cx="54189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598171" y="1170432"/>
            <a:ext cx="615590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9884131" y="1170432"/>
            <a:ext cx="869807" cy="201168"/>
          </a:xfrm>
        </p:spPr>
        <p:txBody>
          <a:bodyPr/>
          <a:lstStyle/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1083786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1" y="1"/>
            <a:ext cx="1083786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41893" y="152400"/>
            <a:ext cx="9754077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1893" y="1775192"/>
            <a:ext cx="9754077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41893" y="6476999"/>
            <a:ext cx="2528835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341BE65-00A3-4ED3-8B71-8F7B4E610959}" type="datetimeFigureOut">
              <a:rPr lang="sk-SK" smtClean="0"/>
              <a:pPr/>
              <a:t>23. 11. 2023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9749" y="6476999"/>
            <a:ext cx="652798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9724204" y="6476999"/>
            <a:ext cx="869807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150CA6-E6B6-4BB9-BB19-99234BE6055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 dir="rd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ana\Desktop\gymko\TRETIACI\What%20a%20wonderful%20world%20-%20LOUIS%20ARMSTRONG..avi" TargetMode="Externa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Medzivojnový svet </a:t>
            </a:r>
            <a:endParaRPr lang="sk-SK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Výsledok? </a:t>
            </a:r>
            <a:endParaRPr lang="sk-SK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94395" y="1916832"/>
            <a:ext cx="5303773" cy="4625609"/>
          </a:xfrm>
        </p:spPr>
        <p:txBody>
          <a:bodyPr>
            <a:normAutofit lnSpcReduction="10000"/>
          </a:bodyPr>
          <a:lstStyle/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Pilo sa ešte viac </a:t>
            </a:r>
          </a:p>
          <a:p>
            <a:r>
              <a:rPr lang="sk-SK" dirty="0" smtClean="0"/>
              <a:t>Náraz zločinnosti </a:t>
            </a:r>
          </a:p>
          <a:p>
            <a:r>
              <a:rPr lang="sk-SK" dirty="0" smtClean="0"/>
              <a:t>Vznik banditov – pašovanie alkoholu</a:t>
            </a:r>
          </a:p>
          <a:p>
            <a:r>
              <a:rPr lang="sk-SK" b="1" i="1" u="sng" dirty="0" smtClean="0"/>
              <a:t>,,alkoholové výlety“ </a:t>
            </a:r>
            <a:r>
              <a:rPr lang="sk-SK" dirty="0" smtClean="0"/>
              <a:t>na lodiach</a:t>
            </a:r>
          </a:p>
          <a:p>
            <a:r>
              <a:rPr lang="sk-SK" dirty="0" smtClean="0"/>
              <a:t>Najznámejšia banda </a:t>
            </a:r>
          </a:p>
          <a:p>
            <a:pPr lvl="1"/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  <a:r>
              <a:rPr lang="sk-SK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Capone</a:t>
            </a:r>
            <a:r>
              <a:rPr lang="sk-SK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/>
              <a:t>(40 000 mužov)</a:t>
            </a:r>
          </a:p>
          <a:p>
            <a:endParaRPr lang="sk-SK" dirty="0"/>
          </a:p>
        </p:txBody>
      </p:sp>
      <p:pic>
        <p:nvPicPr>
          <p:cNvPr id="4" name="Obrázok 3" descr="230px-AlCaponemugshotCPD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2303" y="3501008"/>
            <a:ext cx="2585992" cy="27035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Obrázok 4" descr="stiahnuť (9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604792">
            <a:off x="7729626" y="3295688"/>
            <a:ext cx="2861638" cy="30702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Obrázok 5" descr="stiahnuť (5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150996">
            <a:off x="5898132" y="190421"/>
            <a:ext cx="3129571" cy="3140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,,Džezový vek“</a:t>
            </a:r>
            <a:endParaRPr lang="sk-SK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2765" y="1412777"/>
            <a:ext cx="9754077" cy="717705"/>
          </a:xfrm>
        </p:spPr>
        <p:txBody>
          <a:bodyPr/>
          <a:lstStyle/>
          <a:p>
            <a:r>
              <a:rPr lang="sk-SK" dirty="0" smtClean="0"/>
              <a:t>Kultúra sa zbavila európskych vzorov</a:t>
            </a:r>
            <a:endParaRPr lang="sk-SK" dirty="0"/>
          </a:p>
        </p:txBody>
      </p:sp>
      <p:pic>
        <p:nvPicPr>
          <p:cNvPr id="4" name="Obrázok 3" descr="Banner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66704"/>
            <a:ext cx="10837863" cy="2724593"/>
          </a:xfrm>
          <a:prstGeom prst="rect">
            <a:avLst/>
          </a:prstGeom>
        </p:spPr>
      </p:pic>
      <p:pic>
        <p:nvPicPr>
          <p:cNvPr id="5" name="Obrázok 4" descr="stiahnuť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799326">
            <a:off x="8425723" y="181700"/>
            <a:ext cx="2157132" cy="20799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Obrázok 5" descr="stiahnuť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62292">
            <a:off x="5633248" y="4514885"/>
            <a:ext cx="3384026" cy="2092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>
            <a:off x="298113" y="4941169"/>
            <a:ext cx="4005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Na výslnie vyšli neprípustné prejavy</a:t>
            </a:r>
          </a:p>
          <a:p>
            <a:r>
              <a:rPr lang="sk-SK" dirty="0" smtClean="0"/>
              <a:t>nižších, okrajových vrstiev spoločnosti – </a:t>
            </a:r>
          </a:p>
          <a:p>
            <a:r>
              <a:rPr lang="sk-SK" dirty="0" smtClean="0"/>
              <a:t>napríklad džezová a </a:t>
            </a:r>
            <a:r>
              <a:rPr lang="sk-SK" dirty="0" err="1" smtClean="0"/>
              <a:t>bluesová</a:t>
            </a:r>
            <a:r>
              <a:rPr lang="sk-SK" dirty="0" smtClean="0"/>
              <a:t> hudba </a:t>
            </a:r>
          </a:p>
          <a:p>
            <a:r>
              <a:rPr lang="sk-SK" dirty="0" smtClean="0"/>
              <a:t>černošského obyvateľstva</a:t>
            </a:r>
            <a:endParaRPr lang="sk-SK" dirty="0"/>
          </a:p>
        </p:txBody>
      </p:sp>
      <p:pic>
        <p:nvPicPr>
          <p:cNvPr id="8" name="Obrázok 7" descr="saxof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88039" y="4797152"/>
            <a:ext cx="1549824" cy="1849260"/>
          </a:xfrm>
          <a:prstGeom prst="rect">
            <a:avLst/>
          </a:prstGeom>
        </p:spPr>
      </p:pic>
      <p:pic>
        <p:nvPicPr>
          <p:cNvPr id="9" name="Obrázok 8" descr="images (2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06763" y="5517232"/>
            <a:ext cx="1451369" cy="1052491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800px-Louis_Armstrong_restor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04614">
            <a:off x="291417" y="1431047"/>
            <a:ext cx="4625489" cy="38631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2387" y="0"/>
            <a:ext cx="9754077" cy="1252728"/>
          </a:xfrm>
        </p:spPr>
        <p:txBody>
          <a:bodyPr>
            <a:noAutofit/>
          </a:bodyPr>
          <a:lstStyle/>
          <a:p>
            <a:r>
              <a:rPr lang="sk-SK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Louis </a:t>
            </a:r>
            <a:r>
              <a:rPr lang="sk-SK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Armstrong</a:t>
            </a:r>
            <a:endParaRPr lang="sk-SK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What a wonderful world - LOUIS ARMSTRONG.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986883" y="2276872"/>
            <a:ext cx="5341217" cy="4005913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7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4355" y="188640"/>
            <a:ext cx="10295970" cy="1252728"/>
          </a:xfrm>
        </p:spPr>
        <p:txBody>
          <a:bodyPr>
            <a:normAutofit fontScale="90000"/>
          </a:bodyPr>
          <a:lstStyle/>
          <a:p>
            <a:r>
              <a:rPr lang="sk-SK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HOSPODÁRSKA DEPRESIA</a:t>
            </a:r>
            <a:endParaRPr lang="sk-SK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1893" y="1700808"/>
            <a:ext cx="6317198" cy="4824536"/>
          </a:xfrm>
        </p:spPr>
        <p:txBody>
          <a:bodyPr>
            <a:normAutofit fontScale="92500" lnSpcReduction="20000"/>
          </a:bodyPr>
          <a:lstStyle/>
          <a:p>
            <a:endParaRPr lang="sk-SK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sk-SK" sz="5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PRÍČINA – USA</a:t>
            </a:r>
          </a:p>
          <a:p>
            <a:pPr lvl="1"/>
            <a:r>
              <a:rPr lang="sk-SK" sz="3300" b="1" dirty="0" smtClean="0"/>
              <a:t>Pokles cien výrobkov</a:t>
            </a:r>
          </a:p>
          <a:p>
            <a:pPr lvl="1"/>
            <a:r>
              <a:rPr lang="sk-SK" sz="3300" b="1" dirty="0" smtClean="0"/>
              <a:t>Zahlcovanie vlastnou produkciou</a:t>
            </a:r>
          </a:p>
          <a:p>
            <a:pPr lvl="1"/>
            <a:r>
              <a:rPr lang="sk-SK" sz="3300" b="1" dirty="0" smtClean="0"/>
              <a:t>Zníženie výroby, prepúšťanie zamestnancov</a:t>
            </a:r>
          </a:p>
          <a:p>
            <a:pPr lvl="1"/>
            <a:r>
              <a:rPr lang="sk-SK" sz="3300" b="1" dirty="0" smtClean="0"/>
              <a:t>Pokles hodnoty podnikov – cenné papiere - OBCHODOVANIE</a:t>
            </a:r>
            <a:endParaRPr lang="sk-SK" sz="3300" b="1" dirty="0"/>
          </a:p>
        </p:txBody>
      </p:sp>
      <p:pic>
        <p:nvPicPr>
          <p:cNvPr id="1026" name="Picture 2" descr="https://upload.wikimedia.org/wikipedia/commons/e/e1/Crowd_outside_ny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5237" y="1445542"/>
            <a:ext cx="3892626" cy="5412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HOSPODÁRSKA KRÍZA</a:t>
            </a:r>
            <a:endParaRPr lang="sk-SK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36155" y="1775192"/>
            <a:ext cx="5867352" cy="4894168"/>
          </a:xfrm>
        </p:spPr>
        <p:txBody>
          <a:bodyPr>
            <a:normAutofit fontScale="92500" lnSpcReduction="20000"/>
          </a:bodyPr>
          <a:lstStyle/>
          <a:p>
            <a:r>
              <a:rPr lang="sk-SK" sz="4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 október 1929 – ČIERNY ŠTVRTOK </a:t>
            </a:r>
          </a:p>
          <a:p>
            <a:pPr lvl="1"/>
            <a:r>
              <a:rPr lang="sk-SK" dirty="0" smtClean="0"/>
              <a:t> </a:t>
            </a:r>
            <a:r>
              <a:rPr lang="sk-SK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zrútenie burzy v New Yorku</a:t>
            </a:r>
            <a:endParaRPr lang="sk-SK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600" dirty="0" smtClean="0"/>
              <a:t>Dôvod? – pád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akcií až o 90 %</a:t>
            </a:r>
          </a:p>
          <a:p>
            <a:pPr lvl="1"/>
            <a:r>
              <a:rPr lang="sk-SK" sz="2600" dirty="0" smtClean="0"/>
              <a:t>Bola financovaná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špekulatívnymi pôžičkami</a:t>
            </a:r>
          </a:p>
          <a:p>
            <a:pPr lvl="1"/>
            <a:r>
              <a:rPr lang="sk-SK" sz="2600" dirty="0" smtClean="0"/>
              <a:t>Neinvestovalo sa do odvetví – základ tvoril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nákup cenných papierov (na úver)</a:t>
            </a:r>
          </a:p>
          <a:p>
            <a:pPr lvl="1"/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Finančný kolaps</a:t>
            </a:r>
          </a:p>
          <a:p>
            <a:r>
              <a:rPr lang="sk-SK" dirty="0" smtClean="0"/>
              <a:t>  V Nemecko nastala </a:t>
            </a:r>
            <a:r>
              <a:rPr lang="sk-SK" dirty="0" err="1" smtClean="0"/>
              <a:t>hyperinflácia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4" name="Obrázok 3" descr="220px-Depression-stock-market-crash-19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806" y="1628800"/>
            <a:ext cx="4096655" cy="27179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Obrázok 4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090435">
            <a:off x="1236930" y="4365104"/>
            <a:ext cx="2901386" cy="1866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NEDOSTATOK PEŇAZÍ</a:t>
            </a:r>
            <a:endParaRPr lang="sk-SK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1893" y="1775192"/>
            <a:ext cx="5165069" cy="508280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Priemyselná výroba – klesla o </a:t>
            </a:r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Automobilový, elektrotechnický, spotrebný priemysel</a:t>
            </a:r>
          </a:p>
          <a:p>
            <a:r>
              <a:rPr lang="sk-SK" dirty="0" smtClean="0"/>
              <a:t>Nezamestnaní – podpora samospráv (ČSR –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žobračenky</a:t>
            </a:r>
            <a:r>
              <a:rPr lang="sk-SK" dirty="0" smtClean="0"/>
              <a:t>), milodary, štátne podpory</a:t>
            </a:r>
          </a:p>
          <a:p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Deflácia</a:t>
            </a:r>
            <a:r>
              <a:rPr lang="sk-SK" dirty="0" smtClean="0"/>
              <a:t> – pád cien</a:t>
            </a:r>
          </a:p>
          <a:p>
            <a:endParaRPr lang="sk-SK" dirty="0" smtClean="0"/>
          </a:p>
        </p:txBody>
      </p:sp>
      <p:pic>
        <p:nvPicPr>
          <p:cNvPr id="1026" name="Picture 2" descr="https://upload.wikimedia.org/wikipedia/commons/thumb/3/3c/Langechildren2.jpg/800px-Langechildre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4995" y="1484784"/>
            <a:ext cx="4842868" cy="5373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4294967295"/>
          </p:nvPr>
        </p:nvGraphicFramePr>
        <p:xfrm>
          <a:off x="0" y="1"/>
          <a:ext cx="1083786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Zaoblená spojnica 7"/>
          <p:cNvCxnSpPr/>
          <p:nvPr/>
        </p:nvCxnSpPr>
        <p:spPr>
          <a:xfrm>
            <a:off x="5562947" y="0"/>
            <a:ext cx="1512168" cy="936104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lokTextu 4"/>
          <p:cNvSpPr txBox="1"/>
          <p:nvPr/>
        </p:nvSpPr>
        <p:spPr>
          <a:xfrm>
            <a:off x="162347" y="260648"/>
            <a:ext cx="19442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POTREBA  ZÍSKANIA HOTOVÝCH PEŇAZÍ </a:t>
            </a:r>
            <a:r>
              <a:rPr lang="sk-SK" dirty="0" smtClean="0"/>
              <a:t>-  vypovedanie väčšiny úverov v Európe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1893" y="152400"/>
            <a:ext cx="9754077" cy="828328"/>
          </a:xfrm>
        </p:spPr>
        <p:txBody>
          <a:bodyPr>
            <a:normAutofit fontScale="90000"/>
          </a:bodyPr>
          <a:lstStyle/>
          <a:p>
            <a:r>
              <a:rPr lang="sk-SK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 proti kríze: štátne regulácie</a:t>
            </a:r>
            <a:endParaRPr lang="sk-SK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306363" y="1698988"/>
            <a:ext cx="5024135" cy="715355"/>
          </a:xfrm>
        </p:spPr>
        <p:txBody>
          <a:bodyPr>
            <a:normAutofit/>
          </a:bodyPr>
          <a:lstStyle/>
          <a:p>
            <a:r>
              <a:rPr lang="sk-SK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Štátne zásahy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541893" y="2449512"/>
            <a:ext cx="4788605" cy="4147840"/>
          </a:xfrm>
        </p:spPr>
        <p:txBody>
          <a:bodyPr>
            <a:normAutofit fontScale="92500" lnSpcReduction="10000"/>
          </a:bodyPr>
          <a:lstStyle/>
          <a:p>
            <a:r>
              <a:rPr lang="sk-SK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</a:t>
            </a:r>
            <a:r>
              <a:rPr lang="sk-SK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3500" dirty="0" smtClean="0"/>
          </a:p>
          <a:p>
            <a:r>
              <a:rPr lang="sk-SK" sz="3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</a:rPr>
              <a:t>Franklin</a:t>
            </a:r>
            <a:r>
              <a:rPr lang="sk-SK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</a:rPr>
              <a:t> </a:t>
            </a:r>
            <a:r>
              <a:rPr lang="sk-SK" sz="3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</a:rPr>
              <a:t>Delano</a:t>
            </a:r>
            <a:r>
              <a:rPr lang="sk-SK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</a:rPr>
              <a:t> </a:t>
            </a:r>
            <a:r>
              <a:rPr lang="sk-SK" sz="3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</a:rPr>
              <a:t>Roosevelt</a:t>
            </a:r>
            <a:r>
              <a:rPr lang="sk-SK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66" charset="0"/>
              </a:rPr>
              <a:t>(1932)</a:t>
            </a:r>
            <a:endParaRPr lang="sk-SK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66" charset="0"/>
            </a:endParaRP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DEAL </a:t>
            </a:r>
            <a:r>
              <a:rPr lang="sk-SK" dirty="0" smtClean="0"/>
              <a:t>– Nový údel </a:t>
            </a:r>
          </a:p>
          <a:p>
            <a:pPr lvl="1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Štátne investície do verejných stavieb</a:t>
            </a:r>
          </a:p>
          <a:p>
            <a:pPr lvl="2"/>
            <a:r>
              <a:rPr lang="sk-SK" dirty="0" smtClean="0"/>
              <a:t>Cesty, hydroelektrárne, regulácie riek</a:t>
            </a:r>
          </a:p>
          <a:p>
            <a:r>
              <a:rPr lang="sk-SK" i="1" dirty="0" smtClean="0"/>
              <a:t>Minimálne výkupné ceny poľnohospodárskych výrobkov, minimálne mzdy, systém štátnych bánk</a:t>
            </a:r>
            <a:endParaRPr lang="sk-SK" i="1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>
          <a:xfrm>
            <a:off x="5346924" y="2708920"/>
            <a:ext cx="5490939" cy="715355"/>
          </a:xfrm>
        </p:spPr>
        <p:txBody>
          <a:bodyPr>
            <a:noAutofit/>
          </a:bodyPr>
          <a:lstStyle/>
          <a:p>
            <a:r>
              <a:rPr lang="sk-SK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Ochranárske opatrenia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5706963" y="3429000"/>
            <a:ext cx="4790486" cy="1267520"/>
          </a:xfrm>
        </p:spPr>
        <p:txBody>
          <a:bodyPr>
            <a:normAutofit/>
          </a:bodyPr>
          <a:lstStyle/>
          <a:p>
            <a:r>
              <a:rPr lang="sk-SK" dirty="0" smtClean="0"/>
              <a:t>Clá na dovoz, podpora výroby, zamestnanosť vo vlastnej krajine 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954435" y="980728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Cieľ: zdvihnúť kúpnu silu</a:t>
            </a:r>
            <a:endParaRPr lang="sk-SK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ástupný symbol textu 5"/>
          <p:cNvSpPr txBox="1">
            <a:spLocks/>
          </p:cNvSpPr>
          <p:nvPr/>
        </p:nvSpPr>
        <p:spPr>
          <a:xfrm>
            <a:off x="5346924" y="4653136"/>
            <a:ext cx="5490939" cy="715355"/>
          </a:xfrm>
          <a:prstGeom prst="rect">
            <a:avLst/>
          </a:prstGeom>
        </p:spPr>
        <p:txBody>
          <a:bodyPr vert="horz" lIns="146304" tIns="9144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k-SK" sz="32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Zbrojárske programy</a:t>
            </a:r>
            <a:endParaRPr kumimoji="0" lang="sk-SK" sz="32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ástupný symbol obsahu 6"/>
          <p:cNvSpPr txBox="1">
            <a:spLocks/>
          </p:cNvSpPr>
          <p:nvPr/>
        </p:nvSpPr>
        <p:spPr>
          <a:xfrm>
            <a:off x="6047377" y="5445224"/>
            <a:ext cx="4790486" cy="16561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Krajiny, kt. chceli zmeniť versaillský</a:t>
            </a:r>
            <a:r>
              <a:rPr kumimoji="0" lang="sk-S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systém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5562947" y="1412776"/>
            <a:ext cx="370325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EURÓPA</a:t>
            </a:r>
            <a:endParaRPr lang="sk-SK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Nová ekonomika </a:t>
            </a:r>
            <a:endParaRPr lang="sk-SK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Pred prvou svetovou vojnou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1893" y="2449512"/>
            <a:ext cx="4877038" cy="3951288"/>
          </a:xfrm>
        </p:spPr>
        <p:txBody>
          <a:bodyPr/>
          <a:lstStyle/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Zásady slobodné obchodu </a:t>
            </a:r>
            <a:endParaRPr lang="sk-SK" dirty="0" smtClean="0"/>
          </a:p>
          <a:p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Liberálny kapitalizmus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,,LAISSEZ FAIRE“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850979" y="1700808"/>
            <a:ext cx="4790486" cy="715355"/>
          </a:xfrm>
        </p:spPr>
        <p:txBody>
          <a:bodyPr/>
          <a:lstStyle/>
          <a:p>
            <a:r>
              <a:rPr lang="sk-SK" dirty="0" smtClean="0"/>
              <a:t>PO VOJNE 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211019" y="2708920"/>
            <a:ext cx="4104456" cy="3951288"/>
          </a:xfrm>
        </p:spPr>
        <p:txBody>
          <a:bodyPr>
            <a:noAutofit/>
          </a:bodyPr>
          <a:lstStyle/>
          <a:p>
            <a:r>
              <a:rPr lang="sk-SK" sz="2800" dirty="0" smtClean="0"/>
              <a:t>Britský ekonóm </a:t>
            </a:r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J. M. </a:t>
            </a:r>
            <a:r>
              <a:rPr lang="sk-SK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Keynes</a:t>
            </a:r>
            <a:endParaRPr lang="sk-SK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Ekonomický rast </a:t>
            </a:r>
            <a:r>
              <a:rPr lang="sk-SK" sz="2800" dirty="0" smtClean="0"/>
              <a:t>zabezpečíme riadením vzťahov medzi ponukou a dopytom podporovaním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SPOTREBY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18" name="Picture 2" descr="Výsledok vyhľadávania obrázko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7163" y="0"/>
            <a:ext cx="3330700" cy="2636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820" name="Picture 4" descr="Výsledok vyhľadávania obrázkov pre dopyt laissez fai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07574"/>
            <a:ext cx="4836443" cy="2250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6403" y="188640"/>
            <a:ext cx="9754077" cy="1251062"/>
          </a:xfrm>
        </p:spPr>
        <p:txBody>
          <a:bodyPr>
            <a:noAutofit/>
          </a:bodyPr>
          <a:lstStyle/>
          <a:p>
            <a:r>
              <a:rPr lang="sk-SK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OKTÓBROVÁ REVOLÚCIA SI ZÍSKALA SVOJICH SYMPATIZANTOV. </a:t>
            </a:r>
            <a:endParaRPr lang="sk-SK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66403" y="2060848"/>
            <a:ext cx="4788605" cy="715355"/>
          </a:xfrm>
        </p:spPr>
        <p:txBody>
          <a:bodyPr>
            <a:noAutofit/>
          </a:bodyPr>
          <a:lstStyle/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Sociálnodemokratická</a:t>
            </a:r>
            <a:r>
              <a:rPr lang="sk-SK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strana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738411" y="2996952"/>
            <a:ext cx="4788605" cy="2827784"/>
          </a:xfrm>
        </p:spPr>
        <p:txBody>
          <a:bodyPr>
            <a:noAutofit/>
          </a:bodyPr>
          <a:lstStyle/>
          <a:p>
            <a:r>
              <a:rPr lang="sk-SK" sz="2800" i="1" dirty="0" smtClean="0"/>
              <a:t>Škandinávske krajiny, Nemecko, Francúzsko, ČSR, Švajčiarsko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Sociálne zákony a reformy v prospech robotníckej triedy 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490939" y="1844824"/>
            <a:ext cx="4790486" cy="715355"/>
          </a:xfrm>
        </p:spPr>
        <p:txBody>
          <a:bodyPr>
            <a:normAutofit/>
          </a:bodyPr>
          <a:lstStyle/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Komunistická strana </a:t>
            </a: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634955" y="2852936"/>
            <a:ext cx="4790486" cy="282778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Vzor – </a:t>
            </a:r>
            <a:r>
              <a:rPr lang="sk-SK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ruskí boľševici </a:t>
            </a:r>
            <a:endParaRPr lang="sk-SK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3200" dirty="0" smtClean="0"/>
              <a:t>Moc získať celú a rýchlo aj za cenu násilia </a:t>
            </a:r>
            <a:endParaRPr lang="sk-SK" sz="3200" dirty="0"/>
          </a:p>
        </p:txBody>
      </p:sp>
      <p:pic>
        <p:nvPicPr>
          <p:cNvPr id="35842" name="Picture 2" descr="Výsledok vyhľadávania obrázkov pre dopyt komunizm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9131" y="4561489"/>
            <a:ext cx="3114676" cy="2038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846" name="Picture 6" descr="Výsledok vyhľadávania obrázkov pre dopyt thinking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4835" y="4366009"/>
            <a:ext cx="1944216" cy="249199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Európske štáty po vojne</a:t>
            </a:r>
            <a:endParaRPr lang="sk-SK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>
          <a:xfrm rot="21334467">
            <a:off x="182808" y="1884495"/>
            <a:ext cx="4788605" cy="715355"/>
          </a:xfrm>
        </p:spPr>
        <p:txBody>
          <a:bodyPr>
            <a:noAutofit/>
          </a:bodyPr>
          <a:lstStyle/>
          <a:p>
            <a:pPr algn="ctr"/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Versaillský systém zmenil </a:t>
            </a:r>
            <a:r>
              <a:rPr lang="sk-SK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európu</a:t>
            </a:r>
            <a:endParaRPr lang="sk-SK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234355" y="2906712"/>
            <a:ext cx="4788605" cy="3951288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Spravodlivejšie hranice</a:t>
            </a:r>
          </a:p>
          <a:p>
            <a:r>
              <a:rPr lang="sk-SK" dirty="0" smtClean="0"/>
              <a:t>Rozpad starých  monarchií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kríza </a:t>
            </a:r>
            <a:r>
              <a:rPr lang="sk-SK" dirty="0" smtClean="0"/>
              <a:t>– hospodárstvo v problémoch</a:t>
            </a:r>
          </a:p>
          <a:p>
            <a:pPr lvl="1"/>
            <a:r>
              <a:rPr lang="sk-SK" dirty="0" smtClean="0"/>
              <a:t>Znehodnocovanie mien –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inflácia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dirty="0" smtClean="0"/>
              <a:t>Krajiny </a:t>
            </a:r>
            <a:r>
              <a:rPr lang="sk-SK" dirty="0" smtClean="0"/>
              <a:t>vyčerpané, nevyriešené každodenné problémy 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sz="quarter" idx="3"/>
          </p:nvPr>
        </p:nvSpPr>
        <p:spPr>
          <a:xfrm>
            <a:off x="5490939" y="1844824"/>
            <a:ext cx="5098023" cy="715355"/>
          </a:xfrm>
        </p:spPr>
        <p:txBody>
          <a:bodyPr>
            <a:noAutofit/>
          </a:bodyPr>
          <a:lstStyle/>
          <a:p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4"/>
          </p:nvPr>
        </p:nvSpPr>
        <p:spPr>
          <a:xfrm>
            <a:off x="5706963" y="2906712"/>
            <a:ext cx="4790486" cy="1530400"/>
          </a:xfrm>
        </p:spPr>
        <p:txBody>
          <a:bodyPr/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Prebytky </a:t>
            </a:r>
          </a:p>
          <a:p>
            <a:pPr lvl="1"/>
            <a:r>
              <a:rPr lang="sk-SK" dirty="0" smtClean="0"/>
              <a:t>Vyrábali produkty pre bojujúce krajiny 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4266803" y="2348880"/>
            <a:ext cx="15376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sk-SK" sz="1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BlokTextu 10"/>
          <p:cNvSpPr txBox="1"/>
          <p:nvPr/>
        </p:nvSpPr>
        <p:spPr>
          <a:xfrm rot="494695">
            <a:off x="8785455" y="4276966"/>
            <a:ext cx="1923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Frustrácia</a:t>
            </a:r>
          </a:p>
          <a:p>
            <a:pPr algn="ctr"/>
            <a:r>
              <a:rPr lang="sk-SK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 výsledkov </a:t>
            </a:r>
          </a:p>
          <a:p>
            <a:pPr algn="ctr"/>
            <a:r>
              <a:rPr lang="sk-SK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vojny, </a:t>
            </a:r>
          </a:p>
          <a:p>
            <a:pPr algn="ctr"/>
            <a:r>
              <a:rPr lang="sk-SK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boje o hranice,</a:t>
            </a:r>
          </a:p>
          <a:p>
            <a:pPr algn="ctr"/>
            <a:r>
              <a:rPr lang="sk-SK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 roky vlny nepokojov</a:t>
            </a:r>
            <a:endParaRPr lang="sk-SK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 descr="https://upload.wikimedia.org/wikipedia/commons/4/4e/1923_gdansk_10ml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0859" y="4509120"/>
            <a:ext cx="3906698" cy="208823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Prvé zmeny režimov</a:t>
            </a:r>
            <a:endParaRPr lang="sk-SK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 vojnou </a:t>
            </a:r>
            <a:endParaRPr lang="sk-SK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66403" y="2924944"/>
            <a:ext cx="3292862" cy="141153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Ústavné demokracie </a:t>
            </a:r>
            <a:endParaRPr lang="sk-SK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482827" y="1700808"/>
            <a:ext cx="4790486" cy="715355"/>
          </a:xfrm>
        </p:spPr>
        <p:txBody>
          <a:bodyPr>
            <a:normAutofit/>
          </a:bodyPr>
          <a:lstStyle/>
          <a:p>
            <a:r>
              <a:rPr lang="sk-SK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 vojne </a:t>
            </a:r>
            <a:endParaRPr lang="sk-SK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554835" y="2852936"/>
            <a:ext cx="6048672" cy="381642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REPUBLIKY RÁD</a:t>
            </a:r>
          </a:p>
          <a:p>
            <a:pPr lvl="1"/>
            <a:r>
              <a:rPr lang="sk-SK" sz="2400" dirty="0" smtClean="0"/>
              <a:t>Nemecko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(Bavorská republika rád)</a:t>
            </a:r>
          </a:p>
          <a:p>
            <a:pPr lvl="1"/>
            <a:r>
              <a:rPr lang="sk-SK" sz="2400" dirty="0" smtClean="0"/>
              <a:t>Maďarsko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(Maďarská republika rád)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AUTORITATÍVNE REŽIMY</a:t>
            </a:r>
          </a:p>
          <a:p>
            <a:r>
              <a:rPr lang="sk-SK" sz="2800" dirty="0" smtClean="0"/>
              <a:t>Osobná moc jedného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vodcu</a:t>
            </a:r>
          </a:p>
          <a:p>
            <a:pPr lvl="1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Obmedzil moc </a:t>
            </a:r>
            <a:r>
              <a:rPr lang="sk-SK" sz="2400" dirty="0" smtClean="0"/>
              <a:t>parlamentu,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zredukoval alebo pozastavil</a:t>
            </a:r>
            <a:r>
              <a:rPr lang="sk-SK" sz="2400" dirty="0" smtClean="0"/>
              <a:t> platnosť ústavy,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kontroloval alebo zakázal činnosť </a:t>
            </a:r>
            <a:r>
              <a:rPr lang="sk-SK" sz="2400" dirty="0" smtClean="0"/>
              <a:t>politických strán </a:t>
            </a:r>
          </a:p>
          <a:p>
            <a:pPr lvl="1"/>
            <a:r>
              <a:rPr lang="sk-SK" sz="2400" b="1" i="1" dirty="0" smtClean="0"/>
              <a:t>Juhoslávia, Poľsko, Maďarsko, Rakúsko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931099" y="1844824"/>
            <a:ext cx="3672408" cy="6771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NEJEDNOTA-</a:t>
            </a:r>
            <a:r>
              <a:rPr lang="sk-SK" dirty="0" smtClean="0"/>
              <a:t> problém vnútornej súdržnosti, vytýčenie hraníc (HM)</a:t>
            </a:r>
            <a:endParaRPr lang="sk-SK" dirty="0"/>
          </a:p>
        </p:txBody>
      </p:sp>
      <p:pic>
        <p:nvPicPr>
          <p:cNvPr id="36866" name="Picture 2" descr="Výsledok vyhľadávania obrázkov pre dopyt think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97152"/>
            <a:ext cx="4482827" cy="206084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Výsledok vyhľadávania obrázkov pre dopyt diktatú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8219" y="2564904"/>
            <a:ext cx="6439644" cy="4293096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347" y="0"/>
            <a:ext cx="10675516" cy="1251062"/>
          </a:xfrm>
        </p:spPr>
        <p:txBody>
          <a:bodyPr>
            <a:normAutofit fontScale="90000"/>
          </a:bodyPr>
          <a:lstStyle/>
          <a:p>
            <a:r>
              <a:rPr lang="sk-SK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NÁSTUP RADIKÁLNEJ PRAVICE</a:t>
            </a:r>
            <a:endParaRPr lang="sk-SK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78371" y="1556792"/>
            <a:ext cx="6552728" cy="4392488"/>
          </a:xfrm>
        </p:spPr>
        <p:txBody>
          <a:bodyPr/>
          <a:lstStyle/>
          <a:p>
            <a:r>
              <a:rPr lang="sk-SK" dirty="0" smtClean="0"/>
              <a:t>Odstránenie </a:t>
            </a:r>
            <a:r>
              <a:rPr lang="sk-SK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liberálneho poriadku</a:t>
            </a:r>
            <a:endParaRPr lang="sk-SK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VLÁDA SILNEJ RUKY</a:t>
            </a:r>
          </a:p>
          <a:p>
            <a:pPr lvl="1"/>
            <a:r>
              <a:rPr lang="sk-SK" sz="2800" dirty="0" smtClean="0"/>
              <a:t>Vznik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diktatúr, </a:t>
            </a:r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polodiktatúr</a:t>
            </a:r>
            <a:endParaRPr lang="sk-SK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sz="2800" dirty="0" smtClean="0"/>
              <a:t>Vznik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fašistických združení </a:t>
            </a:r>
          </a:p>
          <a:p>
            <a:pPr lvl="2"/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Sila, veľkosť, nadradenosť vlastného národa nad iným</a:t>
            </a:r>
          </a:p>
          <a:p>
            <a:pPr lvl="2"/>
            <a:r>
              <a:rPr lang="sk-SK" sz="2400" dirty="0" smtClean="0"/>
              <a:t>Boj prirodzený zákon spoločenského života </a:t>
            </a:r>
          </a:p>
          <a:p>
            <a:pPr lvl="2"/>
            <a:r>
              <a:rPr lang="sk-SK" sz="2400" dirty="0" smtClean="0"/>
              <a:t>Rýchle riešenie HK</a:t>
            </a:r>
            <a:endParaRPr lang="sk-SK" sz="2400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1893" y="152400"/>
            <a:ext cx="9917598" cy="1251062"/>
          </a:xfrm>
        </p:spPr>
        <p:txBody>
          <a:bodyPr>
            <a:noAutofit/>
          </a:bodyPr>
          <a:lstStyle/>
          <a:p>
            <a:r>
              <a:rPr lang="sk-SK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Hospodárske oživenie a rozmach</a:t>
            </a:r>
            <a:endParaRPr lang="sk-SK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1893" y="1844824"/>
            <a:ext cx="5669126" cy="4680520"/>
          </a:xfrm>
        </p:spPr>
        <p:txBody>
          <a:bodyPr>
            <a:normAutofit/>
          </a:bodyPr>
          <a:lstStyle/>
          <a:p>
            <a:r>
              <a:rPr lang="sk-SK" dirty="0" smtClean="0"/>
              <a:t>Prekonávanie 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povojnovej krízy 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dirty="0" smtClean="0"/>
              <a:t>Do roku 1929 </a:t>
            </a:r>
            <a:r>
              <a:rPr lang="sk-SK" dirty="0" smtClean="0"/>
              <a:t>– výroba stúpla</a:t>
            </a:r>
          </a:p>
          <a:p>
            <a:r>
              <a:rPr lang="sk-SK" dirty="0" smtClean="0"/>
              <a:t>Zrýchlenie technického pokroku, racionalizácia výroby (USA) </a:t>
            </a:r>
          </a:p>
          <a:p>
            <a:pPr lvl="1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Koncentrácia </a:t>
            </a:r>
          </a:p>
          <a:p>
            <a:pPr lvl="1"/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KARTELY </a:t>
            </a:r>
            <a:r>
              <a:rPr lang="sk-SK" dirty="0" smtClean="0"/>
              <a:t>– veľké zoskupenia podnikov, pre kt. boli hranice štátov priúzke (USA, Nemecko, Francúzsko, Švédsko, ČSR, Švajčiarsko)</a:t>
            </a: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Zlepšenia sa zavádzali predovšetkým tam, kde prinášali okamžitý efekt</a:t>
            </a:r>
          </a:p>
          <a:p>
            <a:endParaRPr lang="sk-SK" dirty="0" smtClean="0"/>
          </a:p>
        </p:txBody>
      </p:sp>
      <p:sp>
        <p:nvSpPr>
          <p:cNvPr id="8" name="BlokTextu 7"/>
          <p:cNvSpPr txBox="1"/>
          <p:nvPr/>
        </p:nvSpPr>
        <p:spPr>
          <a:xfrm rot="692765" flipH="1">
            <a:off x="6188119" y="2139427"/>
            <a:ext cx="42484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Vplyv Európy </a:t>
            </a:r>
            <a:r>
              <a:rPr lang="sk-SK" sz="32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mimoeurópsky svet </a:t>
            </a:r>
            <a:r>
              <a:rPr lang="sk-SK" sz="4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klesal</a:t>
            </a:r>
            <a:r>
              <a:rPr lang="sk-SK" sz="32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Jej podiel na svetovom obchode bol v polovici 20. rokov už len </a:t>
            </a:r>
            <a:r>
              <a:rPr lang="sk-SK" sz="4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52 %. </a:t>
            </a:r>
            <a:endParaRPr lang="sk-SK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taschenjazz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0814">
            <a:off x="2705511" y="3418868"/>
            <a:ext cx="4674664" cy="2836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 descr="stiahnuť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9830" y="3501008"/>
            <a:ext cx="3968033" cy="2475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Obrázok 5" descr="black tuesda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7906" y="0"/>
            <a:ext cx="6509957" cy="350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21084756">
            <a:off x="94792" y="392051"/>
            <a:ext cx="5376860" cy="1673352"/>
          </a:xfrm>
        </p:spPr>
        <p:txBody>
          <a:bodyPr>
            <a:noAutofit/>
          </a:bodyPr>
          <a:lstStyle/>
          <a:p>
            <a:r>
              <a:rPr lang="sk-SK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Nová mocnosť – SPOJENÉ ŠTÁTY AMERICKÉ </a:t>
            </a:r>
            <a:endParaRPr lang="sk-SK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 descr="stiahnuť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355" y="4914341"/>
            <a:ext cx="3143603" cy="1943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Obrázok 3" descr="stiahnuť (2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668957">
            <a:off x="598126" y="2754013"/>
            <a:ext cx="3314044" cy="2094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 descr="stiahnuť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35" y="1498981"/>
            <a:ext cx="3142848" cy="2002027"/>
          </a:xfrm>
          <a:prstGeom prst="rect">
            <a:avLst/>
          </a:prstGeom>
        </p:spPr>
      </p:pic>
      <p:pic>
        <p:nvPicPr>
          <p:cNvPr id="5" name="Obrázok 4" descr="m-26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9091" y="188640"/>
            <a:ext cx="3580028" cy="20385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88640"/>
            <a:ext cx="9094598" cy="1252728"/>
          </a:xfrm>
        </p:spPr>
        <p:txBody>
          <a:bodyPr>
            <a:noAutofit/>
          </a:bodyPr>
          <a:lstStyle/>
          <a:p>
            <a:r>
              <a:rPr lang="sk-SK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Mocnosť na Americkom</a:t>
            </a:r>
            <a:br>
              <a:rPr lang="sk-SK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kontinente</a:t>
            </a:r>
            <a:endParaRPr lang="sk-SK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62733" y="2204864"/>
            <a:ext cx="8675130" cy="4437112"/>
          </a:xfrm>
        </p:spPr>
        <p:txBody>
          <a:bodyPr>
            <a:normAutofit/>
          </a:bodyPr>
          <a:lstStyle/>
          <a:p>
            <a:pPr marL="1071563" indent="-346075"/>
            <a:r>
              <a:rPr lang="sk-SK" dirty="0" smtClean="0"/>
              <a:t>európske  krajiny sa stali </a:t>
            </a:r>
            <a:r>
              <a:rPr lang="sk-SK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DLŽNÍKOM USA</a:t>
            </a:r>
            <a:endParaRPr lang="sk-SK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25488" indent="0">
              <a:buNone/>
            </a:pPr>
            <a:r>
              <a:rPr lang="sk-SK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USA</a:t>
            </a:r>
            <a:endParaRPr lang="sk-SK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8"/>
            <a:r>
              <a:rPr lang="sk-SK" sz="2400" dirty="0" smtClean="0"/>
              <a:t>Najsilnejší priemyselný a finančný štát </a:t>
            </a:r>
          </a:p>
          <a:p>
            <a:pPr lvl="8"/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NOVÁ SVETOVÁ VEĽMOC</a:t>
            </a:r>
          </a:p>
          <a:p>
            <a:pPr lvl="8"/>
            <a:r>
              <a:rPr lang="sk-SK" sz="3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sk-SK" sz="3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York (</a:t>
            </a:r>
            <a:r>
              <a:rPr lang="sk-SK" sz="3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</a:t>
            </a:r>
            <a:r>
              <a:rPr lang="sk-SK" sz="3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3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Street</a:t>
            </a:r>
            <a:r>
              <a:rPr lang="sk-SK" sz="3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centrum svetového finančníctva</a:t>
            </a:r>
            <a:endParaRPr lang="sk-SK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 descr="Výsledok vyhľadávania obrázkov pre dopyt wall stre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54348">
            <a:off x="107512" y="3813566"/>
            <a:ext cx="3474762" cy="2317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316" name="AutoShape 4" descr="Výsledok vyhľadávania obrázkov pre dopyt 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318" name="AutoShape 6" descr="Výsledok vyhľadávania obrázkov pre dopyt 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ýsledok vyhľadávania obrázkov pre dopyt isolationi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2987" y="4005064"/>
            <a:ext cx="3456384" cy="2592289"/>
          </a:xfrm>
          <a:prstGeom prst="rect">
            <a:avLst/>
          </a:prstGeom>
          <a:noFill/>
        </p:spPr>
      </p:pic>
      <p:pic>
        <p:nvPicPr>
          <p:cNvPr id="4" name="Obrázok 3" descr="Noentanglemen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50414">
            <a:off x="6285123" y="672496"/>
            <a:ext cx="4287606" cy="26986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Politika USA</a:t>
            </a:r>
            <a:endParaRPr lang="sk-SK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1893" y="1775192"/>
            <a:ext cx="6533222" cy="4625609"/>
          </a:xfrm>
        </p:spPr>
        <p:txBody>
          <a:bodyPr>
            <a:normAutofit/>
          </a:bodyPr>
          <a:lstStyle/>
          <a:p>
            <a:r>
              <a:rPr lang="sk-SK" sz="4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IZOLACIONIZMUS</a:t>
            </a:r>
          </a:p>
          <a:p>
            <a:pPr>
              <a:buNone/>
            </a:pPr>
            <a:endParaRPr lang="sk-SK" dirty="0" smtClean="0">
              <a:solidFill>
                <a:schemeClr val="bg1"/>
              </a:solidFill>
            </a:endParaRPr>
          </a:p>
          <a:p>
            <a:r>
              <a:rPr lang="sk-SK" sz="4000" b="1" dirty="0" smtClean="0">
                <a:solidFill>
                  <a:schemeClr val="accent1"/>
                </a:solidFill>
              </a:rPr>
              <a:t>zvyšovanie životnej úrovne</a:t>
            </a:r>
            <a:r>
              <a:rPr lang="sk-SK" dirty="0" smtClean="0">
                <a:solidFill>
                  <a:schemeClr val="accent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svojich občanov a budovanie dominantnej pozície</a:t>
            </a:r>
          </a:p>
          <a:p>
            <a:pPr>
              <a:buNone/>
            </a:pPr>
            <a:endParaRPr lang="sk-SK" dirty="0" smtClean="0">
              <a:solidFill>
                <a:schemeClr val="bg1"/>
              </a:solidFill>
            </a:endParaRPr>
          </a:p>
          <a:p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REPUBLIKÁNSKA A DEMOKRATICKÁ STRANA </a:t>
            </a:r>
          </a:p>
          <a:p>
            <a:pPr>
              <a:buNone/>
            </a:pPr>
            <a:endParaRPr lang="sk-S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28951" y="332656"/>
            <a:ext cx="8208912" cy="1252728"/>
          </a:xfrm>
        </p:spPr>
        <p:txBody>
          <a:bodyPr>
            <a:noAutofit/>
          </a:bodyPr>
          <a:lstStyle/>
          <a:p>
            <a:r>
              <a:rPr lang="sk-SK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HOSPODÁRSTVO</a:t>
            </a:r>
            <a:endParaRPr lang="sk-SK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202907" y="1700808"/>
            <a:ext cx="5328592" cy="4916016"/>
          </a:xfrm>
        </p:spPr>
        <p:txBody>
          <a:bodyPr>
            <a:normAutofit fontScale="92500"/>
          </a:bodyPr>
          <a:lstStyle/>
          <a:p>
            <a:r>
              <a:rPr lang="sk-SK" i="1" dirty="0" smtClean="0"/>
              <a:t>Výroba sa racionalizovala , nové výrobné metódy, moderná mechanizácia výroby</a:t>
            </a:r>
          </a:p>
          <a:p>
            <a:pPr lvl="1"/>
            <a:r>
              <a:rPr lang="sk-SK" sz="3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automobilka FORD </a:t>
            </a:r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sk-SK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pásová výroba</a:t>
            </a:r>
            <a:endParaRPr lang="sk-SK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dirty="0" smtClean="0"/>
              <a:t>Centralizácia hospodárstva,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využitie pracovnej sily </a:t>
            </a: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Nové priemyselné odvetvia: </a:t>
            </a:r>
            <a:r>
              <a:rPr lang="sk-SK" dirty="0" smtClean="0"/>
              <a:t>automobilový, elektrotechnický, chemický</a:t>
            </a:r>
          </a:p>
        </p:txBody>
      </p:sp>
      <p:pic>
        <p:nvPicPr>
          <p:cNvPr id="11266" name="Picture 2" descr="Model T z roku 1908 bol prvým automobilom na svete&#10;vyrábaným na montážnom páse. Linku opúšťalo nové vozidlo každých 93&#10;sekúnd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12976"/>
            <a:ext cx="5154901" cy="3645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 rot="20941398">
            <a:off x="2480038" y="1605592"/>
            <a:ext cx="2967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„Myslenie je najťažšou prácou, aká existuje. To je pravdepodobne dôvod, prečo tak málo ľudí rozmýšľa.“</a:t>
            </a:r>
            <a:endParaRPr lang="sk-SK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pic>
        <p:nvPicPr>
          <p:cNvPr id="11268" name="Picture 4" descr="Henry Fo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394595" cy="3208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Obdobie blahobytu</a:t>
            </a:r>
            <a:endParaRPr lang="sk-SK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98113" y="1700808"/>
            <a:ext cx="4096655" cy="4625609"/>
          </a:xfrm>
        </p:spPr>
        <p:txBody>
          <a:bodyPr>
            <a:normAutofit fontScale="92500" lnSpcReduction="10000"/>
          </a:bodyPr>
          <a:lstStyle/>
          <a:p>
            <a:r>
              <a:rPr lang="sk-SK" sz="43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Masová spotreba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Výrobky priemyslu si mohli dovoliť kupovať  aj stredné a nižšie vrstvy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Rádioprijímače, automobily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Zmizli rozdiely v obliekaní, reči,...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Obrázok 3" descr="c4Ford_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2867" y="2276872"/>
            <a:ext cx="5644720" cy="35623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4698851" y="6021288"/>
            <a:ext cx="5805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,,Auto, ktoré postavilo Ameriku na kolesá“</a:t>
            </a:r>
            <a:endParaRPr lang="sk-SK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986883" y="5085184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Plechová </a:t>
            </a:r>
            <a:r>
              <a:rPr lang="sk-SK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Líza</a:t>
            </a:r>
            <a:r>
              <a:rPr lang="sk-SK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 rot="761885">
            <a:off x="7402181" y="1799818"/>
            <a:ext cx="299040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„Nehľadaj chyby, </a:t>
            </a:r>
          </a:p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hľadaj nápravy.“</a:t>
            </a:r>
            <a:endParaRPr lang="sk-SK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042667" y="1700808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 Európu nepotrebuje...</a:t>
            </a:r>
            <a:endParaRPr lang="sk-SK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ýsledok vyhľadávania obrázkov pre dopyt prohibícia v us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622768"/>
            <a:ext cx="4698851" cy="4235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Obrázok 7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8237" y="188640"/>
            <a:ext cx="2912676" cy="17008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6363" y="260648"/>
            <a:ext cx="9754077" cy="1252728"/>
          </a:xfrm>
        </p:spPr>
        <p:txBody>
          <a:bodyPr>
            <a:normAutofit/>
          </a:bodyPr>
          <a:lstStyle/>
          <a:p>
            <a:r>
              <a:rPr lang="sk-SK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PROHIBÍCIA</a:t>
            </a:r>
            <a:endParaRPr lang="sk-SK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916833"/>
            <a:ext cx="8747464" cy="861721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ZÁKAZ </a:t>
            </a:r>
            <a:r>
              <a:rPr lang="sk-SK" dirty="0" smtClean="0"/>
              <a:t>predaja a používania alkoholu</a:t>
            </a:r>
            <a:endParaRPr lang="sk-SK" dirty="0"/>
          </a:p>
        </p:txBody>
      </p:sp>
      <p:pic>
        <p:nvPicPr>
          <p:cNvPr id="4" name="Obrázok 3" descr="stiahnuť (8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8851" y="3649748"/>
            <a:ext cx="6139012" cy="3208252"/>
          </a:xfrm>
          <a:prstGeom prst="rect">
            <a:avLst/>
          </a:prstGeom>
        </p:spPr>
      </p:pic>
      <p:pic>
        <p:nvPicPr>
          <p:cNvPr id="5" name="Obrázok 4" descr="stiahnuť (7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35664">
            <a:off x="7393331" y="1036620"/>
            <a:ext cx="3134391" cy="25633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Obrázok 6" descr="stiahnuť (6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75467">
            <a:off x="3880537" y="2744833"/>
            <a:ext cx="2819054" cy="3056122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2179</TotalTime>
  <Words>723</Words>
  <Application>Microsoft Office PowerPoint</Application>
  <PresentationFormat>Vlastná</PresentationFormat>
  <Paragraphs>148</Paragraphs>
  <Slides>21</Slides>
  <Notes>0</Notes>
  <HiddenSlides>0</HiddenSlides>
  <MMClips>1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30" baseType="lpstr">
      <vt:lpstr>Arial</vt:lpstr>
      <vt:lpstr>Calibri</vt:lpstr>
      <vt:lpstr>Corbel</vt:lpstr>
      <vt:lpstr>Segoe Print</vt:lpstr>
      <vt:lpstr>Segoe Script</vt:lpstr>
      <vt:lpstr>Wingdings</vt:lpstr>
      <vt:lpstr>Wingdings 2</vt:lpstr>
      <vt:lpstr>Wingdings 3</vt:lpstr>
      <vt:lpstr>Modul</vt:lpstr>
      <vt:lpstr>Prezentácia programu PowerPoint</vt:lpstr>
      <vt:lpstr>Európske štáty po vojne</vt:lpstr>
      <vt:lpstr>Hospodárske oživenie a rozmach</vt:lpstr>
      <vt:lpstr>Nová mocnosť – SPOJENÉ ŠTÁTY AMERICKÉ </vt:lpstr>
      <vt:lpstr>Mocnosť na Americkom  kontinente</vt:lpstr>
      <vt:lpstr>Politika USA</vt:lpstr>
      <vt:lpstr>HOSPODÁRSTVO</vt:lpstr>
      <vt:lpstr>Obdobie blahobytu</vt:lpstr>
      <vt:lpstr>PROHIBÍCIA</vt:lpstr>
      <vt:lpstr>Výsledok? </vt:lpstr>
      <vt:lpstr>,,Džezový vek“</vt:lpstr>
      <vt:lpstr>Louis Armstrong</vt:lpstr>
      <vt:lpstr>HOSPODÁRSKA DEPRESIA</vt:lpstr>
      <vt:lpstr>HOSPODÁRSKA KRÍZA</vt:lpstr>
      <vt:lpstr>NEDOSTATOK PEŇAZÍ</vt:lpstr>
      <vt:lpstr>Prezentácia programu PowerPoint</vt:lpstr>
      <vt:lpstr>Boj proti kríze: štátne regulácie</vt:lpstr>
      <vt:lpstr>Nová ekonomika </vt:lpstr>
      <vt:lpstr>OKTÓBROVÁ REVOLÚCIA SI ZÍSKALA SVOJICH SYMPATIZANTOV. </vt:lpstr>
      <vt:lpstr>Prvé zmeny režimov</vt:lpstr>
      <vt:lpstr>NÁSTUP RADIKÁLNEJ PRAVICE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Nová mocnosť – Spojené štáty americké</dc:title>
  <dc:creator>Jana</dc:creator>
  <cp:lastModifiedBy>Radúz</cp:lastModifiedBy>
  <cp:revision>29</cp:revision>
  <dcterms:created xsi:type="dcterms:W3CDTF">2014-11-05T14:57:22Z</dcterms:created>
  <dcterms:modified xsi:type="dcterms:W3CDTF">2023-11-23T20:41:05Z</dcterms:modified>
</cp:coreProperties>
</file>