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23B7C04-8840-4CBA-9945-50335CC2783B}" type="datetimeFigureOut">
              <a:rPr lang="sk-SK" smtClean="0"/>
              <a:pPr/>
              <a:t>13.10.2023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4300" dirty="0" smtClean="0">
                <a:solidFill>
                  <a:schemeClr val="accent2">
                    <a:lumMod val="75000"/>
                  </a:schemeClr>
                </a:solidFill>
              </a:rPr>
              <a:t>Boj Slovákov za národnú slobodu v 1. svetovej vojne</a:t>
            </a:r>
            <a:endParaRPr lang="sk-SK" sz="4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94374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WASHINGTONSKÁ DEKLAR. (18. okt. 1918)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071546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zahraničný odboj Č+S a T. G. MASARYK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uverejnená v americkej tlači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Č+S vyhlásili vznik ČSR v zahraničí</a:t>
            </a:r>
            <a:endParaRPr lang="sk-SK" sz="20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071678"/>
            <a:ext cx="8183880" cy="72942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ČS LÉGIE (1914-1918)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28596" y="3000372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dobrovoľníci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bojovali na strane Dohody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riadil ich M. R. Štefánik</a:t>
            </a:r>
          </a:p>
          <a:p>
            <a:pPr>
              <a:buFont typeface="Wingdings" pitchFamily="2" charset="2"/>
              <a:buChar char="q"/>
            </a:pPr>
            <a:endParaRPr lang="sk-SK" sz="2000" dirty="0"/>
          </a:p>
        </p:txBody>
      </p:sp>
      <p:pic>
        <p:nvPicPr>
          <p:cNvPr id="6" name="Obrázok 5" descr="5592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357430"/>
            <a:ext cx="2518325" cy="3995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965052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Domáci odboj Slovákov a Čechov</a:t>
            </a: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357298"/>
            <a:ext cx="8358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od 1. svet. Vojny = politická pasivita (tajné stretávanie slovenských politikov)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M. DULA</a:t>
            </a:r>
            <a:r>
              <a:rPr lang="sk-SK" sz="2000" dirty="0" smtClean="0"/>
              <a:t> – v Turčianskom sv. Martine založil Slovenskú národnú stranu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A. HLINKA</a:t>
            </a:r>
            <a:r>
              <a:rPr lang="sk-SK" sz="2000" dirty="0" smtClean="0"/>
              <a:t> – Ružomberok – Slovenská ľudová strana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V. ŠROBÁR</a:t>
            </a:r>
            <a:r>
              <a:rPr lang="sk-SK" sz="2000" dirty="0" smtClean="0"/>
              <a:t> – Ružomberok – Hlasisti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E. LEHOTSKÝ –</a:t>
            </a:r>
            <a:r>
              <a:rPr lang="sk-SK" sz="2000" dirty="0" smtClean="0"/>
              <a:t> Bratislava – Sociálna demokracia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M. HODŽA</a:t>
            </a:r>
            <a:r>
              <a:rPr lang="sk-SK" sz="2000" dirty="0" smtClean="0"/>
              <a:t> – Viedeň – Agrárna strana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FERDIŠ JURIGA, EMIL STODOLA</a:t>
            </a:r>
            <a:r>
              <a:rPr lang="sk-SK" sz="2000" dirty="0" smtClean="0"/>
              <a:t> – Budapešť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1916</a:t>
            </a:r>
            <a:r>
              <a:rPr lang="sk-SK" sz="2000" dirty="0" smtClean="0"/>
              <a:t> – smrť R-U panovníka Františka Jozefa I.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na trón nastúpil Karol I. Habsburský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činnosť rak. Parlamentu – </a:t>
            </a:r>
            <a:r>
              <a:rPr lang="sk-SK" sz="2000" u="sng" dirty="0" smtClean="0"/>
              <a:t>máj 1917</a:t>
            </a:r>
            <a:r>
              <a:rPr lang="sk-SK" sz="2000" dirty="0" smtClean="0"/>
              <a:t> – Č+S predstavitelia prezentovali myšlienku spoločného štátu</a:t>
            </a:r>
            <a:endParaRPr lang="sk-SK" sz="2000" dirty="0"/>
          </a:p>
        </p:txBody>
      </p:sp>
    </p:spTree>
  </p:cSld>
  <p:clrMapOvr>
    <a:masterClrMapping/>
  </p:clrMapOvr>
  <p:transition>
    <p:cut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857232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MAFIA</a:t>
            </a:r>
            <a:r>
              <a:rPr lang="sk-SK" sz="2000" dirty="0" smtClean="0"/>
              <a:t> – tajná org. v Prahe (K. KRAMÁŘ </a:t>
            </a:r>
            <a:r>
              <a:rPr lang="sk-SK" sz="2000" dirty="0" smtClean="0">
                <a:sym typeface="Symbol"/>
              </a:rPr>
              <a:t> A. ŠVEHLA)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13. júl 1918</a:t>
            </a:r>
            <a:r>
              <a:rPr lang="sk-SK" sz="2000" dirty="0" smtClean="0">
                <a:sym typeface="Symbol"/>
              </a:rPr>
              <a:t> – 1. vrcholný orgán – NÁRODNÝ VÝBOR v Prahe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neskôr sa premenoval na ČESKO-SLOVENSKÝ NÁRODNÝ VÝBOR (13 členov)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1. máj 1918</a:t>
            </a:r>
            <a:r>
              <a:rPr lang="sk-SK" sz="2000" dirty="0" smtClean="0">
                <a:sym typeface="Symbol"/>
              </a:rPr>
              <a:t> – ľudové zhromaždenie v Liptovskom sv. Mikuláši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dokument </a:t>
            </a:r>
            <a:r>
              <a:rPr lang="sk-SK" sz="2000" b="1" dirty="0" smtClean="0">
                <a:sym typeface="Symbol"/>
              </a:rPr>
              <a:t>Mikulášska rezolúcia</a:t>
            </a:r>
            <a:r>
              <a:rPr lang="sk-SK" sz="2000" dirty="0" smtClean="0">
                <a:sym typeface="Symbol"/>
              </a:rPr>
              <a:t> – Slováci sa prihlásili k myšlienke vzniku ČSR (navrhli ukončiť vojnu)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28. máj 1918</a:t>
            </a:r>
            <a:r>
              <a:rPr lang="sk-SK" sz="2000" dirty="0" smtClean="0">
                <a:sym typeface="Symbol"/>
              </a:rPr>
              <a:t> – tajné zhromaždenie – neprijme žiadny dokument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„Tisícročné manželstvo Slovákov s Uhorskom nevyšlo, tak to skúsme s Čechmi.“ (M. DULA a A. Hlinka)</a:t>
            </a:r>
          </a:p>
          <a:p>
            <a:pPr>
              <a:buFontTx/>
              <a:buChar char="-"/>
            </a:pPr>
            <a:r>
              <a:rPr lang="sk-SK" sz="2000" dirty="0" smtClean="0">
                <a:sym typeface="Symbol"/>
              </a:rPr>
              <a:t>hlavným cieľom bolo vytvoriť 1. ČSR</a:t>
            </a:r>
          </a:p>
          <a:p>
            <a:pPr>
              <a:buFontTx/>
              <a:buChar char="-"/>
            </a:pPr>
            <a:r>
              <a:rPr lang="sk-SK" sz="2000" dirty="0" smtClean="0"/>
              <a:t>Politickým orgánom mala byť Slovenská národná rada</a:t>
            </a:r>
            <a:endParaRPr lang="sk-SK" sz="2000" dirty="0"/>
          </a:p>
        </p:txBody>
      </p:sp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857232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sept. 1918</a:t>
            </a:r>
            <a:r>
              <a:rPr lang="sk-SK" sz="2000" dirty="0" smtClean="0"/>
              <a:t> – M. DULA + národniari v Budapešti rokovali o budúcom personálnom zastúpení v budúcej SNR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27.-28. okt. 1918</a:t>
            </a:r>
            <a:r>
              <a:rPr lang="sk-SK" sz="2000" dirty="0" smtClean="0"/>
              <a:t> – min. zahraničných vecí R-U gróf JÚLIUS ANDRÁSSY v mene krajiny vyhlásil kapituláciu R-U (prijal Wilsonov návrh o vytvorení národných štátov)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28. okt. 1918</a:t>
            </a:r>
            <a:r>
              <a:rPr lang="sk-SK" sz="2000" dirty="0" smtClean="0"/>
              <a:t> – informácie sa dostávajú do Prahy = vyhlásený vznik ČSR v Prahe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30. okt. </a:t>
            </a:r>
            <a:r>
              <a:rPr lang="sk-SK" sz="2000" dirty="0" smtClean="0"/>
              <a:t>– slov. politici (M. DULA) v Turčianskom sv. Martine prijali dokument = MARTINSKÁ DEKLARÁCIA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Slováci prihlásení k vzniku ČSR – vznikla SLOVENSKÁ NÁRODNÁ RADA (polit. orgán Slovenska)</a:t>
            </a:r>
          </a:p>
          <a:p>
            <a:endParaRPr lang="sk-SK" sz="2000" dirty="0" smtClean="0"/>
          </a:p>
          <a:p>
            <a:pPr>
              <a:buFont typeface="Wingdings" pitchFamily="2" charset="2"/>
              <a:buChar char="q"/>
            </a:pPr>
            <a:r>
              <a:rPr lang="sk-SK" sz="2000" u="sng" dirty="0" smtClean="0"/>
              <a:t> konc. okt. 1918</a:t>
            </a:r>
            <a:r>
              <a:rPr lang="sk-SK" sz="2000" dirty="0" smtClean="0"/>
              <a:t> – v Ženeve sa stretli predstavitelia zahraničného odboja a rokovali o republikánskej forme ČSR ( 1. prezidentom sa stal T. G. MASARYK)</a:t>
            </a:r>
            <a:endParaRPr lang="sk-SK" sz="2000" u="sng" dirty="0"/>
          </a:p>
        </p:txBody>
      </p:sp>
    </p:spTree>
  </p:cSld>
  <p:clrMapOvr>
    <a:masterClrMapping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00034" y="571480"/>
            <a:ext cx="8143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delegácia odniesla deklaráciu do Prahy – na čele s Ivanom Dérerom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na mape Európy = 1. ČSR ako štát dvoch národov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idea Čechov bola viac preferovaná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priemyselno-poľnohospodárska krajina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krajina národnostných menšín (Nem., Maď., Rusíni a Poliaci)</a:t>
            </a:r>
            <a:endParaRPr lang="sk-SK" sz="2000" dirty="0"/>
          </a:p>
        </p:txBody>
      </p:sp>
      <p:pic>
        <p:nvPicPr>
          <p:cNvPr id="4" name="Obrázok 3" descr="ČSR-1915-č.1 lí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3" y="2857496"/>
            <a:ext cx="4800493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>
                <a:solidFill>
                  <a:schemeClr val="accent1">
                    <a:lumMod val="75000"/>
                  </a:schemeClr>
                </a:solidFill>
              </a:rPr>
              <a:t>Ďakujem za pozornosť!</a:t>
            </a:r>
            <a:endParaRPr lang="sk-SK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300192" y="573325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b="1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622932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Osud Slovákov počas 1. svet. vojny</a:t>
            </a: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00034" y="1285860"/>
            <a:ext cx="82153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Slováci 1. sv. vojnu prijali s nadšením – očakávali zmenu ich  postavenia v Habsburskej monarchii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nechceli žiť v mnohonárodnej krajine – chceli vlastnú pôdu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F. Ferdinand d</a:t>
            </a:r>
            <a:r>
              <a:rPr lang="sk-SK" sz="2000" dirty="0" smtClean="0">
                <a:sym typeface="Symbol"/>
              </a:rPr>
              <a:t></a:t>
            </a:r>
            <a:r>
              <a:rPr lang="sk-SK" sz="2000" dirty="0" smtClean="0"/>
              <a:t>Este podporoval Slovákov v R-U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vo Viedni ich zastupoval Milan Hodža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Slovensko vyhlásilo politickú pasivitu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vytvárali sa ale politické skupiny, ktoré boli aktívne v  	   zahraničí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T. G. MASARYK – USA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M. R. ŠTEFÁNIK – Francúzsko</a:t>
            </a:r>
          </a:p>
          <a:p>
            <a:r>
              <a:rPr lang="sk-SK" sz="2000" dirty="0" smtClean="0"/>
              <a:t>   E. BENEŠ - Londýn</a:t>
            </a:r>
          </a:p>
          <a:p>
            <a:pPr>
              <a:buFont typeface="Wingdings" pitchFamily="2" charset="2"/>
              <a:buChar char="q"/>
            </a:pPr>
            <a:endParaRPr lang="sk-SK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00034" y="642918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sz="2000" dirty="0" smtClean="0"/>
              <a:t>Slovensko bolo súčasťou Trojspolku – boj na východnom fronte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R-U zmobilizovalo 9 mil. vojsko – 400 tis. Slovákov bojovalo na strane Trojspolku, neskôr dobrovoľne prešli do ruského zajatia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myšlienky o novej štátnosti: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1. spojenie s Rusmi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2. Slovensko-Česko-Poľský štát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3. spojenie s Čechmi – </a:t>
            </a:r>
            <a:r>
              <a:rPr lang="sk-SK" sz="2000" u="sng" dirty="0" smtClean="0"/>
              <a:t>naplní sa</a:t>
            </a:r>
            <a:endParaRPr lang="sk-SK" sz="2000" dirty="0" smtClean="0"/>
          </a:p>
        </p:txBody>
      </p:sp>
      <p:pic>
        <p:nvPicPr>
          <p:cNvPr id="6" name="Obrázok 5" descr="clanok-1-mapka-2.jpg"/>
          <p:cNvPicPr>
            <a:picLocks noChangeAspect="1"/>
          </p:cNvPicPr>
          <p:nvPr/>
        </p:nvPicPr>
        <p:blipFill>
          <a:blip r:embed="rId2" cstate="print"/>
          <a:srcRect l="1734" t="2511" r="2890" b="2074"/>
          <a:stretch>
            <a:fillRect/>
          </a:stretch>
        </p:blipFill>
        <p:spPr>
          <a:xfrm>
            <a:off x="2357422" y="3643314"/>
            <a:ext cx="3929090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928670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život slov. národa je potláčaný uhorskou vládou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 Uhorsku sa všetky nemaďarské národy cítili politicky znevýhodnené; v Rakúsku sa tak cítili nenemecké národy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mnoho Slovákov a Čechov videlo možnosť vo vysťahovaní (USA, Kanada, Austrália)</a:t>
            </a:r>
          </a:p>
          <a:p>
            <a:pPr>
              <a:buFont typeface="Wingdings" pitchFamily="2" charset="2"/>
              <a:buChar char="q"/>
            </a:pPr>
            <a:endParaRPr lang="sk-SK" sz="2000" dirty="0"/>
          </a:p>
          <a:p>
            <a:r>
              <a:rPr lang="sk-SK" sz="2000" u="sng" dirty="0" smtClean="0"/>
              <a:t>PRÍČINY VYSŤAHOVALECTVA: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/>
              <a:t> politická pasivita na Slovensku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zaostalé poľnohospodárstvo kvôli mužom, kt. narukovali do vojny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priemysel a celé hospodárstvo prispôsobené vojne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prevládala chudoba – rodiny nedostávali peniaze, ale prídelové lístky, na základe lístku pridelené potraviny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prítomné choroby, infekcie, deti sa stávajú sirotami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1071570"/>
          </a:xfrm>
        </p:spPr>
        <p:txBody>
          <a:bodyPr anchor="t">
            <a:norm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Zahraničný odboj Slovákov a Čechov</a:t>
            </a:r>
            <a:b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3568" y="892951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FF0000"/>
                </a:solidFill>
              </a:rPr>
              <a:t>organizácia </a:t>
            </a:r>
            <a:r>
              <a:rPr lang="sk-SK" sz="2400" dirty="0" smtClean="0">
                <a:solidFill>
                  <a:srgbClr val="FF0000"/>
                </a:solidFill>
              </a:rPr>
              <a:t>Slovákov v zahraničí = SLOVENSKÁ LIGA v Clevelande (30. máj 1904)</a:t>
            </a:r>
          </a:p>
          <a:p>
            <a:pPr>
              <a:buFont typeface="Wingdings" pitchFamily="2" charset="2"/>
              <a:buChar char="q"/>
            </a:pP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 smtClean="0">
                <a:solidFill>
                  <a:srgbClr val="FF0000"/>
                </a:solidFill>
              </a:rPr>
              <a:t>v USA vznikali spolky, združenia a organizácie</a:t>
            </a:r>
          </a:p>
          <a:p>
            <a:pPr>
              <a:buFont typeface="Wingdings" pitchFamily="2" charset="2"/>
              <a:buChar char="q"/>
            </a:pP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 smtClean="0">
                <a:solidFill>
                  <a:srgbClr val="FF0000"/>
                </a:solidFill>
              </a:rPr>
              <a:t>to čo v Uhorsku nemohli, v USA im povolili</a:t>
            </a:r>
          </a:p>
          <a:p>
            <a:pPr>
              <a:buFont typeface="Wingdings" pitchFamily="2" charset="2"/>
              <a:buChar char="q"/>
            </a:pP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 smtClean="0">
                <a:solidFill>
                  <a:srgbClr val="FF0000"/>
                </a:solidFill>
              </a:rPr>
              <a:t>činnosť aktívnejšia počas 1. svetovej vojny</a:t>
            </a:r>
          </a:p>
          <a:p>
            <a:pPr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FF0000"/>
                </a:solidFill>
              </a:rPr>
              <a:t> SLOVENSKÁ LIGA vydáva v sept. 1924 </a:t>
            </a:r>
            <a:r>
              <a:rPr lang="sk-SK" sz="2400" u="sng" dirty="0" smtClean="0">
                <a:solidFill>
                  <a:srgbClr val="FF0000"/>
                </a:solidFill>
              </a:rPr>
              <a:t>Memorandum</a:t>
            </a:r>
            <a:r>
              <a:rPr lang="sk-SK" sz="2400" dirty="0" smtClean="0">
                <a:solidFill>
                  <a:srgbClr val="FF0000"/>
                </a:solidFill>
              </a:rPr>
              <a:t> (o krivdách a požiadavkách slovenských)</a:t>
            </a:r>
          </a:p>
          <a:p>
            <a:r>
              <a:rPr lang="sk-SK" sz="2400" dirty="0" smtClean="0">
                <a:solidFill>
                  <a:srgbClr val="FF0000"/>
                </a:solidFill>
              </a:rPr>
              <a:t>   -autor: Ivan Daxner</a:t>
            </a:r>
          </a:p>
          <a:p>
            <a:r>
              <a:rPr lang="sk-SK" sz="2400" dirty="0" smtClean="0">
                <a:solidFill>
                  <a:srgbClr val="FF0000"/>
                </a:solidFill>
              </a:rPr>
              <a:t>   -predseda: Albert Mamatej </a:t>
            </a:r>
            <a:endParaRPr lang="sk-SK" sz="2400" dirty="0">
              <a:solidFill>
                <a:srgbClr val="FF0000"/>
              </a:solidFill>
            </a:endParaRPr>
          </a:p>
        </p:txBody>
      </p:sp>
      <p:pic>
        <p:nvPicPr>
          <p:cNvPr id="4" name="Obrázok 3" descr="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071942"/>
            <a:ext cx="238125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571480"/>
            <a:ext cx="82868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u="sng" dirty="0" smtClean="0">
                <a:solidFill>
                  <a:srgbClr val="FF0000"/>
                </a:solidFill>
              </a:rPr>
              <a:t>máj 1915</a:t>
            </a:r>
            <a:r>
              <a:rPr lang="sk-SK" sz="2800" dirty="0" smtClean="0">
                <a:solidFill>
                  <a:srgbClr val="FF0000"/>
                </a:solidFill>
              </a:rPr>
              <a:t> – T. G. MASARYK pôsobí v Londýne a vydáva dokument INDEPENDENT BOHEMIA (nezávislé Čechy), kt. bol predložený anglickej vláde</a:t>
            </a:r>
          </a:p>
          <a:p>
            <a:pPr>
              <a:buFont typeface="Wingdings" pitchFamily="2" charset="2"/>
              <a:buChar char="q"/>
            </a:pPr>
            <a:r>
              <a:rPr lang="sk-SK" sz="2800" dirty="0" smtClean="0">
                <a:solidFill>
                  <a:srgbClr val="FF0000"/>
                </a:solidFill>
              </a:rPr>
              <a:t> boli to požiadavky na vytvorenie spoločného štátu Čechov a Slovákov</a:t>
            </a:r>
          </a:p>
          <a:p>
            <a:pPr>
              <a:buFont typeface="Wingdings" pitchFamily="2" charset="2"/>
              <a:buChar char="q"/>
            </a:pPr>
            <a:r>
              <a:rPr lang="sk-SK" sz="2800" dirty="0" smtClean="0">
                <a:solidFill>
                  <a:srgbClr val="FF0000"/>
                </a:solidFill>
              </a:rPr>
              <a:t> na zákl. </a:t>
            </a:r>
            <a:r>
              <a:rPr lang="sk-SK" sz="2800" u="sng" dirty="0" smtClean="0">
                <a:solidFill>
                  <a:srgbClr val="FF0000"/>
                </a:solidFill>
              </a:rPr>
              <a:t>čechoslovakizmu</a:t>
            </a:r>
            <a:r>
              <a:rPr lang="sk-SK" sz="2800" dirty="0" smtClean="0">
                <a:solidFill>
                  <a:srgbClr val="FF0000"/>
                </a:solidFill>
              </a:rPr>
              <a:t> definuje národ ako česko-slovenský (jazyk, história = 1 česko-slovenský národ) </a:t>
            </a:r>
          </a:p>
          <a:p>
            <a:endParaRPr lang="sk-SK" sz="2000" dirty="0"/>
          </a:p>
        </p:txBody>
      </p:sp>
      <p:pic>
        <p:nvPicPr>
          <p:cNvPr id="4" name="Obrázok 3" descr="6267051-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319322"/>
            <a:ext cx="1426709" cy="2181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1-s2.0-S0264837700000478-fx1.gif"/>
          <p:cNvPicPr>
            <a:picLocks noChangeAspect="1"/>
          </p:cNvPicPr>
          <p:nvPr/>
        </p:nvPicPr>
        <p:blipFill>
          <a:blip r:embed="rId3" cstate="print"/>
          <a:srcRect t="4878"/>
          <a:stretch>
            <a:fillRect/>
          </a:stretch>
        </p:blipFill>
        <p:spPr>
          <a:xfrm>
            <a:off x="5245569" y="4614333"/>
            <a:ext cx="2727920" cy="181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71435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u="sng" dirty="0" smtClean="0">
                <a:solidFill>
                  <a:srgbClr val="FF0000"/>
                </a:solidFill>
              </a:rPr>
              <a:t>1915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>
                <a:solidFill>
                  <a:srgbClr val="FF0000"/>
                </a:solidFill>
              </a:rPr>
              <a:t>– am. Česi a Slováci vydali dokument CLEVELANDSKÁ DOHODA = žiadali spoločný štát s federatívnym usporiadaním </a:t>
            </a:r>
            <a:r>
              <a:rPr lang="sk-SK" sz="2000" dirty="0" smtClean="0">
                <a:solidFill>
                  <a:srgbClr val="FF0000"/>
                </a:solidFill>
              </a:rPr>
              <a:t>spája </a:t>
            </a:r>
            <a:r>
              <a:rPr lang="sk-SK" sz="2000" dirty="0" smtClean="0">
                <a:solidFill>
                  <a:srgbClr val="FF0000"/>
                </a:solidFill>
              </a:rPr>
              <a:t>ich prezident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dirty="0" smtClean="0">
                <a:solidFill>
                  <a:srgbClr val="FF0000"/>
                </a:solidFill>
              </a:rPr>
              <a:t>Slovensko bude mať nár. kultúru, vlastný snem, vlastnú správu, používanie slovenčiny v úradoch a úplnú </a:t>
            </a:r>
            <a:r>
              <a:rPr lang="sk-SK" sz="2000" dirty="0" smtClean="0">
                <a:solidFill>
                  <a:srgbClr val="FF0000"/>
                </a:solidFill>
              </a:rPr>
              <a:t>autonómiu</a:t>
            </a:r>
          </a:p>
          <a:p>
            <a:pPr>
              <a:buFont typeface="Wingdings" pitchFamily="2" charset="2"/>
              <a:buChar char="q"/>
            </a:pPr>
            <a:endParaRPr lang="sk-SK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sk-SK" sz="2000" u="sng" dirty="0" smtClean="0"/>
              <a:t>1916</a:t>
            </a:r>
            <a:r>
              <a:rPr lang="sk-SK" sz="2000" dirty="0" smtClean="0"/>
              <a:t> </a:t>
            </a:r>
            <a:r>
              <a:rPr lang="sk-SK" sz="2000" dirty="0" smtClean="0"/>
              <a:t>– v Paríži vznikla ČESKO-SLOVENSKÁ NÁRODNÁ RADA = vrcholný orgán zahraničného odboja </a:t>
            </a:r>
            <a:r>
              <a:rPr lang="sk-SK" sz="2000" dirty="0" smtClean="0"/>
              <a:t>-</a:t>
            </a:r>
            <a:r>
              <a:rPr lang="sk-SK" sz="2000" dirty="0" smtClean="0"/>
              <a:t>predsedom bol </a:t>
            </a:r>
            <a:endParaRPr lang="sk-SK" sz="2000" dirty="0" smtClean="0"/>
          </a:p>
          <a:p>
            <a:pPr>
              <a:buFont typeface="Wingdings" pitchFamily="2" charset="2"/>
              <a:buChar char="q"/>
            </a:pPr>
            <a:r>
              <a:rPr lang="sk-SK" sz="2000" dirty="0">
                <a:solidFill>
                  <a:srgbClr val="FF0000"/>
                </a:solidFill>
              </a:rPr>
              <a:t> </a:t>
            </a:r>
            <a:r>
              <a:rPr lang="sk-SK" sz="2000" dirty="0" smtClean="0">
                <a:solidFill>
                  <a:srgbClr val="FF0000"/>
                </a:solidFill>
              </a:rPr>
              <a:t>                           </a:t>
            </a:r>
            <a:r>
              <a:rPr lang="sk-SK" sz="2000" dirty="0" smtClean="0">
                <a:solidFill>
                  <a:srgbClr val="FF0000"/>
                </a:solidFill>
              </a:rPr>
              <a:t>T</a:t>
            </a:r>
            <a:r>
              <a:rPr lang="sk-SK" sz="2000" dirty="0" smtClean="0">
                <a:solidFill>
                  <a:srgbClr val="FF0000"/>
                </a:solidFill>
              </a:rPr>
              <a:t>. G. MASARYK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  -podpredsedom bol M. R. ŠTEFÁNIK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  -tajomníkom bol </a:t>
            </a:r>
            <a:r>
              <a:rPr lang="sk-SK" sz="2000" dirty="0" smtClean="0">
                <a:solidFill>
                  <a:srgbClr val="FF0000"/>
                </a:solidFill>
              </a:rPr>
              <a:t>     E</a:t>
            </a:r>
            <a:r>
              <a:rPr lang="sk-SK" sz="2000" dirty="0" smtClean="0">
                <a:solidFill>
                  <a:srgbClr val="FF0000"/>
                </a:solidFill>
              </a:rPr>
              <a:t>. BENEŠ</a:t>
            </a:r>
          </a:p>
          <a:p>
            <a:endParaRPr lang="sk-SK" sz="20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8596" y="571480"/>
            <a:ext cx="8286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1914 – 1918</a:t>
            </a:r>
            <a:r>
              <a:rPr lang="sk-SK" sz="2000" dirty="0" smtClean="0"/>
              <a:t> – formujú sa česko-slovenské légie (dobrovoľní vojaci, podporujú dohodové štáty)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légie organizuje M. R. Štefánik (budúci minister vojny)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1. Č-S légia vznikla vo Franc., neskôr v Tal. a v Rusku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apríl 1918</a:t>
            </a:r>
            <a:r>
              <a:rPr lang="sk-SK" sz="2000" dirty="0" smtClean="0"/>
              <a:t> – kongres utláčaných národov R-U v Ríme (zastúpenie = delegáti krajín)</a:t>
            </a:r>
          </a:p>
          <a:p>
            <a:r>
              <a:rPr lang="sk-SK" sz="2000" dirty="0" smtClean="0"/>
              <a:t>Tal., USA </a:t>
            </a:r>
            <a:r>
              <a:rPr lang="sk-SK" sz="2000" dirty="0" smtClean="0">
                <a:sym typeface="Symbol"/>
              </a:rPr>
              <a:t> Česi, Slováci, Poliaci, Srbi, Chorváti, Rumuni</a:t>
            </a:r>
          </a:p>
          <a:p>
            <a:r>
              <a:rPr lang="sk-SK" sz="2000" dirty="0" smtClean="0">
                <a:sym typeface="Symbol"/>
              </a:rPr>
              <a:t>-rokovali s franc. a anglickými delegátmi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kongres má úspech – potvrdená myšlienka vzniku ČSR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30.-31. máj 1918</a:t>
            </a:r>
            <a:r>
              <a:rPr lang="sk-SK" sz="2000" dirty="0" smtClean="0">
                <a:sym typeface="Symbol"/>
              </a:rPr>
              <a:t> – PITTSBURSKÁ DOHODA – oficiálny dokument zahraničného odboja</a:t>
            </a:r>
            <a:endParaRPr lang="sk-SK" sz="2000" dirty="0"/>
          </a:p>
        </p:txBody>
      </p:sp>
      <p:pic>
        <p:nvPicPr>
          <p:cNvPr id="5" name="Obrázok 4" descr="foto 05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4148" y="3857628"/>
            <a:ext cx="3788379" cy="2500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765808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PITTSBURSKÁ DOHODA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000108"/>
            <a:ext cx="82153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sz="2000" dirty="0" smtClean="0"/>
              <a:t>ŠTEFÁNIK + BENEŠ + MASARYK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nespomína sa federácia ani autonómne postavenie Slovenska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má sa vytvoriť spoločný štát Čechov a Slovákov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Slovensko mohlo mať vlastnú administratívu, správu, súdy a slovenský jazyk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r. 1916</a:t>
            </a:r>
            <a:r>
              <a:rPr lang="sk-SK" sz="2000" dirty="0" smtClean="0"/>
              <a:t> – panovník R-U bol FRANTIŠEK JOZEF I.</a:t>
            </a:r>
          </a:p>
          <a:p>
            <a:pPr>
              <a:buFont typeface="Wingdings" pitchFamily="2" charset="2"/>
              <a:buChar char="q"/>
            </a:pPr>
            <a:endParaRPr lang="sk-SK" dirty="0"/>
          </a:p>
        </p:txBody>
      </p:sp>
      <p:pic>
        <p:nvPicPr>
          <p:cNvPr id="4" name="Obrázok 3" descr="63_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214686"/>
            <a:ext cx="2362137" cy="3286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291339-original1-29v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3643314"/>
            <a:ext cx="3708119" cy="2484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318</TotalTime>
  <Words>1087</Words>
  <Application>Microsoft Office PowerPoint</Application>
  <PresentationFormat>Prezentácia na obrazovke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Symbol</vt:lpstr>
      <vt:lpstr>Verdana</vt:lpstr>
      <vt:lpstr>Wingdings</vt:lpstr>
      <vt:lpstr>Wingdings 2</vt:lpstr>
      <vt:lpstr>Aspekt</vt:lpstr>
      <vt:lpstr>Boj Slovákov za národnú slobodu v 1. svetovej vojne</vt:lpstr>
      <vt:lpstr>Osud Slovákov počas 1. svet. vojny</vt:lpstr>
      <vt:lpstr>Prezentácia programu PowerPoint</vt:lpstr>
      <vt:lpstr>Prezentácia programu PowerPoint</vt:lpstr>
      <vt:lpstr>Zahraničný odboj Slovákov a Čechov </vt:lpstr>
      <vt:lpstr>Prezentácia programu PowerPoint</vt:lpstr>
      <vt:lpstr>Prezentácia programu PowerPoint</vt:lpstr>
      <vt:lpstr>Prezentácia programu PowerPoint</vt:lpstr>
      <vt:lpstr>PITTSBURSKÁ DOHODA</vt:lpstr>
      <vt:lpstr>WASHINGTONSKÁ DEKLAR. (18. okt. 1918)</vt:lpstr>
      <vt:lpstr>Domáci odboj Slovákov a Čechov</vt:lpstr>
      <vt:lpstr>Prezentácia programu PowerPoint</vt:lpstr>
      <vt:lpstr>Prezentácia programu PowerPoint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Slovákov za národnú slobodu v 1. svetovej vojne</dc:title>
  <dc:creator>nika</dc:creator>
  <cp:lastModifiedBy>uzivatel</cp:lastModifiedBy>
  <cp:revision>36</cp:revision>
  <dcterms:created xsi:type="dcterms:W3CDTF">2012-03-07T17:17:13Z</dcterms:created>
  <dcterms:modified xsi:type="dcterms:W3CDTF">2023-10-13T09:27:53Z</dcterms:modified>
</cp:coreProperties>
</file>